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en Watson" userId="cb0a5140-75d6-4791-a21a-b166af240a00" providerId="ADAL" clId="{42D320AB-64CB-4D46-B10A-4EDAFFE9B1FD}"/>
    <pc:docChg chg="delSld modSld">
      <pc:chgData name="Lauren Watson" userId="cb0a5140-75d6-4791-a21a-b166af240a00" providerId="ADAL" clId="{42D320AB-64CB-4D46-B10A-4EDAFFE9B1FD}" dt="2026-01-03T15:23:09.467" v="5" actId="20577"/>
      <pc:docMkLst>
        <pc:docMk/>
      </pc:docMkLst>
      <pc:sldChg chg="del">
        <pc:chgData name="Lauren Watson" userId="cb0a5140-75d6-4791-a21a-b166af240a00" providerId="ADAL" clId="{42D320AB-64CB-4D46-B10A-4EDAFFE9B1FD}" dt="2026-01-03T15:22:55.217" v="0" actId="47"/>
        <pc:sldMkLst>
          <pc:docMk/>
          <pc:sldMk cId="3406771518" sldId="257"/>
        </pc:sldMkLst>
      </pc:sldChg>
      <pc:sldChg chg="modSp mod">
        <pc:chgData name="Lauren Watson" userId="cb0a5140-75d6-4791-a21a-b166af240a00" providerId="ADAL" clId="{42D320AB-64CB-4D46-B10A-4EDAFFE9B1FD}" dt="2026-01-03T15:23:09.467" v="5" actId="20577"/>
        <pc:sldMkLst>
          <pc:docMk/>
          <pc:sldMk cId="595661588" sldId="258"/>
        </pc:sldMkLst>
        <pc:graphicFrameChg chg="modGraphic">
          <ac:chgData name="Lauren Watson" userId="cb0a5140-75d6-4791-a21a-b166af240a00" providerId="ADAL" clId="{42D320AB-64CB-4D46-B10A-4EDAFFE9B1FD}" dt="2026-01-03T15:23:09.467" v="5" actId="20577"/>
          <ac:graphicFrameMkLst>
            <pc:docMk/>
            <pc:sldMk cId="595661588" sldId="258"/>
            <ac:graphicFrameMk id="4" creationId="{00000000-0000-0000-0000-000000000000}"/>
          </ac:graphicFrameMkLst>
        </pc:graphicFrameChg>
      </pc:sldChg>
      <pc:sldChg chg="del">
        <pc:chgData name="Lauren Watson" userId="cb0a5140-75d6-4791-a21a-b166af240a00" providerId="ADAL" clId="{42D320AB-64CB-4D46-B10A-4EDAFFE9B1FD}" dt="2026-01-03T15:22:58.938" v="1" actId="47"/>
        <pc:sldMkLst>
          <pc:docMk/>
          <pc:sldMk cId="1180449224" sldId="25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035AF-EE24-4040-85C5-F8D747FFD7CE}" type="datetimeFigureOut">
              <a:rPr lang="en-GB" smtClean="0"/>
              <a:t>03/01/2026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36153-D4B8-4957-BC3B-11DDC928A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9140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035AF-EE24-4040-85C5-F8D747FFD7CE}" type="datetimeFigureOut">
              <a:rPr lang="en-GB" smtClean="0"/>
              <a:t>03/01/2026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36153-D4B8-4957-BC3B-11DDC928A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3164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035AF-EE24-4040-85C5-F8D747FFD7CE}" type="datetimeFigureOut">
              <a:rPr lang="en-GB" smtClean="0"/>
              <a:t>03/01/2026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36153-D4B8-4957-BC3B-11DDC928A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9150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035AF-EE24-4040-85C5-F8D747FFD7CE}" type="datetimeFigureOut">
              <a:rPr lang="en-GB" smtClean="0"/>
              <a:t>03/01/2026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36153-D4B8-4957-BC3B-11DDC928A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3210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035AF-EE24-4040-85C5-F8D747FFD7CE}" type="datetimeFigureOut">
              <a:rPr lang="en-GB" smtClean="0"/>
              <a:t>03/01/2026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36153-D4B8-4957-BC3B-11DDC928A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2703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035AF-EE24-4040-85C5-F8D747FFD7CE}" type="datetimeFigureOut">
              <a:rPr lang="en-GB" smtClean="0"/>
              <a:t>03/01/2026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36153-D4B8-4957-BC3B-11DDC928A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9947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035AF-EE24-4040-85C5-F8D747FFD7CE}" type="datetimeFigureOut">
              <a:rPr lang="en-GB" smtClean="0"/>
              <a:t>03/01/2026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36153-D4B8-4957-BC3B-11DDC928A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4157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035AF-EE24-4040-85C5-F8D747FFD7CE}" type="datetimeFigureOut">
              <a:rPr lang="en-GB" smtClean="0"/>
              <a:t>03/01/2026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36153-D4B8-4957-BC3B-11DDC928A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1367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035AF-EE24-4040-85C5-F8D747FFD7CE}" type="datetimeFigureOut">
              <a:rPr lang="en-GB" smtClean="0"/>
              <a:t>03/01/2026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36153-D4B8-4957-BC3B-11DDC928A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204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035AF-EE24-4040-85C5-F8D747FFD7CE}" type="datetimeFigureOut">
              <a:rPr lang="en-GB" smtClean="0"/>
              <a:t>03/01/2026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36153-D4B8-4957-BC3B-11DDC928A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712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035AF-EE24-4040-85C5-F8D747FFD7CE}" type="datetimeFigureOut">
              <a:rPr lang="en-GB" smtClean="0"/>
              <a:t>03/01/2026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36153-D4B8-4957-BC3B-11DDC928A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0937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E035AF-EE24-4040-85C5-F8D747FFD7CE}" type="datetimeFigureOut">
              <a:rPr lang="en-GB" smtClean="0"/>
              <a:t>03/01/2026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36153-D4B8-4957-BC3B-11DDC928A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173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8865410"/>
              </p:ext>
            </p:extLst>
          </p:nvPr>
        </p:nvGraphicFramePr>
        <p:xfrm>
          <a:off x="222068" y="1"/>
          <a:ext cx="11756571" cy="716802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81894">
                  <a:extLst>
                    <a:ext uri="{9D8B030D-6E8A-4147-A177-3AD203B41FA5}">
                      <a16:colId xmlns:a16="http://schemas.microsoft.com/office/drawing/2014/main" val="3070121179"/>
                    </a:ext>
                  </a:extLst>
                </a:gridCol>
                <a:gridCol w="4493058">
                  <a:extLst>
                    <a:ext uri="{9D8B030D-6E8A-4147-A177-3AD203B41FA5}">
                      <a16:colId xmlns:a16="http://schemas.microsoft.com/office/drawing/2014/main" val="3607904477"/>
                    </a:ext>
                  </a:extLst>
                </a:gridCol>
                <a:gridCol w="3381619">
                  <a:extLst>
                    <a:ext uri="{9D8B030D-6E8A-4147-A177-3AD203B41FA5}">
                      <a16:colId xmlns:a16="http://schemas.microsoft.com/office/drawing/2014/main" val="127833153"/>
                    </a:ext>
                  </a:extLst>
                </a:gridCol>
              </a:tblGrid>
              <a:tr h="345160">
                <a:tc gridSpan="3"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YEAR</a:t>
                      </a:r>
                      <a:r>
                        <a:rPr lang="en-GB" sz="1800" baseline="0" dirty="0"/>
                        <a:t> 1 HISTORY – TOYS – Spring 1</a:t>
                      </a:r>
                      <a:endParaRPr lang="en-GB" sz="1800" dirty="0"/>
                    </a:p>
                  </a:txBody>
                  <a:tcPr>
                    <a:solidFill>
                      <a:srgbClr val="CC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>
                    <a:solidFill>
                      <a:srgbClr val="CC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3119984"/>
                  </a:ext>
                </a:extLst>
              </a:tr>
              <a:tr h="521448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Tier 3 Vocabulary</a:t>
                      </a:r>
                    </a:p>
                  </a:txBody>
                  <a:tcP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Knowledge Facts</a:t>
                      </a:r>
                    </a:p>
                  </a:txBody>
                  <a:tcP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Book Curriculum</a:t>
                      </a:r>
                    </a:p>
                  </a:txBody>
                  <a:tcP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8210420"/>
                  </a:ext>
                </a:extLst>
              </a:tr>
              <a:tr h="60403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dirty="0">
                          <a:latin typeface="Comic Sans MS" panose="030F0702030302020204" pitchFamily="66" charset="0"/>
                        </a:rPr>
                        <a:t>Timeline - </a:t>
                      </a: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 timeline is a tool that organises information. It is used to describe the order in which events happened. </a:t>
                      </a:r>
                      <a:endParaRPr lang="en-GB" sz="1200" b="0" i="0" dirty="0">
                        <a:latin typeface="Comic Sans MS" panose="030F0702030302020204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latin typeface="Comic Sans MS" panose="030F0702030302020204" pitchFamily="66" charset="0"/>
                        </a:rPr>
                        <a:t>My toys are usually made from plastic or are electrical</a:t>
                      </a:r>
                      <a:r>
                        <a:rPr lang="en-US" sz="1400" b="0" baseline="0" dirty="0">
                          <a:latin typeface="Comic Sans MS" panose="030F0702030302020204" pitchFamily="66" charset="0"/>
                        </a:rPr>
                        <a:t>. The toys from the present are mostly made in a factory.</a:t>
                      </a:r>
                      <a:endParaRPr lang="en-US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endParaRPr lang="en-GB" sz="1600" dirty="0"/>
                    </a:p>
                    <a:p>
                      <a:endParaRPr lang="en-GB" sz="1600" dirty="0"/>
                    </a:p>
                    <a:p>
                      <a:endParaRPr lang="en-GB" sz="1600" dirty="0"/>
                    </a:p>
                    <a:p>
                      <a:endParaRPr lang="en-GB" sz="1600" dirty="0"/>
                    </a:p>
                    <a:p>
                      <a:r>
                        <a:rPr lang="en-GB" sz="1600" dirty="0"/>
                        <a:t> </a:t>
                      </a:r>
                      <a:r>
                        <a:rPr lang="en-GB" dirty="0"/>
                        <a:t>                          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4759365"/>
                  </a:ext>
                </a:extLst>
              </a:tr>
              <a:tr h="20134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latin typeface="Comic Sans MS" panose="030F0702030302020204" pitchFamily="66" charset="0"/>
                        </a:rPr>
                        <a:t>My</a:t>
                      </a:r>
                      <a:r>
                        <a:rPr lang="en-US" sz="1400" b="0" baseline="0" dirty="0">
                          <a:latin typeface="Comic Sans MS" panose="030F0702030302020204" pitchFamily="66" charset="0"/>
                        </a:rPr>
                        <a:t> Grandparents toys were usually made from wood or metal. A lot of toys were usually hand made. </a:t>
                      </a:r>
                      <a:endParaRPr lang="en-US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6700330"/>
                  </a:ext>
                </a:extLst>
              </a:tr>
              <a:tr h="402687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dirty="0">
                          <a:latin typeface="Comic Sans MS" panose="030F0702030302020204" pitchFamily="66" charset="0"/>
                        </a:rPr>
                        <a:t>Event - </a:t>
                      </a: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An event is usually an important happening or has</a:t>
                      </a:r>
                      <a:r>
                        <a:rPr lang="en-GB" sz="1200" b="0" i="0" kern="1200" baseline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happened,</a:t>
                      </a:r>
                      <a:endParaRPr lang="en-GB" sz="1200" b="1" i="0" dirty="0">
                        <a:latin typeface="Comic Sans MS" panose="030F0702030302020204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4614608"/>
                  </a:ext>
                </a:extLst>
              </a:tr>
              <a:tr h="382552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latin typeface="Comic Sans MS" panose="030F0702030302020204" pitchFamily="66" charset="0"/>
                        </a:rPr>
                        <a:t>Place</a:t>
                      </a:r>
                      <a:r>
                        <a:rPr lang="en-US" sz="1400" b="0" baseline="0" dirty="0">
                          <a:latin typeface="Comic Sans MS" panose="030F0702030302020204" pitchFamily="66" charset="0"/>
                        </a:rPr>
                        <a:t> the toys on a timeline. Order them from the oldest toys created to the most recent toys created. </a:t>
                      </a:r>
                      <a:endParaRPr lang="en-US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881950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u="none" dirty="0"/>
                        <a:t>Other Recommended Reads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4151001"/>
                  </a:ext>
                </a:extLst>
              </a:tr>
              <a:tr h="287633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dirty="0">
                          <a:latin typeface="Comic Sans MS" panose="030F0702030302020204" pitchFamily="66" charset="0"/>
                        </a:rPr>
                        <a:t>Artefacts - </a:t>
                      </a: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an object made by a human being, typically one of cultural or historical interest.</a:t>
                      </a:r>
                      <a:endParaRPr lang="en-GB" sz="1200" b="1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0147782"/>
                  </a:ext>
                </a:extLst>
              </a:tr>
              <a:tr h="14956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Toys in the past were usually</a:t>
                      </a:r>
                      <a:r>
                        <a:rPr lang="en-GB" sz="1400" kern="1200" baseline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made from wood,</a:t>
                      </a:r>
                      <a:r>
                        <a:rPr lang="en-GB" sz="1400" kern="1200" baseline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metal, glass and fabric. Toys made</a:t>
                      </a:r>
                      <a:r>
                        <a:rPr lang="en-GB" sz="1400" kern="1200" baseline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in the present are often made from plastic or they are electrical and need batteries.</a:t>
                      </a:r>
                      <a:endParaRPr lang="en-US" sz="8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3288082"/>
                  </a:ext>
                </a:extLst>
              </a:tr>
              <a:tr h="36817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endParaRPr lang="en-GB" sz="1600" u="none" dirty="0"/>
                    </a:p>
                    <a:p>
                      <a:pPr algn="ctr"/>
                      <a:endParaRPr lang="en-GB" sz="1600" u="none" dirty="0"/>
                    </a:p>
                    <a:p>
                      <a:pPr algn="ctr"/>
                      <a:endParaRPr lang="en-GB" sz="1600" u="none" dirty="0"/>
                    </a:p>
                    <a:p>
                      <a:pPr algn="ctr"/>
                      <a:endParaRPr lang="en-GB" sz="1600" u="none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9197253"/>
                  </a:ext>
                </a:extLst>
              </a:tr>
              <a:tr h="373923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dirty="0">
                          <a:latin typeface="Comic Sans MS" panose="030F0702030302020204" pitchFamily="66" charset="0"/>
                        </a:rPr>
                        <a:t>Creation - </a:t>
                      </a: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the action or process of bringing something into existence.</a:t>
                      </a:r>
                      <a:endParaRPr lang="en-GB" sz="1200" b="1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6234601"/>
                  </a:ext>
                </a:extLst>
              </a:tr>
              <a:tr h="43145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baseline="0" dirty="0">
                          <a:latin typeface="Comic Sans MS" panose="030F0702030302020204" pitchFamily="66" charset="0"/>
                        </a:rPr>
                        <a:t>Toys have changed over time. There are many differences between toys of the past and present including: the materials used, how they are played with and rules for how toys need to be made.</a:t>
                      </a:r>
                      <a:endParaRPr lang="en-US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2395750"/>
                  </a:ext>
                </a:extLst>
              </a:tr>
              <a:tr h="460213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dirty="0">
                          <a:latin typeface="Comic Sans MS" panose="030F0702030302020204" pitchFamily="66" charset="0"/>
                        </a:rPr>
                        <a:t>Modern - </a:t>
                      </a: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relating to the present or recent times as opposed to the remote past.</a:t>
                      </a:r>
                      <a:endParaRPr lang="en-GB" sz="1200" b="1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8822692"/>
                  </a:ext>
                </a:extLst>
              </a:tr>
              <a:tr h="15065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1000" b="1" u="sng" dirty="0">
                          <a:effectLst/>
                        </a:rPr>
                        <a:t>National Curriculum End Points</a:t>
                      </a:r>
                    </a:p>
                    <a:p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can compare my toys with that of my grandparents using historical language; by looking at artefacts, listening to people and asking questions. </a:t>
                      </a:r>
                    </a:p>
                    <a:p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GB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can o</a:t>
                      </a: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rder events and objects, using a timeline to show understanding of past and present.</a:t>
                      </a:r>
                    </a:p>
                  </a:txBody>
                  <a:tcPr>
                    <a:solidFill>
                      <a:srgbClr val="CC99FF"/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99209406"/>
                  </a:ext>
                </a:extLst>
              </a:tr>
              <a:tr h="7122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dirty="0">
                          <a:latin typeface="Comic Sans MS" panose="030F0702030302020204" pitchFamily="66" charset="0"/>
                        </a:rPr>
                        <a:t>Inventions - </a:t>
                      </a: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the action of inventing something, typically a process or device</a:t>
                      </a:r>
                      <a:endParaRPr lang="en-GB" sz="1200" b="1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2229945"/>
                  </a:ext>
                </a:extLst>
              </a:tr>
              <a:tr h="5944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dirty="0">
                          <a:latin typeface="Comic Sans MS" panose="030F0702030302020204" pitchFamily="66" charset="0"/>
                        </a:rPr>
                        <a:t>Materials - </a:t>
                      </a: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the matter from which a thing is or can be made.</a:t>
                      </a:r>
                      <a:endParaRPr lang="en-GB" sz="1200" b="1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rowSpan="2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210282"/>
                  </a:ext>
                </a:extLst>
              </a:tr>
              <a:tr h="8053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6017908"/>
                  </a:ext>
                </a:extLst>
              </a:tr>
            </a:tbl>
          </a:graphicData>
        </a:graphic>
      </p:graphicFrame>
      <p:pic>
        <p:nvPicPr>
          <p:cNvPr id="11" name="Picture 10"/>
          <p:cNvPicPr/>
          <p:nvPr/>
        </p:nvPicPr>
        <p:blipFill>
          <a:blip r:embed="rId2"/>
          <a:stretch>
            <a:fillRect/>
          </a:stretch>
        </p:blipFill>
        <p:spPr>
          <a:xfrm>
            <a:off x="8663939" y="984249"/>
            <a:ext cx="1470072" cy="149769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66310" y="4977220"/>
            <a:ext cx="3312329" cy="188078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60719" y="5853016"/>
            <a:ext cx="918618" cy="1004984"/>
          </a:xfrm>
          <a:prstGeom prst="rect">
            <a:avLst/>
          </a:prstGeom>
        </p:spPr>
      </p:pic>
      <p:pic>
        <p:nvPicPr>
          <p:cNvPr id="16" name="Picture 15"/>
          <p:cNvPicPr/>
          <p:nvPr/>
        </p:nvPicPr>
        <p:blipFill>
          <a:blip r:embed="rId5"/>
          <a:stretch>
            <a:fillRect/>
          </a:stretch>
        </p:blipFill>
        <p:spPr>
          <a:xfrm>
            <a:off x="10322474" y="984249"/>
            <a:ext cx="1465806" cy="143891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789375" y="3083571"/>
            <a:ext cx="1219200" cy="161925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147074" y="3071733"/>
            <a:ext cx="1562100" cy="173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56615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03fab58-02f5-408d-a400-4fcdb7363ab5">
      <Terms xmlns="http://schemas.microsoft.com/office/infopath/2007/PartnerControls"/>
    </lcf76f155ced4ddcb4097134ff3c332f>
    <TaxCatchAll xmlns="30a01f63-fc68-40fc-8e27-4f59fc08d7d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F8BED258EA3404CBC0AC078DB77EFCC" ma:contentTypeVersion="19" ma:contentTypeDescription="Create a new document." ma:contentTypeScope="" ma:versionID="bb30e62579bca2fb257ddc378585926e">
  <xsd:schema xmlns:xsd="http://www.w3.org/2001/XMLSchema" xmlns:xs="http://www.w3.org/2001/XMLSchema" xmlns:p="http://schemas.microsoft.com/office/2006/metadata/properties" xmlns:ns2="b03fab58-02f5-408d-a400-4fcdb7363ab5" xmlns:ns3="30a01f63-fc68-40fc-8e27-4f59fc08d7d0" targetNamespace="http://schemas.microsoft.com/office/2006/metadata/properties" ma:root="true" ma:fieldsID="c9400f786206e371d92e4f7a443c8f1c" ns2:_="" ns3:_="">
    <xsd:import namespace="b03fab58-02f5-408d-a400-4fcdb7363ab5"/>
    <xsd:import namespace="30a01f63-fc68-40fc-8e27-4f59fc08d7d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3fab58-02f5-408d-a400-4fcdb7363a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98d7d243-c942-47ba-9674-b5e5b38203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a01f63-fc68-40fc-8e27-4f59fc08d7d0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c99eae79-7f8c-4362-b7c1-694da3cd111d}" ma:internalName="TaxCatchAll" ma:showField="CatchAllData" ma:web="30a01f63-fc68-40fc-8e27-4f59fc08d7d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17EAC64-DC74-4031-8C88-391F94173434}">
  <ds:schemaRefs>
    <ds:schemaRef ds:uri="http://schemas.microsoft.com/office/2006/metadata/properties"/>
    <ds:schemaRef ds:uri="http://schemas.microsoft.com/office/infopath/2007/PartnerControls"/>
    <ds:schemaRef ds:uri="b03fab58-02f5-408d-a400-4fcdb7363ab5"/>
    <ds:schemaRef ds:uri="30a01f63-fc68-40fc-8e27-4f59fc08d7d0"/>
  </ds:schemaRefs>
</ds:datastoreItem>
</file>

<file path=customXml/itemProps2.xml><?xml version="1.0" encoding="utf-8"?>
<ds:datastoreItem xmlns:ds="http://schemas.openxmlformats.org/officeDocument/2006/customXml" ds:itemID="{2CEC3A8A-4F5C-4B7C-8482-F6AE63716BF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4315391-DA5C-4E34-A365-53DBD2EDCFD3}"/>
</file>

<file path=docProps/app.xml><?xml version="1.0" encoding="utf-8"?>
<Properties xmlns="http://schemas.openxmlformats.org/officeDocument/2006/extended-properties" xmlns:vt="http://schemas.openxmlformats.org/officeDocument/2006/docPropsVTypes">
  <TotalTime>1195</TotalTime>
  <Words>312</Words>
  <Application>Microsoft Office PowerPoint</Application>
  <PresentationFormat>Widescreen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Tamsin Pulley</dc:creator>
  <cp:lastModifiedBy>Lauren Watson</cp:lastModifiedBy>
  <cp:revision>86</cp:revision>
  <dcterms:created xsi:type="dcterms:W3CDTF">2021-11-30T20:23:03Z</dcterms:created>
  <dcterms:modified xsi:type="dcterms:W3CDTF">2026-01-03T15:23:17Z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0x0101000F8BED258EA3404CBC0AC078DB77EFCC</vt:lpwstr>
  </property>
  <property fmtid="{D5CDD505-2E9C-101B-9397-08002B2CF9AE}" pid="3" name="MediaServiceImageTags">
    <vt:lpwstr/>
  </property>
</Properties>
</file>