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6" r:id="rId5"/>
    <p:sldId id="297" r:id="rId6"/>
    <p:sldId id="295" r:id="rId7"/>
    <p:sldId id="301" r:id="rId8"/>
    <p:sldId id="302" r:id="rId9"/>
    <p:sldId id="300"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Dinham" userId="1a819fda-f809-48c0-b415-9ea5193fee0d" providerId="ADAL" clId="{F0B80FB5-1E77-481D-8240-02BA8FF707BC}"/>
    <pc:docChg chg="delSld">
      <pc:chgData name="Caroline Dinham" userId="1a819fda-f809-48c0-b415-9ea5193fee0d" providerId="ADAL" clId="{F0B80FB5-1E77-481D-8240-02BA8FF707BC}" dt="2023-06-22T09:45:58.835" v="0" actId="47"/>
      <pc:docMkLst>
        <pc:docMk/>
      </pc:docMkLst>
      <pc:sldChg chg="del">
        <pc:chgData name="Caroline Dinham" userId="1a819fda-f809-48c0-b415-9ea5193fee0d" providerId="ADAL" clId="{F0B80FB5-1E77-481D-8240-02BA8FF707BC}" dt="2023-06-22T09:45:58.835" v="0" actId="47"/>
        <pc:sldMkLst>
          <pc:docMk/>
          <pc:sldMk cId="2412427386" sldId="257"/>
        </pc:sldMkLst>
      </pc:sldChg>
    </pc:docChg>
  </pc:docChgLst>
  <pc:docChgLst>
    <pc:chgData name="Caroline Dinham" userId="1a819fda-f809-48c0-b415-9ea5193fee0d" providerId="ADAL" clId="{20FB9393-DC55-47E9-BBFF-37FA3049122C}"/>
    <pc:docChg chg="custSel addSld delSld modSld">
      <pc:chgData name="Caroline Dinham" userId="1a819fda-f809-48c0-b415-9ea5193fee0d" providerId="ADAL" clId="{20FB9393-DC55-47E9-BBFF-37FA3049122C}" dt="2023-03-22T08:33:26.321" v="194" actId="13926"/>
      <pc:docMkLst>
        <pc:docMk/>
      </pc:docMkLst>
      <pc:sldChg chg="modSp mod">
        <pc:chgData name="Caroline Dinham" userId="1a819fda-f809-48c0-b415-9ea5193fee0d" providerId="ADAL" clId="{20FB9393-DC55-47E9-BBFF-37FA3049122C}" dt="2023-03-22T08:32:54.667" v="138" actId="13926"/>
        <pc:sldMkLst>
          <pc:docMk/>
          <pc:sldMk cId="2412427386" sldId="257"/>
        </pc:sldMkLst>
        <pc:graphicFrameChg chg="modGraphic">
          <ac:chgData name="Caroline Dinham" userId="1a819fda-f809-48c0-b415-9ea5193fee0d" providerId="ADAL" clId="{20FB9393-DC55-47E9-BBFF-37FA3049122C}" dt="2023-03-22T08:32:54.667" v="138" actId="13926"/>
          <ac:graphicFrameMkLst>
            <pc:docMk/>
            <pc:sldMk cId="2412427386" sldId="257"/>
            <ac:graphicFrameMk id="4" creationId="{00000000-0000-0000-0000-000000000000}"/>
          </ac:graphicFrameMkLst>
        </pc:graphicFrameChg>
      </pc:sldChg>
      <pc:sldChg chg="modSp mod">
        <pc:chgData name="Caroline Dinham" userId="1a819fda-f809-48c0-b415-9ea5193fee0d" providerId="ADAL" clId="{20FB9393-DC55-47E9-BBFF-37FA3049122C}" dt="2023-03-22T08:33:14.226" v="166" actId="13926"/>
        <pc:sldMkLst>
          <pc:docMk/>
          <pc:sldMk cId="1678457387" sldId="259"/>
        </pc:sldMkLst>
        <pc:graphicFrameChg chg="modGraphic">
          <ac:chgData name="Caroline Dinham" userId="1a819fda-f809-48c0-b415-9ea5193fee0d" providerId="ADAL" clId="{20FB9393-DC55-47E9-BBFF-37FA3049122C}" dt="2023-03-22T08:33:14.226" v="166" actId="13926"/>
          <ac:graphicFrameMkLst>
            <pc:docMk/>
            <pc:sldMk cId="1678457387" sldId="259"/>
            <ac:graphicFrameMk id="4" creationId="{00000000-0000-0000-0000-000000000000}"/>
          </ac:graphicFrameMkLst>
        </pc:graphicFrameChg>
      </pc:sldChg>
      <pc:sldChg chg="modSp mod">
        <pc:chgData name="Caroline Dinham" userId="1a819fda-f809-48c0-b415-9ea5193fee0d" providerId="ADAL" clId="{20FB9393-DC55-47E9-BBFF-37FA3049122C}" dt="2023-03-22T08:33:26.321" v="194" actId="13926"/>
        <pc:sldMkLst>
          <pc:docMk/>
          <pc:sldMk cId="2186923739" sldId="261"/>
        </pc:sldMkLst>
        <pc:graphicFrameChg chg="modGraphic">
          <ac:chgData name="Caroline Dinham" userId="1a819fda-f809-48c0-b415-9ea5193fee0d" providerId="ADAL" clId="{20FB9393-DC55-47E9-BBFF-37FA3049122C}" dt="2023-03-22T08:33:26.321" v="194" actId="13926"/>
          <ac:graphicFrameMkLst>
            <pc:docMk/>
            <pc:sldMk cId="2186923739" sldId="261"/>
            <ac:graphicFrameMk id="4" creationId="{00000000-0000-0000-0000-000000000000}"/>
          </ac:graphicFrameMkLst>
        </pc:graphicFrameChg>
      </pc:sldChg>
      <pc:sldChg chg="modSp del mod">
        <pc:chgData name="Caroline Dinham" userId="1a819fda-f809-48c0-b415-9ea5193fee0d" providerId="ADAL" clId="{20FB9393-DC55-47E9-BBFF-37FA3049122C}" dt="2023-03-15T10:17:00.243" v="94" actId="47"/>
        <pc:sldMkLst>
          <pc:docMk/>
          <pc:sldMk cId="2459555045" sldId="262"/>
        </pc:sldMkLst>
        <pc:graphicFrameChg chg="modGraphic">
          <ac:chgData name="Caroline Dinham" userId="1a819fda-f809-48c0-b415-9ea5193fee0d" providerId="ADAL" clId="{20FB9393-DC55-47E9-BBFF-37FA3049122C}" dt="2023-03-10T16:31:36.122" v="93" actId="20577"/>
          <ac:graphicFrameMkLst>
            <pc:docMk/>
            <pc:sldMk cId="2459555045" sldId="262"/>
            <ac:graphicFrameMk id="4" creationId="{00000000-0000-0000-0000-000000000000}"/>
          </ac:graphicFrameMkLst>
        </pc:graphicFrameChg>
      </pc:sldChg>
      <pc:sldChg chg="modSp add mod">
        <pc:chgData name="Caroline Dinham" userId="1a819fda-f809-48c0-b415-9ea5193fee0d" providerId="ADAL" clId="{20FB9393-DC55-47E9-BBFF-37FA3049122C}" dt="2023-03-02T15:10:17.011" v="37" actId="20577"/>
        <pc:sldMkLst>
          <pc:docMk/>
          <pc:sldMk cId="858049623" sldId="264"/>
        </pc:sldMkLst>
        <pc:graphicFrameChg chg="modGraphic">
          <ac:chgData name="Caroline Dinham" userId="1a819fda-f809-48c0-b415-9ea5193fee0d" providerId="ADAL" clId="{20FB9393-DC55-47E9-BBFF-37FA3049122C}" dt="2023-03-02T15:10:17.011" v="37" actId="20577"/>
          <ac:graphicFrameMkLst>
            <pc:docMk/>
            <pc:sldMk cId="858049623" sldId="264"/>
            <ac:graphicFrameMk id="4" creationId="{00000000-0000-0000-0000-000000000000}"/>
          </ac:graphicFrameMkLst>
        </pc:graphicFrameChg>
      </pc:sldChg>
    </pc:docChg>
  </pc:docChgLst>
  <pc:docChgLst>
    <pc:chgData name="Caroline Dinham" userId="1a819fda-f809-48c0-b415-9ea5193fee0d" providerId="ADAL" clId="{7EAB60BA-7179-4C08-880D-50EADD1A0475}"/>
    <pc:docChg chg="custSel delSld modSld sldOrd">
      <pc:chgData name="Caroline Dinham" userId="1a819fda-f809-48c0-b415-9ea5193fee0d" providerId="ADAL" clId="{7EAB60BA-7179-4C08-880D-50EADD1A0475}" dt="2023-10-24T11:06:47.608" v="60" actId="2062"/>
      <pc:docMkLst>
        <pc:docMk/>
      </pc:docMkLst>
      <pc:sldChg chg="modSp mod">
        <pc:chgData name="Caroline Dinham" userId="1a819fda-f809-48c0-b415-9ea5193fee0d" providerId="ADAL" clId="{7EAB60BA-7179-4C08-880D-50EADD1A0475}" dt="2023-10-24T11:04:03.266" v="22" actId="13926"/>
        <pc:sldMkLst>
          <pc:docMk/>
          <pc:sldMk cId="3262157968" sldId="258"/>
        </pc:sldMkLst>
        <pc:graphicFrameChg chg="modGraphic">
          <ac:chgData name="Caroline Dinham" userId="1a819fda-f809-48c0-b415-9ea5193fee0d" providerId="ADAL" clId="{7EAB60BA-7179-4C08-880D-50EADD1A0475}" dt="2023-10-24T11:04:03.266" v="22" actId="13926"/>
          <ac:graphicFrameMkLst>
            <pc:docMk/>
            <pc:sldMk cId="3262157968" sldId="258"/>
            <ac:graphicFrameMk id="4" creationId="{00000000-0000-0000-0000-000000000000}"/>
          </ac:graphicFrameMkLst>
        </pc:graphicFrameChg>
      </pc:sldChg>
      <pc:sldChg chg="del">
        <pc:chgData name="Caroline Dinham" userId="1a819fda-f809-48c0-b415-9ea5193fee0d" providerId="ADAL" clId="{7EAB60BA-7179-4C08-880D-50EADD1A0475}" dt="2023-10-24T11:03:26.473" v="0" actId="47"/>
        <pc:sldMkLst>
          <pc:docMk/>
          <pc:sldMk cId="1678457387" sldId="259"/>
        </pc:sldMkLst>
      </pc:sldChg>
      <pc:sldChg chg="modSp mod ord">
        <pc:chgData name="Caroline Dinham" userId="1a819fda-f809-48c0-b415-9ea5193fee0d" providerId="ADAL" clId="{7EAB60BA-7179-4C08-880D-50EADD1A0475}" dt="2023-10-24T11:05:56.161" v="56"/>
        <pc:sldMkLst>
          <pc:docMk/>
          <pc:sldMk cId="1420174250" sldId="263"/>
        </pc:sldMkLst>
        <pc:graphicFrameChg chg="modGraphic">
          <ac:chgData name="Caroline Dinham" userId="1a819fda-f809-48c0-b415-9ea5193fee0d" providerId="ADAL" clId="{7EAB60BA-7179-4C08-880D-50EADD1A0475}" dt="2023-10-24T11:03:48.718" v="11" actId="13926"/>
          <ac:graphicFrameMkLst>
            <pc:docMk/>
            <pc:sldMk cId="1420174250" sldId="263"/>
            <ac:graphicFrameMk id="4" creationId="{00000000-0000-0000-0000-000000000000}"/>
          </ac:graphicFrameMkLst>
        </pc:graphicFrameChg>
      </pc:sldChg>
      <pc:sldChg chg="modSp mod ord">
        <pc:chgData name="Caroline Dinham" userId="1a819fda-f809-48c0-b415-9ea5193fee0d" providerId="ADAL" clId="{7EAB60BA-7179-4C08-880D-50EADD1A0475}" dt="2023-10-24T11:06:47.608" v="60" actId="2062"/>
        <pc:sldMkLst>
          <pc:docMk/>
          <pc:sldMk cId="3110789197" sldId="295"/>
        </pc:sldMkLst>
        <pc:graphicFrameChg chg="modGraphic">
          <ac:chgData name="Caroline Dinham" userId="1a819fda-f809-48c0-b415-9ea5193fee0d" providerId="ADAL" clId="{7EAB60BA-7179-4C08-880D-50EADD1A0475}" dt="2023-10-24T11:06:47.608" v="60" actId="2062"/>
          <ac:graphicFrameMkLst>
            <pc:docMk/>
            <pc:sldMk cId="3110789197" sldId="295"/>
            <ac:graphicFrameMk id="4" creationId="{00000000-0000-0000-0000-000000000000}"/>
          </ac:graphicFrameMkLst>
        </pc:graphicFrameChg>
      </pc:sldChg>
      <pc:sldChg chg="modSp mod ord">
        <pc:chgData name="Caroline Dinham" userId="1a819fda-f809-48c0-b415-9ea5193fee0d" providerId="ADAL" clId="{7EAB60BA-7179-4C08-880D-50EADD1A0475}" dt="2023-10-24T11:04:12.822" v="33" actId="20577"/>
        <pc:sldMkLst>
          <pc:docMk/>
          <pc:sldMk cId="1577174183" sldId="296"/>
        </pc:sldMkLst>
        <pc:graphicFrameChg chg="modGraphic">
          <ac:chgData name="Caroline Dinham" userId="1a819fda-f809-48c0-b415-9ea5193fee0d" providerId="ADAL" clId="{7EAB60BA-7179-4C08-880D-50EADD1A0475}" dt="2023-10-24T11:04:12.822" v="33" actId="20577"/>
          <ac:graphicFrameMkLst>
            <pc:docMk/>
            <pc:sldMk cId="1577174183" sldId="296"/>
            <ac:graphicFrameMk id="4" creationId="{00000000-0000-0000-0000-000000000000}"/>
          </ac:graphicFrameMkLst>
        </pc:graphicFrameChg>
      </pc:sldChg>
      <pc:sldChg chg="modSp mod ord">
        <pc:chgData name="Caroline Dinham" userId="1a819fda-f809-48c0-b415-9ea5193fee0d" providerId="ADAL" clId="{7EAB60BA-7179-4C08-880D-50EADD1A0475}" dt="2023-10-24T11:04:43.370" v="52" actId="404"/>
        <pc:sldMkLst>
          <pc:docMk/>
          <pc:sldMk cId="1352718857" sldId="297"/>
        </pc:sldMkLst>
        <pc:graphicFrameChg chg="modGraphic">
          <ac:chgData name="Caroline Dinham" userId="1a819fda-f809-48c0-b415-9ea5193fee0d" providerId="ADAL" clId="{7EAB60BA-7179-4C08-880D-50EADD1A0475}" dt="2023-10-24T11:04:43.370" v="52" actId="404"/>
          <ac:graphicFrameMkLst>
            <pc:docMk/>
            <pc:sldMk cId="1352718857" sldId="297"/>
            <ac:graphicFrameMk id="4" creationId="{00000000-0000-0000-0000-000000000000}"/>
          </ac:graphicFrameMkLst>
        </pc:graphicFrameChg>
      </pc:sldChg>
    </pc:docChg>
  </pc:docChgLst>
  <pc:docChgLst>
    <pc:chgData name="Caroline Dinham" userId="1a819fda-f809-48c0-b415-9ea5193fee0d" providerId="ADAL" clId="{33DD4B8F-455E-4BD2-9F55-CA1E33B3E61D}"/>
    <pc:docChg chg="custSel delSld modSld sldOrd">
      <pc:chgData name="Caroline Dinham" userId="1a819fda-f809-48c0-b415-9ea5193fee0d" providerId="ADAL" clId="{33DD4B8F-455E-4BD2-9F55-CA1E33B3E61D}" dt="2024-02-07T13:03:54.635" v="35" actId="47"/>
      <pc:docMkLst>
        <pc:docMk/>
      </pc:docMkLst>
      <pc:sldChg chg="modSp mod">
        <pc:chgData name="Caroline Dinham" userId="1a819fda-f809-48c0-b415-9ea5193fee0d" providerId="ADAL" clId="{33DD4B8F-455E-4BD2-9F55-CA1E33B3E61D}" dt="2024-02-07T13:03:07.751" v="34" actId="6549"/>
        <pc:sldMkLst>
          <pc:docMk/>
          <pc:sldMk cId="3262157968" sldId="258"/>
        </pc:sldMkLst>
        <pc:graphicFrameChg chg="modGraphic">
          <ac:chgData name="Caroline Dinham" userId="1a819fda-f809-48c0-b415-9ea5193fee0d" providerId="ADAL" clId="{33DD4B8F-455E-4BD2-9F55-CA1E33B3E61D}" dt="2024-02-07T13:03:07.751" v="34" actId="6549"/>
          <ac:graphicFrameMkLst>
            <pc:docMk/>
            <pc:sldMk cId="3262157968" sldId="258"/>
            <ac:graphicFrameMk id="4" creationId="{00000000-0000-0000-0000-000000000000}"/>
          </ac:graphicFrameMkLst>
        </pc:graphicFrameChg>
      </pc:sldChg>
      <pc:sldChg chg="del">
        <pc:chgData name="Caroline Dinham" userId="1a819fda-f809-48c0-b415-9ea5193fee0d" providerId="ADAL" clId="{33DD4B8F-455E-4BD2-9F55-CA1E33B3E61D}" dt="2024-02-07T13:03:54.635" v="35" actId="47"/>
        <pc:sldMkLst>
          <pc:docMk/>
          <pc:sldMk cId="858049623" sldId="264"/>
        </pc:sldMkLst>
      </pc:sldChg>
      <pc:sldChg chg="ord">
        <pc:chgData name="Caroline Dinham" userId="1a819fda-f809-48c0-b415-9ea5193fee0d" providerId="ADAL" clId="{33DD4B8F-455E-4BD2-9F55-CA1E33B3E61D}" dt="2024-02-07T12:20:59.399" v="1"/>
        <pc:sldMkLst>
          <pc:docMk/>
          <pc:sldMk cId="4032093695" sldId="299"/>
        </pc:sldMkLst>
      </pc:sldChg>
      <pc:sldChg chg="modSp mod">
        <pc:chgData name="Caroline Dinham" userId="1a819fda-f809-48c0-b415-9ea5193fee0d" providerId="ADAL" clId="{33DD4B8F-455E-4BD2-9F55-CA1E33B3E61D}" dt="2024-02-07T13:02:35.707" v="14" actId="207"/>
        <pc:sldMkLst>
          <pc:docMk/>
          <pc:sldMk cId="755519367" sldId="301"/>
        </pc:sldMkLst>
        <pc:graphicFrameChg chg="modGraphic">
          <ac:chgData name="Caroline Dinham" userId="1a819fda-f809-48c0-b415-9ea5193fee0d" providerId="ADAL" clId="{33DD4B8F-455E-4BD2-9F55-CA1E33B3E61D}" dt="2024-02-07T13:02:35.707" v="14" actId="207"/>
          <ac:graphicFrameMkLst>
            <pc:docMk/>
            <pc:sldMk cId="755519367" sldId="301"/>
            <ac:graphicFrameMk id="4" creationId="{00000000-0000-0000-0000-000000000000}"/>
          </ac:graphicFrameMkLst>
        </pc:graphicFrameChg>
      </pc:sldChg>
    </pc:docChg>
  </pc:docChgLst>
  <pc:docChgLst>
    <pc:chgData name="Claire Merrifield" userId="e6a272dc-586f-4e92-9f45-4168229d25b3" providerId="ADAL" clId="{9091B729-0CF1-48EA-9C80-3D38C7176754}"/>
    <pc:docChg chg="modSld">
      <pc:chgData name="Claire Merrifield" userId="e6a272dc-586f-4e92-9f45-4168229d25b3" providerId="ADAL" clId="{9091B729-0CF1-48EA-9C80-3D38C7176754}" dt="2023-01-11T13:37:43.525" v="3" actId="20577"/>
      <pc:docMkLst>
        <pc:docMk/>
      </pc:docMkLst>
      <pc:sldChg chg="modSp mod">
        <pc:chgData name="Claire Merrifield" userId="e6a272dc-586f-4e92-9f45-4168229d25b3" providerId="ADAL" clId="{9091B729-0CF1-48EA-9C80-3D38C7176754}" dt="2023-01-11T13:37:43.525" v="3" actId="20577"/>
        <pc:sldMkLst>
          <pc:docMk/>
          <pc:sldMk cId="2186923739" sldId="261"/>
        </pc:sldMkLst>
        <pc:graphicFrameChg chg="modGraphic">
          <ac:chgData name="Claire Merrifield" userId="e6a272dc-586f-4e92-9f45-4168229d25b3" providerId="ADAL" clId="{9091B729-0CF1-48EA-9C80-3D38C7176754}" dt="2023-01-11T13:37:43.525" v="3" actId="20577"/>
          <ac:graphicFrameMkLst>
            <pc:docMk/>
            <pc:sldMk cId="2186923739" sldId="261"/>
            <ac:graphicFrameMk id="4" creationId="{00000000-0000-0000-0000-000000000000}"/>
          </ac:graphicFrameMkLst>
        </pc:graphicFrameChg>
      </pc:sldChg>
    </pc:docChg>
  </pc:docChgLst>
  <pc:docChgLst>
    <pc:chgData name="Ben Boisseau" userId="09536b74-2c57-4aaa-a9da-ca82f9784720" providerId="ADAL" clId="{B8463E34-E75D-4BF9-A6B8-671447D9E4D0}"/>
    <pc:docChg chg="undo custSel addSld modSld">
      <pc:chgData name="Ben Boisseau" userId="09536b74-2c57-4aaa-a9da-ca82f9784720" providerId="ADAL" clId="{B8463E34-E75D-4BF9-A6B8-671447D9E4D0}" dt="2022-06-07T13:39:06.957" v="725" actId="20577"/>
      <pc:docMkLst>
        <pc:docMk/>
      </pc:docMkLst>
      <pc:sldChg chg="addSp delSp modSp add mod">
        <pc:chgData name="Ben Boisseau" userId="09536b74-2c57-4aaa-a9da-ca82f9784720" providerId="ADAL" clId="{B8463E34-E75D-4BF9-A6B8-671447D9E4D0}" dt="2022-06-07T13:39:06.957" v="725" actId="20577"/>
        <pc:sldMkLst>
          <pc:docMk/>
          <pc:sldMk cId="1420174250" sldId="263"/>
        </pc:sldMkLst>
        <pc:graphicFrameChg chg="mod modGraphic">
          <ac:chgData name="Ben Boisseau" userId="09536b74-2c57-4aaa-a9da-ca82f9784720" providerId="ADAL" clId="{B8463E34-E75D-4BF9-A6B8-671447D9E4D0}" dt="2022-06-07T13:39:06.957" v="725" actId="20577"/>
          <ac:graphicFrameMkLst>
            <pc:docMk/>
            <pc:sldMk cId="1420174250" sldId="263"/>
            <ac:graphicFrameMk id="4" creationId="{00000000-0000-0000-0000-000000000000}"/>
          </ac:graphicFrameMkLst>
        </pc:graphicFrameChg>
        <pc:picChg chg="add del mod">
          <ac:chgData name="Ben Boisseau" userId="09536b74-2c57-4aaa-a9da-ca82f9784720" providerId="ADAL" clId="{B8463E34-E75D-4BF9-A6B8-671447D9E4D0}" dt="2022-06-07T13:33:59.408" v="671" actId="478"/>
          <ac:picMkLst>
            <pc:docMk/>
            <pc:sldMk cId="1420174250" sldId="263"/>
            <ac:picMk id="2" creationId="{38D8CDE8-FCBF-D90D-1EDB-0090316D3307}"/>
          </ac:picMkLst>
        </pc:picChg>
        <pc:picChg chg="add mod">
          <ac:chgData name="Ben Boisseau" userId="09536b74-2c57-4aaa-a9da-ca82f9784720" providerId="ADAL" clId="{B8463E34-E75D-4BF9-A6B8-671447D9E4D0}" dt="2022-06-07T13:35:05.919" v="694" actId="14100"/>
          <ac:picMkLst>
            <pc:docMk/>
            <pc:sldMk cId="1420174250" sldId="263"/>
            <ac:picMk id="3" creationId="{5A886CA8-D198-D880-D0FD-C42BA3A08491}"/>
          </ac:picMkLst>
        </pc:picChg>
        <pc:picChg chg="add mod">
          <ac:chgData name="Ben Boisseau" userId="09536b74-2c57-4aaa-a9da-ca82f9784720" providerId="ADAL" clId="{B8463E34-E75D-4BF9-A6B8-671447D9E4D0}" dt="2022-06-07T13:35:18.247" v="700" actId="14100"/>
          <ac:picMkLst>
            <pc:docMk/>
            <pc:sldMk cId="1420174250" sldId="263"/>
            <ac:picMk id="5" creationId="{D6CF8CA5-3F5E-D958-ED02-F19765ACBA01}"/>
          </ac:picMkLst>
        </pc:picChg>
        <pc:picChg chg="add mod">
          <ac:chgData name="Ben Boisseau" userId="09536b74-2c57-4aaa-a9da-ca82f9784720" providerId="ADAL" clId="{B8463E34-E75D-4BF9-A6B8-671447D9E4D0}" dt="2022-06-07T13:35:14.110" v="698" actId="1076"/>
          <ac:picMkLst>
            <pc:docMk/>
            <pc:sldMk cId="1420174250" sldId="263"/>
            <ac:picMk id="6" creationId="{97711889-9A55-6237-038A-87D143E23DCA}"/>
          </ac:picMkLst>
        </pc:picChg>
        <pc:picChg chg="add mod">
          <ac:chgData name="Ben Boisseau" userId="09536b74-2c57-4aaa-a9da-ca82f9784720" providerId="ADAL" clId="{B8463E34-E75D-4BF9-A6B8-671447D9E4D0}" dt="2022-06-07T13:37:28.927" v="713" actId="1076"/>
          <ac:picMkLst>
            <pc:docMk/>
            <pc:sldMk cId="1420174250" sldId="263"/>
            <ac:picMk id="7" creationId="{040C3111-FB32-A927-FD0B-7F39B5411CD0}"/>
          </ac:picMkLst>
        </pc:picChg>
        <pc:picChg chg="del">
          <ac:chgData name="Ben Boisseau" userId="09536b74-2c57-4aaa-a9da-ca82f9784720" providerId="ADAL" clId="{B8463E34-E75D-4BF9-A6B8-671447D9E4D0}" dt="2022-06-07T12:58:43.909" v="4" actId="478"/>
          <ac:picMkLst>
            <pc:docMk/>
            <pc:sldMk cId="1420174250" sldId="263"/>
            <ac:picMk id="1026" creationId="{BF2B94EA-D16F-47B7-8D0B-700AB2642268}"/>
          </ac:picMkLst>
        </pc:picChg>
        <pc:picChg chg="add del mod">
          <ac:chgData name="Ben Boisseau" userId="09536b74-2c57-4aaa-a9da-ca82f9784720" providerId="ADAL" clId="{B8463E34-E75D-4BF9-A6B8-671447D9E4D0}" dt="2022-06-07T13:33:59.971" v="672" actId="478"/>
          <ac:picMkLst>
            <pc:docMk/>
            <pc:sldMk cId="1420174250" sldId="263"/>
            <ac:picMk id="1028" creationId="{E6795B56-C55F-9A17-4396-3C268E01D3DA}"/>
          </ac:picMkLst>
        </pc:picChg>
        <pc:picChg chg="add mod">
          <ac:chgData name="Ben Boisseau" userId="09536b74-2c57-4aaa-a9da-ca82f9784720" providerId="ADAL" clId="{B8463E34-E75D-4BF9-A6B8-671447D9E4D0}" dt="2022-06-07T13:35:04.272" v="693" actId="14100"/>
          <ac:picMkLst>
            <pc:docMk/>
            <pc:sldMk cId="1420174250" sldId="263"/>
            <ac:picMk id="1030" creationId="{1F4C7596-95A7-7BE9-3919-8D66116533AA}"/>
          </ac:picMkLst>
        </pc:picChg>
        <pc:picChg chg="del">
          <ac:chgData name="Ben Boisseau" userId="09536b74-2c57-4aaa-a9da-ca82f9784720" providerId="ADAL" clId="{B8463E34-E75D-4BF9-A6B8-671447D9E4D0}" dt="2022-06-07T12:58:44.452" v="5" actId="478"/>
          <ac:picMkLst>
            <pc:docMk/>
            <pc:sldMk cId="1420174250" sldId="263"/>
            <ac:picMk id="1032" creationId="{D991C9FE-A3B2-4580-A461-D9D325343E79}"/>
          </ac:picMkLst>
        </pc:picChg>
        <pc:picChg chg="del">
          <ac:chgData name="Ben Boisseau" userId="09536b74-2c57-4aaa-a9da-ca82f9784720" providerId="ADAL" clId="{B8463E34-E75D-4BF9-A6B8-671447D9E4D0}" dt="2022-06-07T12:58:45.291" v="7" actId="478"/>
          <ac:picMkLst>
            <pc:docMk/>
            <pc:sldMk cId="1420174250" sldId="263"/>
            <ac:picMk id="1034" creationId="{A69730C4-F965-46F4-B06E-DFBF1F9F9F2A}"/>
          </ac:picMkLst>
        </pc:picChg>
        <pc:picChg chg="del">
          <ac:chgData name="Ben Boisseau" userId="09536b74-2c57-4aaa-a9da-ca82f9784720" providerId="ADAL" clId="{B8463E34-E75D-4BF9-A6B8-671447D9E4D0}" dt="2022-06-07T12:58:44.859" v="6" actId="478"/>
          <ac:picMkLst>
            <pc:docMk/>
            <pc:sldMk cId="1420174250" sldId="263"/>
            <ac:picMk id="1036" creationId="{4244F778-9EF7-4D64-9166-816B1647BEAD}"/>
          </ac:picMkLst>
        </pc:picChg>
        <pc:picChg chg="add mod">
          <ac:chgData name="Ben Boisseau" userId="09536b74-2c57-4aaa-a9da-ca82f9784720" providerId="ADAL" clId="{B8463E34-E75D-4BF9-A6B8-671447D9E4D0}" dt="2022-06-07T13:37:26.047" v="712" actId="14100"/>
          <ac:picMkLst>
            <pc:docMk/>
            <pc:sldMk cId="1420174250" sldId="263"/>
            <ac:picMk id="1038" creationId="{A9AF446F-26D1-6A77-B7DC-F104FD95687B}"/>
          </ac:picMkLst>
        </pc:picChg>
        <pc:picChg chg="del">
          <ac:chgData name="Ben Boisseau" userId="09536b74-2c57-4aaa-a9da-ca82f9784720" providerId="ADAL" clId="{B8463E34-E75D-4BF9-A6B8-671447D9E4D0}" dt="2022-06-07T12:58:45.904" v="8" actId="478"/>
          <ac:picMkLst>
            <pc:docMk/>
            <pc:sldMk cId="1420174250" sldId="263"/>
            <ac:picMk id="1040" creationId="{8A930AE6-9EE9-4E6F-96D7-6AEFA6E32A14}"/>
          </ac:picMkLst>
        </pc:picChg>
      </pc:sldChg>
    </pc:docChg>
  </pc:docChgLst>
  <pc:docChgLst>
    <pc:chgData name="Caroline Dinham" userId="1a819fda-f809-48c0-b415-9ea5193fee0d" providerId="ADAL" clId="{06E87C73-5CE4-40C3-97ED-90AEF647267B}"/>
    <pc:docChg chg="modSld">
      <pc:chgData name="Caroline Dinham" userId="1a819fda-f809-48c0-b415-9ea5193fee0d" providerId="ADAL" clId="{06E87C73-5CE4-40C3-97ED-90AEF647267B}" dt="2022-10-21T13:11:53.167" v="25" actId="20577"/>
      <pc:docMkLst>
        <pc:docMk/>
      </pc:docMkLst>
      <pc:sldChg chg="modSp mod">
        <pc:chgData name="Caroline Dinham" userId="1a819fda-f809-48c0-b415-9ea5193fee0d" providerId="ADAL" clId="{06E87C73-5CE4-40C3-97ED-90AEF647267B}" dt="2022-10-21T12:06:33.577" v="19" actId="20577"/>
        <pc:sldMkLst>
          <pc:docMk/>
          <pc:sldMk cId="3262157968" sldId="258"/>
        </pc:sldMkLst>
        <pc:graphicFrameChg chg="modGraphic">
          <ac:chgData name="Caroline Dinham" userId="1a819fda-f809-48c0-b415-9ea5193fee0d" providerId="ADAL" clId="{06E87C73-5CE4-40C3-97ED-90AEF647267B}" dt="2022-10-21T12:06:33.577" v="19" actId="20577"/>
          <ac:graphicFrameMkLst>
            <pc:docMk/>
            <pc:sldMk cId="3262157968" sldId="258"/>
            <ac:graphicFrameMk id="4" creationId="{00000000-0000-0000-0000-000000000000}"/>
          </ac:graphicFrameMkLst>
        </pc:graphicFrameChg>
      </pc:sldChg>
      <pc:sldChg chg="modSp mod">
        <pc:chgData name="Caroline Dinham" userId="1a819fda-f809-48c0-b415-9ea5193fee0d" providerId="ADAL" clId="{06E87C73-5CE4-40C3-97ED-90AEF647267B}" dt="2022-10-21T13:11:53.167" v="25" actId="20577"/>
        <pc:sldMkLst>
          <pc:docMk/>
          <pc:sldMk cId="2186923739" sldId="261"/>
        </pc:sldMkLst>
        <pc:graphicFrameChg chg="modGraphic">
          <ac:chgData name="Caroline Dinham" userId="1a819fda-f809-48c0-b415-9ea5193fee0d" providerId="ADAL" clId="{06E87C73-5CE4-40C3-97ED-90AEF647267B}" dt="2022-10-21T13:11:53.167" v="25" actId="20577"/>
          <ac:graphicFrameMkLst>
            <pc:docMk/>
            <pc:sldMk cId="2186923739" sldId="261"/>
            <ac:graphicFrameMk id="4" creationId="{00000000-0000-0000-0000-000000000000}"/>
          </ac:graphicFrameMkLst>
        </pc:graphicFrameChg>
      </pc:sldChg>
    </pc:docChg>
  </pc:docChgLst>
  <pc:docChgLst>
    <pc:chgData name="Caroline Dinham" userId="1a819fda-f809-48c0-b415-9ea5193fee0d" providerId="ADAL" clId="{93FC70DE-1AB0-4382-8C25-6BD0207B08BB}"/>
    <pc:docChg chg="modSld">
      <pc:chgData name="Caroline Dinham" userId="1a819fda-f809-48c0-b415-9ea5193fee0d" providerId="ADAL" clId="{93FC70DE-1AB0-4382-8C25-6BD0207B08BB}" dt="2023-02-06T17:21:01.263" v="99" actId="20577"/>
      <pc:docMkLst>
        <pc:docMk/>
      </pc:docMkLst>
      <pc:sldChg chg="modSp mod">
        <pc:chgData name="Caroline Dinham" userId="1a819fda-f809-48c0-b415-9ea5193fee0d" providerId="ADAL" clId="{93FC70DE-1AB0-4382-8C25-6BD0207B08BB}" dt="2023-02-06T17:21:01.263" v="99" actId="20577"/>
        <pc:sldMkLst>
          <pc:docMk/>
          <pc:sldMk cId="2186923739" sldId="261"/>
        </pc:sldMkLst>
        <pc:graphicFrameChg chg="mod modGraphic">
          <ac:chgData name="Caroline Dinham" userId="1a819fda-f809-48c0-b415-9ea5193fee0d" providerId="ADAL" clId="{93FC70DE-1AB0-4382-8C25-6BD0207B08BB}" dt="2023-02-06T17:21:01.263" v="99" actId="20577"/>
          <ac:graphicFrameMkLst>
            <pc:docMk/>
            <pc:sldMk cId="2186923739" sldId="261"/>
            <ac:graphicFrameMk id="4" creationId="{00000000-0000-0000-0000-000000000000}"/>
          </ac:graphicFrameMkLst>
        </pc:graphicFrameChg>
      </pc:sldChg>
    </pc:docChg>
  </pc:docChgLst>
  <pc:docChgLst>
    <pc:chgData name="Caroline Dinham" userId="1a819fda-f809-48c0-b415-9ea5193fee0d" providerId="ADAL" clId="{B97ECCC3-D9CB-4D17-B82B-F8F4F329E4D3}"/>
    <pc:docChg chg="modSld">
      <pc:chgData name="Caroline Dinham" userId="1a819fda-f809-48c0-b415-9ea5193fee0d" providerId="ADAL" clId="{B97ECCC3-D9CB-4D17-B82B-F8F4F329E4D3}" dt="2023-05-18T09:12:57.609" v="27" actId="20577"/>
      <pc:docMkLst>
        <pc:docMk/>
      </pc:docMkLst>
      <pc:sldChg chg="modSp mod">
        <pc:chgData name="Caroline Dinham" userId="1a819fda-f809-48c0-b415-9ea5193fee0d" providerId="ADAL" clId="{B97ECCC3-D9CB-4D17-B82B-F8F4F329E4D3}" dt="2023-05-18T09:12:16.814" v="26" actId="20577"/>
        <pc:sldMkLst>
          <pc:docMk/>
          <pc:sldMk cId="3262157968" sldId="258"/>
        </pc:sldMkLst>
        <pc:graphicFrameChg chg="modGraphic">
          <ac:chgData name="Caroline Dinham" userId="1a819fda-f809-48c0-b415-9ea5193fee0d" providerId="ADAL" clId="{B97ECCC3-D9CB-4D17-B82B-F8F4F329E4D3}" dt="2023-05-18T09:12:16.814" v="26" actId="20577"/>
          <ac:graphicFrameMkLst>
            <pc:docMk/>
            <pc:sldMk cId="3262157968" sldId="258"/>
            <ac:graphicFrameMk id="4" creationId="{00000000-0000-0000-0000-000000000000}"/>
          </ac:graphicFrameMkLst>
        </pc:graphicFrameChg>
      </pc:sldChg>
      <pc:sldChg chg="modSp mod">
        <pc:chgData name="Caroline Dinham" userId="1a819fda-f809-48c0-b415-9ea5193fee0d" providerId="ADAL" clId="{B97ECCC3-D9CB-4D17-B82B-F8F4F329E4D3}" dt="2023-05-18T09:12:57.609" v="27" actId="20577"/>
        <pc:sldMkLst>
          <pc:docMk/>
          <pc:sldMk cId="1678457387" sldId="259"/>
        </pc:sldMkLst>
        <pc:graphicFrameChg chg="modGraphic">
          <ac:chgData name="Caroline Dinham" userId="1a819fda-f809-48c0-b415-9ea5193fee0d" providerId="ADAL" clId="{B97ECCC3-D9CB-4D17-B82B-F8F4F329E4D3}" dt="2023-05-18T09:12:57.609" v="27" actId="20577"/>
          <ac:graphicFrameMkLst>
            <pc:docMk/>
            <pc:sldMk cId="1678457387" sldId="259"/>
            <ac:graphicFrameMk id="4" creationId="{00000000-0000-0000-0000-000000000000}"/>
          </ac:graphicFrameMkLst>
        </pc:graphicFrameChg>
      </pc:sldChg>
    </pc:docChg>
  </pc:docChgLst>
  <pc:docChgLst>
    <pc:chgData name="Caroline Dinham" userId="1a819fda-f809-48c0-b415-9ea5193fee0d" providerId="ADAL" clId="{E40E8138-37EB-49FA-9A5F-AD24C2873A28}"/>
    <pc:docChg chg="custSel delSld modSld sldOrd">
      <pc:chgData name="Caroline Dinham" userId="1a819fda-f809-48c0-b415-9ea5193fee0d" providerId="ADAL" clId="{E40E8138-37EB-49FA-9A5F-AD24C2873A28}" dt="2024-04-08T16:03:44.144" v="16" actId="20577"/>
      <pc:docMkLst>
        <pc:docMk/>
      </pc:docMkLst>
      <pc:sldChg chg="ord">
        <pc:chgData name="Caroline Dinham" userId="1a819fda-f809-48c0-b415-9ea5193fee0d" providerId="ADAL" clId="{E40E8138-37EB-49FA-9A5F-AD24C2873A28}" dt="2024-04-08T16:00:23.271" v="2"/>
        <pc:sldMkLst>
          <pc:docMk/>
          <pc:sldMk cId="3262157968" sldId="258"/>
        </pc:sldMkLst>
      </pc:sldChg>
      <pc:sldChg chg="modSp del mod">
        <pc:chgData name="Caroline Dinham" userId="1a819fda-f809-48c0-b415-9ea5193fee0d" providerId="ADAL" clId="{E40E8138-37EB-49FA-9A5F-AD24C2873A28}" dt="2024-04-08T16:02:57.280" v="4" actId="47"/>
        <pc:sldMkLst>
          <pc:docMk/>
          <pc:sldMk cId="2568474197" sldId="259"/>
        </pc:sldMkLst>
        <pc:graphicFrameChg chg="modGraphic">
          <ac:chgData name="Caroline Dinham" userId="1a819fda-f809-48c0-b415-9ea5193fee0d" providerId="ADAL" clId="{E40E8138-37EB-49FA-9A5F-AD24C2873A28}" dt="2024-04-08T16:00:10.120" v="0" actId="207"/>
          <ac:graphicFrameMkLst>
            <pc:docMk/>
            <pc:sldMk cId="2568474197" sldId="259"/>
            <ac:graphicFrameMk id="4" creationId="{00000000-0000-0000-0000-000000000000}"/>
          </ac:graphicFrameMkLst>
        </pc:graphicFrameChg>
      </pc:sldChg>
      <pc:sldChg chg="modSp mod">
        <pc:chgData name="Caroline Dinham" userId="1a819fda-f809-48c0-b415-9ea5193fee0d" providerId="ADAL" clId="{E40E8138-37EB-49FA-9A5F-AD24C2873A28}" dt="2024-04-08T16:03:44.144" v="16" actId="20577"/>
        <pc:sldMkLst>
          <pc:docMk/>
          <pc:sldMk cId="2006172242" sldId="302"/>
        </pc:sldMkLst>
        <pc:graphicFrameChg chg="modGraphic">
          <ac:chgData name="Caroline Dinham" userId="1a819fda-f809-48c0-b415-9ea5193fee0d" providerId="ADAL" clId="{E40E8138-37EB-49FA-9A5F-AD24C2873A28}" dt="2024-04-08T16:03:44.144" v="16" actId="20577"/>
          <ac:graphicFrameMkLst>
            <pc:docMk/>
            <pc:sldMk cId="2006172242" sldId="302"/>
            <ac:graphicFrameMk id="4" creationId="{00000000-0000-0000-0000-000000000000}"/>
          </ac:graphicFrameMkLst>
        </pc:graphicFrameChg>
        <pc:picChg chg="mod">
          <ac:chgData name="Caroline Dinham" userId="1a819fda-f809-48c0-b415-9ea5193fee0d" providerId="ADAL" clId="{E40E8138-37EB-49FA-9A5F-AD24C2873A28}" dt="2024-04-08T16:02:54.621" v="3" actId="1076"/>
          <ac:picMkLst>
            <pc:docMk/>
            <pc:sldMk cId="2006172242" sldId="302"/>
            <ac:picMk id="8" creationId="{BD3753F9-6145-1834-36AC-F2BD7B4F4F3D}"/>
          </ac:picMkLst>
        </pc:picChg>
      </pc:sldChg>
    </pc:docChg>
  </pc:docChgLst>
  <pc:docChgLst>
    <pc:chgData name="Caroline Dinham" userId="1a819fda-f809-48c0-b415-9ea5193fee0d" providerId="ADAL" clId="{82AE7861-419C-468F-90AF-8ADB23BB07BB}"/>
    <pc:docChg chg="delSld delMainMaster">
      <pc:chgData name="Caroline Dinham" userId="1a819fda-f809-48c0-b415-9ea5193fee0d" providerId="ADAL" clId="{82AE7861-419C-468F-90AF-8ADB23BB07BB}" dt="2024-05-15T09:41:18.533" v="1" actId="47"/>
      <pc:docMkLst>
        <pc:docMk/>
      </pc:docMkLst>
      <pc:sldChg chg="del">
        <pc:chgData name="Caroline Dinham" userId="1a819fda-f809-48c0-b415-9ea5193fee0d" providerId="ADAL" clId="{82AE7861-419C-468F-90AF-8ADB23BB07BB}" dt="2024-05-15T09:41:14.255" v="0" actId="47"/>
        <pc:sldMkLst>
          <pc:docMk/>
          <pc:sldMk cId="1420174250" sldId="263"/>
        </pc:sldMkLst>
      </pc:sldChg>
      <pc:sldChg chg="del">
        <pc:chgData name="Caroline Dinham" userId="1a819fda-f809-48c0-b415-9ea5193fee0d" providerId="ADAL" clId="{82AE7861-419C-468F-90AF-8ADB23BB07BB}" dt="2024-05-15T09:41:18.533" v="1" actId="47"/>
        <pc:sldMkLst>
          <pc:docMk/>
          <pc:sldMk cId="4032093695" sldId="299"/>
        </pc:sldMkLst>
      </pc:sldChg>
      <pc:sldMasterChg chg="del delSldLayout">
        <pc:chgData name="Caroline Dinham" userId="1a819fda-f809-48c0-b415-9ea5193fee0d" providerId="ADAL" clId="{82AE7861-419C-468F-90AF-8ADB23BB07BB}" dt="2024-05-15T09:41:18.533" v="1" actId="47"/>
        <pc:sldMasterMkLst>
          <pc:docMk/>
          <pc:sldMasterMk cId="1890037804" sldId="2147483660"/>
        </pc:sldMasterMkLst>
        <pc:sldLayoutChg chg="del">
          <pc:chgData name="Caroline Dinham" userId="1a819fda-f809-48c0-b415-9ea5193fee0d" providerId="ADAL" clId="{82AE7861-419C-468F-90AF-8ADB23BB07BB}" dt="2024-05-15T09:41:18.533" v="1" actId="47"/>
          <pc:sldLayoutMkLst>
            <pc:docMk/>
            <pc:sldMasterMk cId="1890037804" sldId="2147483660"/>
            <pc:sldLayoutMk cId="3198359277" sldId="2147483661"/>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291006368" sldId="2147483662"/>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4197732444" sldId="2147483663"/>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3304788919" sldId="2147483664"/>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4183183941" sldId="2147483665"/>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4026384798" sldId="2147483666"/>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4004209391" sldId="2147483667"/>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1933126284" sldId="2147483668"/>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3016880467" sldId="2147483669"/>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3351355280" sldId="2147483670"/>
          </pc:sldLayoutMkLst>
        </pc:sldLayoutChg>
        <pc:sldLayoutChg chg="del">
          <pc:chgData name="Caroline Dinham" userId="1a819fda-f809-48c0-b415-9ea5193fee0d" providerId="ADAL" clId="{82AE7861-419C-468F-90AF-8ADB23BB07BB}" dt="2024-05-15T09:41:18.533" v="1" actId="47"/>
          <pc:sldLayoutMkLst>
            <pc:docMk/>
            <pc:sldMasterMk cId="1890037804" sldId="2147483660"/>
            <pc:sldLayoutMk cId="2442637091" sldId="2147483671"/>
          </pc:sldLayoutMkLst>
        </pc:sldLayoutChg>
      </pc:sldMasterChg>
    </pc:docChg>
  </pc:docChgLst>
  <pc:docChgLst>
    <pc:chgData name="Caroline Dinham" userId="1a819fda-f809-48c0-b415-9ea5193fee0d" providerId="ADAL" clId="{8BA8394E-AD17-476E-B3BB-4875EE02A4ED}"/>
    <pc:docChg chg="custSel addSld delSld modSld sldOrd">
      <pc:chgData name="Caroline Dinham" userId="1a819fda-f809-48c0-b415-9ea5193fee0d" providerId="ADAL" clId="{8BA8394E-AD17-476E-B3BB-4875EE02A4ED}" dt="2024-01-17T10:29:15.499" v="69" actId="403"/>
      <pc:docMkLst>
        <pc:docMk/>
      </pc:docMkLst>
      <pc:sldChg chg="del">
        <pc:chgData name="Caroline Dinham" userId="1a819fda-f809-48c0-b415-9ea5193fee0d" providerId="ADAL" clId="{8BA8394E-AD17-476E-B3BB-4875EE02A4ED}" dt="2024-01-17T10:25:40.741" v="23" actId="2696"/>
        <pc:sldMkLst>
          <pc:docMk/>
          <pc:sldMk cId="2186923739" sldId="261"/>
        </pc:sldMkLst>
      </pc:sldChg>
      <pc:sldChg chg="ord">
        <pc:chgData name="Caroline Dinham" userId="1a819fda-f809-48c0-b415-9ea5193fee0d" providerId="ADAL" clId="{8BA8394E-AD17-476E-B3BB-4875EE02A4ED}" dt="2024-01-17T10:26:21.601" v="31"/>
        <pc:sldMkLst>
          <pc:docMk/>
          <pc:sldMk cId="1420174250" sldId="263"/>
        </pc:sldMkLst>
      </pc:sldChg>
      <pc:sldChg chg="modSp mod ord">
        <pc:chgData name="Caroline Dinham" userId="1a819fda-f809-48c0-b415-9ea5193fee0d" providerId="ADAL" clId="{8BA8394E-AD17-476E-B3BB-4875EE02A4ED}" dt="2024-01-17T10:26:44.373" v="49" actId="20577"/>
        <pc:sldMkLst>
          <pc:docMk/>
          <pc:sldMk cId="858049623" sldId="264"/>
        </pc:sldMkLst>
        <pc:graphicFrameChg chg="modGraphic">
          <ac:chgData name="Caroline Dinham" userId="1a819fda-f809-48c0-b415-9ea5193fee0d" providerId="ADAL" clId="{8BA8394E-AD17-476E-B3BB-4875EE02A4ED}" dt="2024-01-17T10:26:44.373" v="49" actId="20577"/>
          <ac:graphicFrameMkLst>
            <pc:docMk/>
            <pc:sldMk cId="858049623" sldId="264"/>
            <ac:graphicFrameMk id="4" creationId="{00000000-0000-0000-0000-000000000000}"/>
          </ac:graphicFrameMkLst>
        </pc:graphicFrameChg>
      </pc:sldChg>
      <pc:sldChg chg="modSp mod">
        <pc:chgData name="Caroline Dinham" userId="1a819fda-f809-48c0-b415-9ea5193fee0d" providerId="ADAL" clId="{8BA8394E-AD17-476E-B3BB-4875EE02A4ED}" dt="2024-01-17T10:22:43.525" v="11" actId="20577"/>
        <pc:sldMkLst>
          <pc:docMk/>
          <pc:sldMk cId="3110789197" sldId="295"/>
        </pc:sldMkLst>
        <pc:graphicFrameChg chg="modGraphic">
          <ac:chgData name="Caroline Dinham" userId="1a819fda-f809-48c0-b415-9ea5193fee0d" providerId="ADAL" clId="{8BA8394E-AD17-476E-B3BB-4875EE02A4ED}" dt="2024-01-17T10:22:43.525" v="11" actId="20577"/>
          <ac:graphicFrameMkLst>
            <pc:docMk/>
            <pc:sldMk cId="3110789197" sldId="295"/>
            <ac:graphicFrameMk id="4" creationId="{00000000-0000-0000-0000-000000000000}"/>
          </ac:graphicFrameMkLst>
        </pc:graphicFrameChg>
      </pc:sldChg>
      <pc:sldChg chg="new del">
        <pc:chgData name="Caroline Dinham" userId="1a819fda-f809-48c0-b415-9ea5193fee0d" providerId="ADAL" clId="{8BA8394E-AD17-476E-B3BB-4875EE02A4ED}" dt="2024-01-17T10:24:25.038" v="16" actId="47"/>
        <pc:sldMkLst>
          <pc:docMk/>
          <pc:sldMk cId="1707809765" sldId="298"/>
        </pc:sldMkLst>
      </pc:sldChg>
      <pc:sldChg chg="modSp mod">
        <pc:chgData name="Caroline Dinham" userId="1a819fda-f809-48c0-b415-9ea5193fee0d" providerId="ADAL" clId="{8BA8394E-AD17-476E-B3BB-4875EE02A4ED}" dt="2024-01-17T10:26:10.136" v="28" actId="1076"/>
        <pc:sldMkLst>
          <pc:docMk/>
          <pc:sldMk cId="4032093695" sldId="299"/>
        </pc:sldMkLst>
        <pc:graphicFrameChg chg="modGraphic">
          <ac:chgData name="Caroline Dinham" userId="1a819fda-f809-48c0-b415-9ea5193fee0d" providerId="ADAL" clId="{8BA8394E-AD17-476E-B3BB-4875EE02A4ED}" dt="2024-01-17T10:26:06.750" v="27" actId="207"/>
          <ac:graphicFrameMkLst>
            <pc:docMk/>
            <pc:sldMk cId="4032093695" sldId="299"/>
            <ac:graphicFrameMk id="4" creationId="{00000000-0000-0000-0000-000000000000}"/>
          </ac:graphicFrameMkLst>
        </pc:graphicFrameChg>
        <pc:picChg chg="mod">
          <ac:chgData name="Caroline Dinham" userId="1a819fda-f809-48c0-b415-9ea5193fee0d" providerId="ADAL" clId="{8BA8394E-AD17-476E-B3BB-4875EE02A4ED}" dt="2024-01-17T10:26:10.136" v="28" actId="1076"/>
          <ac:picMkLst>
            <pc:docMk/>
            <pc:sldMk cId="4032093695" sldId="299"/>
            <ac:picMk id="5" creationId="{DEE0F21B-0BF9-4863-81E6-A019DFB71B96}"/>
          </ac:picMkLst>
        </pc:picChg>
      </pc:sldChg>
      <pc:sldChg chg="addSp modSp new mod">
        <pc:chgData name="Caroline Dinham" userId="1a819fda-f809-48c0-b415-9ea5193fee0d" providerId="ADAL" clId="{8BA8394E-AD17-476E-B3BB-4875EE02A4ED}" dt="2024-01-17T10:29:15.499" v="69" actId="403"/>
        <pc:sldMkLst>
          <pc:docMk/>
          <pc:sldMk cId="2137429601" sldId="300"/>
        </pc:sldMkLst>
        <pc:spChg chg="add mod">
          <ac:chgData name="Caroline Dinham" userId="1a819fda-f809-48c0-b415-9ea5193fee0d" providerId="ADAL" clId="{8BA8394E-AD17-476E-B3BB-4875EE02A4ED}" dt="2024-01-17T10:29:15.499" v="69" actId="403"/>
          <ac:spMkLst>
            <pc:docMk/>
            <pc:sldMk cId="2137429601" sldId="300"/>
            <ac:spMk id="2" creationId="{639D75E2-E776-0893-7E5C-F9693601198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46E1DE-1FB7-49C9-9782-3E3F57A63E2B}"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170006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46E1DE-1FB7-49C9-9782-3E3F57A63E2B}"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64197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46E1DE-1FB7-49C9-9782-3E3F57A63E2B}"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122204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46E1DE-1FB7-49C9-9782-3E3F57A63E2B}"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321856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46E1DE-1FB7-49C9-9782-3E3F57A63E2B}"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369380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46E1DE-1FB7-49C9-9782-3E3F57A63E2B}"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124303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46E1DE-1FB7-49C9-9782-3E3F57A63E2B}" type="datetimeFigureOut">
              <a:rPr lang="en-GB" smtClean="0"/>
              <a:t>15/05/2024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146325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46E1DE-1FB7-49C9-9782-3E3F57A63E2B}" type="datetimeFigureOut">
              <a:rPr lang="en-GB" smtClean="0"/>
              <a:t>15/05/2024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184349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6E1DE-1FB7-49C9-9782-3E3F57A63E2B}" type="datetimeFigureOut">
              <a:rPr lang="en-GB" smtClean="0"/>
              <a:t>15/05/2024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231507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46E1DE-1FB7-49C9-9782-3E3F57A63E2B}"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283944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46E1DE-1FB7-49C9-9782-3E3F57A63E2B}"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2094E3-7490-453E-924E-9278D0A61CD8}" type="slidenum">
              <a:rPr lang="en-GB" smtClean="0"/>
              <a:t>‹#›</a:t>
            </a:fld>
            <a:endParaRPr lang="en-GB"/>
          </a:p>
        </p:txBody>
      </p:sp>
    </p:spTree>
    <p:extLst>
      <p:ext uri="{BB962C8B-B14F-4D97-AF65-F5344CB8AC3E}">
        <p14:creationId xmlns:p14="http://schemas.microsoft.com/office/powerpoint/2010/main" val="14247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6E1DE-1FB7-49C9-9782-3E3F57A63E2B}" type="datetimeFigureOut">
              <a:rPr lang="en-GB" smtClean="0"/>
              <a:t>15/05/2024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094E3-7490-453E-924E-9278D0A61CD8}" type="slidenum">
              <a:rPr lang="en-GB" smtClean="0"/>
              <a:t>‹#›</a:t>
            </a:fld>
            <a:endParaRPr lang="en-GB"/>
          </a:p>
        </p:txBody>
      </p:sp>
    </p:spTree>
    <p:extLst>
      <p:ext uri="{BB962C8B-B14F-4D97-AF65-F5344CB8AC3E}">
        <p14:creationId xmlns:p14="http://schemas.microsoft.com/office/powerpoint/2010/main" val="2805792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9861185"/>
              </p:ext>
            </p:extLst>
          </p:nvPr>
        </p:nvGraphicFramePr>
        <p:xfrm>
          <a:off x="180622" y="124179"/>
          <a:ext cx="11796891" cy="6586828"/>
        </p:xfrm>
        <a:graphic>
          <a:graphicData uri="http://schemas.openxmlformats.org/drawingml/2006/table">
            <a:tbl>
              <a:tblPr firstRow="1" bandRow="1">
                <a:tableStyleId>{5940675A-B579-460E-94D1-54222C63F5DA}</a:tableStyleId>
              </a:tblPr>
              <a:tblGrid>
                <a:gridCol w="1894668">
                  <a:extLst>
                    <a:ext uri="{9D8B030D-6E8A-4147-A177-3AD203B41FA5}">
                      <a16:colId xmlns:a16="http://schemas.microsoft.com/office/drawing/2014/main" val="3070121179"/>
                    </a:ext>
                  </a:extLst>
                </a:gridCol>
                <a:gridCol w="5908777">
                  <a:extLst>
                    <a:ext uri="{9D8B030D-6E8A-4147-A177-3AD203B41FA5}">
                      <a16:colId xmlns:a16="http://schemas.microsoft.com/office/drawing/2014/main" val="3607904477"/>
                    </a:ext>
                  </a:extLst>
                </a:gridCol>
                <a:gridCol w="1193800">
                  <a:extLst>
                    <a:ext uri="{9D8B030D-6E8A-4147-A177-3AD203B41FA5}">
                      <a16:colId xmlns:a16="http://schemas.microsoft.com/office/drawing/2014/main" val="572052538"/>
                    </a:ext>
                  </a:extLst>
                </a:gridCol>
                <a:gridCol w="2799646">
                  <a:extLst>
                    <a:ext uri="{9D8B030D-6E8A-4147-A177-3AD203B41FA5}">
                      <a16:colId xmlns:a16="http://schemas.microsoft.com/office/drawing/2014/main" val="127833153"/>
                    </a:ext>
                  </a:extLst>
                </a:gridCol>
              </a:tblGrid>
              <a:tr h="348873">
                <a:tc gridSpan="4">
                  <a:txBody>
                    <a:bodyPr/>
                    <a:lstStyle/>
                    <a:p>
                      <a:pPr algn="ctr"/>
                      <a:r>
                        <a:rPr lang="en-GB" sz="1800" dirty="0"/>
                        <a:t>YEAR</a:t>
                      </a:r>
                      <a:r>
                        <a:rPr lang="en-GB" sz="1800" baseline="0" dirty="0"/>
                        <a:t> 3 SCIENCE – FORCES AND MAGNETS Autumn 1</a:t>
                      </a:r>
                      <a:endParaRPr lang="en-GB" sz="1800" dirty="0">
                        <a:highlight>
                          <a:srgbClr val="FFFF00"/>
                        </a:highlight>
                      </a:endParaRPr>
                    </a:p>
                  </a:txBody>
                  <a:tcP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600" dirty="0"/>
                    </a:p>
                  </a:txBody>
                  <a:tcPr>
                    <a:solidFill>
                      <a:srgbClr val="CC00FF"/>
                    </a:solidFill>
                  </a:tcPr>
                </a:tc>
                <a:extLst>
                  <a:ext uri="{0D108BD9-81ED-4DB2-BD59-A6C34878D82A}">
                    <a16:rowId xmlns:a16="http://schemas.microsoft.com/office/drawing/2014/main" val="3443119984"/>
                  </a:ext>
                </a:extLst>
              </a:tr>
              <a:tr h="552382">
                <a:tc>
                  <a:txBody>
                    <a:bodyPr/>
                    <a:lstStyle/>
                    <a:p>
                      <a:pPr algn="ctr"/>
                      <a:r>
                        <a:rPr lang="en-GB" sz="1600" dirty="0"/>
                        <a:t>Tier 3 Vocabulary</a:t>
                      </a:r>
                    </a:p>
                  </a:txBody>
                  <a:tcPr>
                    <a:solidFill>
                      <a:srgbClr val="CC99FF"/>
                    </a:solidFill>
                  </a:tcPr>
                </a:tc>
                <a:tc gridSpan="2">
                  <a:txBody>
                    <a:bodyPr/>
                    <a:lstStyle/>
                    <a:p>
                      <a:pPr algn="ctr"/>
                      <a:r>
                        <a:rPr lang="en-GB" sz="1600" dirty="0"/>
                        <a:t>Knowledge Facts</a:t>
                      </a:r>
                    </a:p>
                  </a:txBody>
                  <a:tcPr>
                    <a:solidFill>
                      <a:srgbClr val="CC99FF"/>
                    </a:solidFill>
                  </a:tcPr>
                </a:tc>
                <a:tc hMerge="1">
                  <a:txBody>
                    <a:bodyPr/>
                    <a:lstStyle/>
                    <a:p>
                      <a:endParaRPr lang="en-GB"/>
                    </a:p>
                  </a:txBody>
                  <a:tcPr/>
                </a:tc>
                <a:tc>
                  <a:txBody>
                    <a:bodyPr/>
                    <a:lstStyle/>
                    <a:p>
                      <a:pPr algn="ctr"/>
                      <a:r>
                        <a:rPr lang="en-GB" sz="1600" dirty="0"/>
                        <a:t>Book Curriculum &amp;</a:t>
                      </a:r>
                      <a:r>
                        <a:rPr lang="en-GB" sz="1600" baseline="0" dirty="0"/>
                        <a:t> </a:t>
                      </a:r>
                      <a:r>
                        <a:rPr lang="en-GB" sz="1600" dirty="0"/>
                        <a:t>Recommended Reads</a:t>
                      </a:r>
                    </a:p>
                  </a:txBody>
                  <a:tcPr>
                    <a:solidFill>
                      <a:srgbClr val="CC99FF"/>
                    </a:solidFill>
                  </a:tcPr>
                </a:tc>
                <a:extLst>
                  <a:ext uri="{0D108BD9-81ED-4DB2-BD59-A6C34878D82A}">
                    <a16:rowId xmlns:a16="http://schemas.microsoft.com/office/drawing/2014/main" val="3958210420"/>
                  </a:ext>
                </a:extLst>
              </a:tr>
              <a:tr h="494236">
                <a:tc rowSpan="2">
                  <a:txBody>
                    <a:bodyPr/>
                    <a:lstStyle/>
                    <a:p>
                      <a:r>
                        <a:rPr lang="en-GB" sz="1400" b="1" kern="1200" dirty="0">
                          <a:solidFill>
                            <a:schemeClr val="tx1"/>
                          </a:solidFill>
                          <a:latin typeface="+mn-lt"/>
                          <a:ea typeface="+mn-ea"/>
                          <a:cs typeface="+mn-cs"/>
                        </a:rPr>
                        <a:t>Force</a:t>
                      </a:r>
                      <a:r>
                        <a:rPr lang="en-GB" sz="1400" kern="1200" dirty="0">
                          <a:solidFill>
                            <a:schemeClr val="tx1"/>
                          </a:solidFill>
                          <a:latin typeface="+mn-lt"/>
                          <a:ea typeface="+mn-ea"/>
                          <a:cs typeface="+mn-cs"/>
                        </a:rPr>
                        <a:t> – A force that is a push or a pull.</a:t>
                      </a:r>
                    </a:p>
                  </a:txBody>
                  <a:tcP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A force can be a push or pull. When force moves an object away from something, that is a push. When force brings an object closer, that is a pull.</a:t>
                      </a:r>
                      <a:endParaRPr lang="en-GB" sz="1400" kern="1200" noProof="0" dirty="0">
                        <a:solidFill>
                          <a:schemeClr val="tx1"/>
                        </a:solidFill>
                        <a:latin typeface="+mn-lt"/>
                        <a:ea typeface="+mn-ea"/>
                        <a:cs typeface="+mn-cs"/>
                      </a:endParaRPr>
                    </a:p>
                  </a:txBody>
                  <a:tcPr/>
                </a:tc>
                <a:tc hMerge="1">
                  <a:txBody>
                    <a:bodyPr/>
                    <a:lstStyle/>
                    <a:p>
                      <a:endParaRPr lang="en-GB"/>
                    </a:p>
                  </a:txBody>
                  <a:tcPr/>
                </a:tc>
                <a:tc rowSpan="4">
                  <a:txBody>
                    <a:bodyPr/>
                    <a:lstStyle/>
                    <a:p>
                      <a:endParaRPr lang="en-GB" sz="1600" dirty="0"/>
                    </a:p>
                    <a:p>
                      <a:endParaRPr lang="en-GB" sz="1600" dirty="0"/>
                    </a:p>
                    <a:p>
                      <a:endParaRPr lang="en-GB" sz="1600" dirty="0"/>
                    </a:p>
                    <a:p>
                      <a:endParaRPr lang="en-GB" sz="1100" dirty="0"/>
                    </a:p>
                    <a:p>
                      <a:pPr algn="ctr"/>
                      <a:endParaRPr lang="en-GB" sz="800" dirty="0"/>
                    </a:p>
                    <a:p>
                      <a:pPr algn="ctr"/>
                      <a:endParaRPr lang="en-GB" sz="1600" dirty="0"/>
                    </a:p>
                    <a:p>
                      <a:pPr algn="ctr"/>
                      <a:endParaRPr lang="en-GB" sz="200" dirty="0"/>
                    </a:p>
                    <a:p>
                      <a:pPr algn="ctr"/>
                      <a:endParaRPr lang="en-GB"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0">
                <a:tc vMerge="1">
                  <a:txBody>
                    <a:bodyPr/>
                    <a:lstStyle/>
                    <a:p>
                      <a:endParaRPr lang="en-GB"/>
                    </a:p>
                  </a:txBody>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Pushes and pulls can change an objects speed direction and shape.  When forces are balanced the object stays still.  </a:t>
                      </a:r>
                    </a:p>
                  </a:txBody>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2478060931"/>
                  </a:ext>
                </a:extLst>
              </a:tr>
              <a:tr h="426400">
                <a:tc rowSpan="3">
                  <a:txBody>
                    <a:bodyPr/>
                    <a:lstStyle/>
                    <a:p>
                      <a:r>
                        <a:rPr lang="en-GB" sz="1400" b="1" kern="1200" dirty="0">
                          <a:solidFill>
                            <a:schemeClr val="tx1"/>
                          </a:solidFill>
                          <a:latin typeface="+mn-lt"/>
                          <a:ea typeface="+mn-ea"/>
                          <a:cs typeface="+mn-cs"/>
                        </a:rPr>
                        <a:t>Friction:</a:t>
                      </a:r>
                    </a:p>
                    <a:p>
                      <a:r>
                        <a:rPr lang="en-GB" sz="1400" kern="1200" dirty="0">
                          <a:solidFill>
                            <a:schemeClr val="tx1"/>
                          </a:solidFill>
                          <a:latin typeface="+mn-lt"/>
                          <a:ea typeface="+mn-ea"/>
                          <a:cs typeface="+mn-cs"/>
                        </a:rPr>
                        <a:t>Friction is a force between two surfaces that are sliding, or trying to slide, across each other</a:t>
                      </a:r>
                    </a:p>
                  </a:txBody>
                  <a:tcPr>
                    <a:noFill/>
                  </a:tcPr>
                </a:tc>
                <a:tc gridSpan="2" vMerge="1">
                  <a:txBody>
                    <a:bodyPr/>
                    <a:lstStyle/>
                    <a:p>
                      <a:pPr algn="l"/>
                      <a:endParaRPr lang="en-GB" sz="1200" dirty="0"/>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6389100"/>
                  </a:ext>
                </a:extLst>
              </a:tr>
              <a:tr h="566918">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For most forces to work, contact with the object is needed.  However, magnets can move objects without touching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vMerge="1">
                  <a:txBody>
                    <a:bodyPr/>
                    <a:lstStyle/>
                    <a:p>
                      <a:endParaRPr lang="en-GB"/>
                    </a:p>
                  </a:txBody>
                  <a:tcPr/>
                </a:tc>
                <a:extLst>
                  <a:ext uri="{0D108BD9-81ED-4DB2-BD59-A6C34878D82A}">
                    <a16:rowId xmlns:a16="http://schemas.microsoft.com/office/drawing/2014/main" val="3410711031"/>
                  </a:ext>
                </a:extLst>
              </a:tr>
              <a:tr h="314955">
                <a:tc vMerge="1">
                  <a:txBody>
                    <a:bodyPr/>
                    <a:lstStyle/>
                    <a:p>
                      <a:endParaRPr lang="en-GB" sz="1400" kern="1200" dirty="0">
                        <a:solidFill>
                          <a:schemeClr val="tx1"/>
                        </a:solidFill>
                        <a:latin typeface="+mn-lt"/>
                        <a:ea typeface="+mn-ea"/>
                        <a:cs typeface="+mn-cs"/>
                      </a:endParaRPr>
                    </a:p>
                  </a:txBody>
                  <a:tcPr>
                    <a:noFill/>
                  </a:tcPr>
                </a:tc>
                <a:tc rowSpan="2" gridSpan="2">
                  <a:txBody>
                    <a:bodyPr/>
                    <a:lstStyle/>
                    <a:p>
                      <a:r>
                        <a:rPr lang="en-GB" sz="1400" kern="1200" dirty="0">
                          <a:solidFill>
                            <a:schemeClr val="tx1"/>
                          </a:solidFill>
                          <a:latin typeface="+mn-lt"/>
                          <a:ea typeface="+mn-ea"/>
                          <a:cs typeface="+mn-cs"/>
                        </a:rPr>
                        <a:t>Heavier objects need more force to move them than lighter objects</a:t>
                      </a:r>
                    </a:p>
                  </a:txBody>
                  <a:tcPr/>
                </a:tc>
                <a:tc rowSpan="2" hMerge="1">
                  <a:txBody>
                    <a:bodyPr/>
                    <a:lstStyle/>
                    <a:p>
                      <a:endParaRPr lang="en-GB"/>
                    </a:p>
                  </a:txBody>
                  <a:tcPr/>
                </a:tc>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rPr>
                        <a:t>National Curriculum End Points</a:t>
                      </a:r>
                    </a:p>
                    <a:p>
                      <a:pPr>
                        <a:lnSpc>
                          <a:spcPct val="100000"/>
                        </a:lnSpc>
                      </a:pPr>
                      <a:r>
                        <a:rPr lang="en-GB" sz="1200" kern="1200" dirty="0">
                          <a:solidFill>
                            <a:schemeClr val="tx1"/>
                          </a:solidFill>
                          <a:effectLst/>
                          <a:latin typeface="+mn-lt"/>
                          <a:ea typeface="+mn-ea"/>
                          <a:cs typeface="+mn-cs"/>
                        </a:rPr>
                        <a:t>Compare how things move on different surfaces.</a:t>
                      </a:r>
                    </a:p>
                    <a:p>
                      <a:pPr>
                        <a:lnSpc>
                          <a:spcPct val="100000"/>
                        </a:lnSpc>
                      </a:pPr>
                      <a:r>
                        <a:rPr lang="en-GB" sz="1200" kern="1200" dirty="0">
                          <a:solidFill>
                            <a:schemeClr val="tx1"/>
                          </a:solidFill>
                          <a:effectLst/>
                          <a:latin typeface="+mn-lt"/>
                          <a:ea typeface="+mn-ea"/>
                          <a:cs typeface="+mn-cs"/>
                        </a:rPr>
                        <a:t>Notice that some forces need contact between two objects, but magnetic forces can act at a distance.</a:t>
                      </a:r>
                    </a:p>
                    <a:p>
                      <a:pPr>
                        <a:lnSpc>
                          <a:spcPct val="100000"/>
                        </a:lnSpc>
                      </a:pPr>
                      <a:r>
                        <a:rPr lang="en-GB" sz="1200" kern="1200" dirty="0">
                          <a:solidFill>
                            <a:schemeClr val="tx1"/>
                          </a:solidFill>
                          <a:effectLst/>
                          <a:latin typeface="+mn-lt"/>
                          <a:ea typeface="+mn-ea"/>
                          <a:cs typeface="+mn-cs"/>
                        </a:rPr>
                        <a:t>Observe how magnets attract or repel each other and attract some materials and not others.</a:t>
                      </a:r>
                    </a:p>
                    <a:p>
                      <a:pPr>
                        <a:lnSpc>
                          <a:spcPct val="100000"/>
                        </a:lnSpc>
                      </a:pPr>
                      <a:r>
                        <a:rPr lang="en-GB" sz="1200" kern="1200" dirty="0">
                          <a:solidFill>
                            <a:schemeClr val="tx1"/>
                          </a:solidFill>
                          <a:effectLst/>
                          <a:latin typeface="+mn-lt"/>
                          <a:ea typeface="+mn-ea"/>
                          <a:cs typeface="+mn-cs"/>
                        </a:rPr>
                        <a:t>Compare and group together a variety of everyday materials on the basis of whether they are attracted to a magnet, and identify some magnetic materials.</a:t>
                      </a:r>
                    </a:p>
                    <a:p>
                      <a:pPr>
                        <a:lnSpc>
                          <a:spcPct val="100000"/>
                        </a:lnSpc>
                      </a:pPr>
                      <a:r>
                        <a:rPr lang="en-GB" sz="1200" kern="1200" dirty="0">
                          <a:solidFill>
                            <a:schemeClr val="tx1"/>
                          </a:solidFill>
                          <a:effectLst/>
                          <a:latin typeface="+mn-lt"/>
                          <a:ea typeface="+mn-ea"/>
                          <a:cs typeface="+mn-cs"/>
                        </a:rPr>
                        <a:t>Describe magnets as having two poles.</a:t>
                      </a:r>
                    </a:p>
                    <a:p>
                      <a:pPr>
                        <a:lnSpc>
                          <a:spcPct val="100000"/>
                        </a:lnSpc>
                      </a:pPr>
                      <a:r>
                        <a:rPr lang="en-GB" sz="1200" kern="1200" dirty="0">
                          <a:solidFill>
                            <a:schemeClr val="tx1"/>
                          </a:solidFill>
                          <a:effectLst/>
                          <a:latin typeface="+mn-lt"/>
                          <a:ea typeface="+mn-ea"/>
                          <a:cs typeface="+mn-cs"/>
                        </a:rPr>
                        <a:t>Predict whether two magnets will attract or repel each other, depending on which poles are facing.</a:t>
                      </a:r>
                      <a:endParaRPr lang="en-GB"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11619430"/>
                  </a:ext>
                </a:extLst>
              </a:tr>
              <a:tr h="0">
                <a:tc rowSpan="3">
                  <a:txBody>
                    <a:bodyPr/>
                    <a:lstStyle/>
                    <a:p>
                      <a:r>
                        <a:rPr lang="en-GB" sz="1400" b="1" kern="1200" dirty="0">
                          <a:solidFill>
                            <a:schemeClr val="tx1"/>
                          </a:solidFill>
                          <a:latin typeface="+mn-lt"/>
                          <a:ea typeface="+mn-ea"/>
                          <a:cs typeface="+mn-cs"/>
                        </a:rPr>
                        <a:t>Magnet</a:t>
                      </a:r>
                      <a:r>
                        <a:rPr lang="en-GB" sz="1400" kern="1200" dirty="0">
                          <a:solidFill>
                            <a:schemeClr val="tx1"/>
                          </a:solidFill>
                          <a:latin typeface="+mn-lt"/>
                          <a:ea typeface="+mn-ea"/>
                          <a:cs typeface="+mn-cs"/>
                        </a:rPr>
                        <a:t> – A metal that attracts certain other metals.</a:t>
                      </a:r>
                    </a:p>
                  </a:txBody>
                  <a:tcPr>
                    <a:noFill/>
                  </a:tcPr>
                </a:tc>
                <a:tc gridSpan="2" vMerge="1">
                  <a:txBody>
                    <a:bodyPr/>
                    <a:lstStyle/>
                    <a:p>
                      <a:pPr algn="l"/>
                      <a:endParaRPr lang="en-GB" sz="1200" dirty="0"/>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1698271653"/>
                  </a:ext>
                </a:extLst>
              </a:tr>
              <a:tr h="494236">
                <a:tc vMerge="1">
                  <a:txBody>
                    <a:bodyPr/>
                    <a:lstStyle/>
                    <a:p>
                      <a:endParaRPr lang="en-GB"/>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Friction slows objects down.  Friction is the force between two surfaces which are sliding against each other.  Smooth surfaces have less friction, rough surfaces have more friction</a:t>
                      </a:r>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705193102"/>
                  </a:ext>
                </a:extLst>
              </a:tr>
              <a:tr h="135673">
                <a:tc vMerge="1">
                  <a:txBody>
                    <a:bodyPr/>
                    <a:lstStyle/>
                    <a:p>
                      <a:endParaRPr lang="en-GB"/>
                    </a:p>
                  </a:txBody>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Magnets attract some metals – these metals are iron and steel. </a:t>
                      </a:r>
                      <a:r>
                        <a:rPr lang="en-GB" sz="1400" b="0" i="0" dirty="0">
                          <a:solidFill>
                            <a:srgbClr val="231F20"/>
                          </a:solidFill>
                          <a:effectLst/>
                          <a:latin typeface="ReithSans"/>
                        </a:rPr>
                        <a:t>Most other metals, for example aluminium, copper and gold, are NOT magnetic</a:t>
                      </a:r>
                      <a:endParaRPr lang="en-GB" sz="1400" dirty="0"/>
                    </a:p>
                  </a:txBody>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4275519872"/>
                  </a:ext>
                </a:extLst>
              </a:tr>
              <a:tr h="358564">
                <a:tc rowSpan="2">
                  <a:txBody>
                    <a:bodyPr/>
                    <a:lstStyle/>
                    <a:p>
                      <a:r>
                        <a:rPr lang="en-GB" sz="1400" b="1" kern="1200" dirty="0">
                          <a:solidFill>
                            <a:schemeClr val="tx1"/>
                          </a:solidFill>
                          <a:latin typeface="+mn-lt"/>
                          <a:ea typeface="+mn-ea"/>
                          <a:cs typeface="+mn-cs"/>
                        </a:rPr>
                        <a:t>Magnetic material</a:t>
                      </a:r>
                      <a:r>
                        <a:rPr lang="en-GB" sz="1400" kern="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A magnetic material is one that can be attracted to a magnet.</a:t>
                      </a:r>
                    </a:p>
                  </a:txBody>
                  <a:tcPr>
                    <a:noFill/>
                  </a:tcPr>
                </a:tc>
                <a:tc gridSpan="2" vMerge="1">
                  <a:txBody>
                    <a:bodyPr/>
                    <a:lstStyle/>
                    <a:p>
                      <a:pPr algn="l"/>
                      <a:endParaRPr lang="en-GB" sz="1400" dirty="0"/>
                    </a:p>
                  </a:txBody>
                  <a:tcPr/>
                </a:tc>
                <a:tc hMerge="1" vMerge="1">
                  <a:txBody>
                    <a:bodyPr/>
                    <a:lstStyle/>
                    <a:p>
                      <a:endParaRPr lang="en-GB"/>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9572527"/>
                  </a:ext>
                </a:extLst>
              </a:tr>
              <a:tr h="542691">
                <a:tc vMerge="1">
                  <a:txBody>
                    <a:bodyPr/>
                    <a:lstStyle/>
                    <a:p>
                      <a:endParaRPr lang="en-GB" sz="1100" dirty="0"/>
                    </a:p>
                  </a:txBody>
                  <a:tcPr>
                    <a:noFill/>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Magnets have two poles, North and South. </a:t>
                      </a:r>
                      <a:r>
                        <a:rPr kumimoji="0" lang="en-GB" sz="1400" b="0" i="0" u="none" strike="noStrike" kern="1200" cap="none" spc="0" normalizeH="0" baseline="0" noProof="0" dirty="0">
                          <a:ln>
                            <a:noFill/>
                          </a:ln>
                          <a:solidFill>
                            <a:srgbClr val="231F20"/>
                          </a:solidFill>
                          <a:effectLst/>
                          <a:uLnTx/>
                          <a:uFillTx/>
                          <a:latin typeface="ReithSans"/>
                          <a:ea typeface="+mn-ea"/>
                          <a:cs typeface="+mn-cs"/>
                        </a:rPr>
                        <a:t>When two of the same poles are placed close together they </a:t>
                      </a:r>
                      <a:r>
                        <a:rPr kumimoji="0" lang="en-GB" sz="1400" b="1" i="0" u="none" strike="noStrike" kern="1200" cap="none" spc="0" normalizeH="0" baseline="0" noProof="0" dirty="0">
                          <a:ln>
                            <a:noFill/>
                          </a:ln>
                          <a:solidFill>
                            <a:srgbClr val="231F20"/>
                          </a:solidFill>
                          <a:effectLst/>
                          <a:uLnTx/>
                          <a:uFillTx/>
                          <a:latin typeface="ReithSans"/>
                          <a:ea typeface="+mn-ea"/>
                          <a:cs typeface="+mn-cs"/>
                        </a:rPr>
                        <a:t>repel</a:t>
                      </a:r>
                      <a:r>
                        <a:rPr kumimoji="0" lang="en-GB" sz="1400" b="0" i="0" u="none" strike="noStrike" kern="1200" cap="none" spc="0" normalizeH="0" baseline="0" noProof="0" dirty="0">
                          <a:ln>
                            <a:noFill/>
                          </a:ln>
                          <a:solidFill>
                            <a:srgbClr val="231F20"/>
                          </a:solidFill>
                          <a:effectLst/>
                          <a:uLnTx/>
                          <a:uFillTx/>
                          <a:latin typeface="ReithSans"/>
                          <a:ea typeface="+mn-ea"/>
                          <a:cs typeface="+mn-cs"/>
                        </a:rPr>
                        <a:t> (push apart) each other. When two different poles are close, they </a:t>
                      </a:r>
                      <a:r>
                        <a:rPr kumimoji="0" lang="en-GB" sz="1400" b="1" i="0" u="none" strike="noStrike" kern="1200" cap="none" spc="0" normalizeH="0" baseline="0" noProof="0" dirty="0">
                          <a:ln>
                            <a:noFill/>
                          </a:ln>
                          <a:solidFill>
                            <a:srgbClr val="231F20"/>
                          </a:solidFill>
                          <a:effectLst/>
                          <a:uLnTx/>
                          <a:uFillTx/>
                          <a:latin typeface="ReithSans"/>
                          <a:ea typeface="+mn-ea"/>
                          <a:cs typeface="+mn-cs"/>
                        </a:rPr>
                        <a:t>attract</a:t>
                      </a:r>
                      <a:r>
                        <a:rPr kumimoji="0" lang="en-GB" sz="1400" b="0" i="0" u="none" strike="noStrike" kern="1200" cap="none" spc="0" normalizeH="0" baseline="0" noProof="0" dirty="0">
                          <a:ln>
                            <a:noFill/>
                          </a:ln>
                          <a:solidFill>
                            <a:srgbClr val="231F20"/>
                          </a:solidFill>
                          <a:effectLst/>
                          <a:uLnTx/>
                          <a:uFillTx/>
                          <a:latin typeface="ReithSans"/>
                          <a:ea typeface="+mn-ea"/>
                          <a:cs typeface="+mn-cs"/>
                        </a:rPr>
                        <a:t> (pull together) each other.</a:t>
                      </a:r>
                    </a:p>
                    <a:p>
                      <a:pPr algn="l"/>
                      <a:endParaRPr lang="en-GB" sz="1400" kern="1200" dirty="0">
                        <a:solidFill>
                          <a:schemeClr val="tx1"/>
                        </a:solidFill>
                        <a:latin typeface="+mn-lt"/>
                        <a:ea typeface="+mn-ea"/>
                        <a:cs typeface="+mn-cs"/>
                      </a:endParaRPr>
                    </a:p>
                  </a:txBody>
                  <a:tcPr>
                    <a:lnB w="12700" cap="flat" cmpd="sng" algn="ctr">
                      <a:solidFill>
                        <a:schemeClr val="tx1"/>
                      </a:solidFill>
                      <a:prstDash val="solid"/>
                      <a:round/>
                      <a:headEnd type="none" w="med" len="med"/>
                      <a:tailEnd type="none" w="med" len="med"/>
                    </a:lnB>
                  </a:tcPr>
                </a:tc>
                <a:tc rowSpan="3" hMerge="1">
                  <a:txBody>
                    <a:bodyPr/>
                    <a:lstStyle/>
                    <a:p>
                      <a:endParaRPr lang="en-GB"/>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80645152"/>
                  </a:ext>
                </a:extLst>
              </a:tr>
              <a:tr h="494236">
                <a:tc>
                  <a:txBody>
                    <a:bodyPr/>
                    <a:lstStyle/>
                    <a:p>
                      <a:r>
                        <a:rPr lang="en-GB" sz="1400" b="1" kern="1200" dirty="0">
                          <a:solidFill>
                            <a:schemeClr val="tx1"/>
                          </a:solidFill>
                          <a:latin typeface="+mn-lt"/>
                          <a:ea typeface="+mn-ea"/>
                          <a:cs typeface="+mn-cs"/>
                        </a:rPr>
                        <a:t>Repel</a:t>
                      </a:r>
                    </a:p>
                    <a:p>
                      <a:r>
                        <a:rPr lang="en-GB" sz="1400" kern="1200" dirty="0">
                          <a:solidFill>
                            <a:schemeClr val="tx1"/>
                          </a:solidFill>
                          <a:latin typeface="+mn-lt"/>
                          <a:ea typeface="+mn-ea"/>
                          <a:cs typeface="+mn-cs"/>
                        </a:rPr>
                        <a:t>To push apart.</a:t>
                      </a:r>
                    </a:p>
                  </a:txBody>
                  <a:tcPr>
                    <a:noFill/>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131427303"/>
                  </a:ext>
                </a:extLst>
              </a:tr>
              <a:tr h="494236">
                <a:tc>
                  <a:txBody>
                    <a:bodyPr/>
                    <a:lstStyle/>
                    <a:p>
                      <a:r>
                        <a:rPr lang="en-GB" sz="1400" b="1" kern="1200" dirty="0">
                          <a:solidFill>
                            <a:schemeClr val="tx1"/>
                          </a:solidFill>
                          <a:latin typeface="+mn-lt"/>
                          <a:ea typeface="+mn-ea"/>
                          <a:cs typeface="+mn-cs"/>
                        </a:rPr>
                        <a:t>Attract </a:t>
                      </a:r>
                    </a:p>
                    <a:p>
                      <a:r>
                        <a:rPr lang="en-GB" sz="1400" kern="1200" dirty="0">
                          <a:solidFill>
                            <a:schemeClr val="tx1"/>
                          </a:solidFill>
                          <a:latin typeface="+mn-lt"/>
                          <a:ea typeface="+mn-ea"/>
                          <a:cs typeface="+mn-cs"/>
                        </a:rPr>
                        <a:t>To pull together.</a:t>
                      </a:r>
                    </a:p>
                  </a:txBody>
                  <a:tcPr>
                    <a:noFill/>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3826032637"/>
                  </a:ext>
                </a:extLst>
              </a:tr>
              <a:tr h="968348">
                <a:tc>
                  <a:txBody>
                    <a:bodyPr/>
                    <a:lstStyle/>
                    <a:p>
                      <a:endParaRPr lang="en-GB" sz="1100" dirty="0"/>
                    </a:p>
                  </a:txBody>
                  <a:tcP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Magnets are</a:t>
                      </a:r>
                      <a:r>
                        <a:rPr lang="en-GB" sz="1400" baseline="0" dirty="0"/>
                        <a:t> not all the same strength; some can be much stronger than others</a:t>
                      </a:r>
                      <a:endParaRPr lang="en-GB"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vMerge="1">
                  <a:txBody>
                    <a:bodyPr/>
                    <a:lstStyle/>
                    <a:p>
                      <a:pPr algn="ctr"/>
                      <a:endParaRPr lang="en-GB"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6644665"/>
                  </a:ext>
                </a:extLst>
              </a:tr>
            </a:tbl>
          </a:graphicData>
        </a:graphic>
      </p:graphicFrame>
      <p:pic>
        <p:nvPicPr>
          <p:cNvPr id="8" name="Picture 7"/>
          <p:cNvPicPr/>
          <p:nvPr/>
        </p:nvPicPr>
        <p:blipFill>
          <a:blip r:embed="rId2"/>
          <a:stretch>
            <a:fillRect/>
          </a:stretch>
        </p:blipFill>
        <p:spPr>
          <a:xfrm>
            <a:off x="9587190" y="1153955"/>
            <a:ext cx="924650" cy="1075697"/>
          </a:xfrm>
          <a:prstGeom prst="rect">
            <a:avLst/>
          </a:prstGeom>
        </p:spPr>
      </p:pic>
      <p:pic>
        <p:nvPicPr>
          <p:cNvPr id="3" name="Picture 2"/>
          <p:cNvPicPr>
            <a:picLocks noChangeAspect="1"/>
          </p:cNvPicPr>
          <p:nvPr/>
        </p:nvPicPr>
        <p:blipFill>
          <a:blip r:embed="rId3"/>
          <a:stretch>
            <a:fillRect/>
          </a:stretch>
        </p:blipFill>
        <p:spPr>
          <a:xfrm>
            <a:off x="10815458" y="1173641"/>
            <a:ext cx="858435" cy="1056011"/>
          </a:xfrm>
          <a:prstGeom prst="rect">
            <a:avLst/>
          </a:prstGeom>
        </p:spPr>
      </p:pic>
      <p:pic>
        <p:nvPicPr>
          <p:cNvPr id="7" name="Picture 6">
            <a:extLst>
              <a:ext uri="{FF2B5EF4-FFF2-40B4-BE49-F238E27FC236}">
                <a16:creationId xmlns:a16="http://schemas.microsoft.com/office/drawing/2014/main" id="{50D1712D-576D-7EF0-031C-760617BD4363}"/>
              </a:ext>
            </a:extLst>
          </p:cNvPr>
          <p:cNvPicPr>
            <a:picLocks noChangeAspect="1"/>
          </p:cNvPicPr>
          <p:nvPr/>
        </p:nvPicPr>
        <p:blipFill>
          <a:blip r:embed="rId4"/>
          <a:stretch>
            <a:fillRect/>
          </a:stretch>
        </p:blipFill>
        <p:spPr>
          <a:xfrm>
            <a:off x="8150956" y="2120744"/>
            <a:ext cx="931461" cy="508781"/>
          </a:xfrm>
          <a:prstGeom prst="rect">
            <a:avLst/>
          </a:prstGeom>
        </p:spPr>
      </p:pic>
      <p:pic>
        <p:nvPicPr>
          <p:cNvPr id="20" name="Picture 19">
            <a:extLst>
              <a:ext uri="{FF2B5EF4-FFF2-40B4-BE49-F238E27FC236}">
                <a16:creationId xmlns:a16="http://schemas.microsoft.com/office/drawing/2014/main" id="{91C23121-F6FB-FC02-DB11-31B1758607AE}"/>
              </a:ext>
            </a:extLst>
          </p:cNvPr>
          <p:cNvPicPr>
            <a:picLocks noChangeAspect="1"/>
          </p:cNvPicPr>
          <p:nvPr/>
        </p:nvPicPr>
        <p:blipFill>
          <a:blip r:embed="rId5"/>
          <a:stretch>
            <a:fillRect/>
          </a:stretch>
        </p:blipFill>
        <p:spPr>
          <a:xfrm>
            <a:off x="3398600" y="4980049"/>
            <a:ext cx="1790950" cy="633501"/>
          </a:xfrm>
          <a:prstGeom prst="rect">
            <a:avLst/>
          </a:prstGeom>
        </p:spPr>
      </p:pic>
      <p:pic>
        <p:nvPicPr>
          <p:cNvPr id="22" name="Picture 21">
            <a:extLst>
              <a:ext uri="{FF2B5EF4-FFF2-40B4-BE49-F238E27FC236}">
                <a16:creationId xmlns:a16="http://schemas.microsoft.com/office/drawing/2014/main" id="{7011F249-5B17-256C-4FC2-C35E79FB4652}"/>
              </a:ext>
            </a:extLst>
          </p:cNvPr>
          <p:cNvPicPr>
            <a:picLocks noChangeAspect="1"/>
          </p:cNvPicPr>
          <p:nvPr/>
        </p:nvPicPr>
        <p:blipFill>
          <a:blip r:embed="rId6"/>
          <a:stretch>
            <a:fillRect/>
          </a:stretch>
        </p:blipFill>
        <p:spPr>
          <a:xfrm>
            <a:off x="6482590" y="4980049"/>
            <a:ext cx="1814766" cy="657317"/>
          </a:xfrm>
          <a:prstGeom prst="rect">
            <a:avLst/>
          </a:prstGeom>
        </p:spPr>
      </p:pic>
      <p:pic>
        <p:nvPicPr>
          <p:cNvPr id="23" name="Picture 22">
            <a:extLst>
              <a:ext uri="{FF2B5EF4-FFF2-40B4-BE49-F238E27FC236}">
                <a16:creationId xmlns:a16="http://schemas.microsoft.com/office/drawing/2014/main" id="{D716FA83-1E7F-3BFE-4563-0BF7E31857D8}"/>
              </a:ext>
            </a:extLst>
          </p:cNvPr>
          <p:cNvPicPr>
            <a:picLocks noChangeAspect="1"/>
          </p:cNvPicPr>
          <p:nvPr/>
        </p:nvPicPr>
        <p:blipFill>
          <a:blip r:embed="rId7"/>
          <a:stretch>
            <a:fillRect/>
          </a:stretch>
        </p:blipFill>
        <p:spPr>
          <a:xfrm>
            <a:off x="293141" y="5874225"/>
            <a:ext cx="587393" cy="714146"/>
          </a:xfrm>
          <a:prstGeom prst="rect">
            <a:avLst/>
          </a:prstGeom>
        </p:spPr>
      </p:pic>
      <p:pic>
        <p:nvPicPr>
          <p:cNvPr id="24" name="Picture 23">
            <a:extLst>
              <a:ext uri="{FF2B5EF4-FFF2-40B4-BE49-F238E27FC236}">
                <a16:creationId xmlns:a16="http://schemas.microsoft.com/office/drawing/2014/main" id="{03E1ECD8-4A31-40FE-4CD9-11C98480FA7D}"/>
              </a:ext>
            </a:extLst>
          </p:cNvPr>
          <p:cNvPicPr>
            <a:picLocks noChangeAspect="1"/>
          </p:cNvPicPr>
          <p:nvPr/>
        </p:nvPicPr>
        <p:blipFill>
          <a:blip r:embed="rId8"/>
          <a:stretch>
            <a:fillRect/>
          </a:stretch>
        </p:blipFill>
        <p:spPr>
          <a:xfrm>
            <a:off x="1216009" y="5874225"/>
            <a:ext cx="596709" cy="714146"/>
          </a:xfrm>
          <a:prstGeom prst="rect">
            <a:avLst/>
          </a:prstGeom>
        </p:spPr>
      </p:pic>
    </p:spTree>
    <p:extLst>
      <p:ext uri="{BB962C8B-B14F-4D97-AF65-F5344CB8AC3E}">
        <p14:creationId xmlns:p14="http://schemas.microsoft.com/office/powerpoint/2010/main" val="157717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68341918"/>
              </p:ext>
            </p:extLst>
          </p:nvPr>
        </p:nvGraphicFramePr>
        <p:xfrm>
          <a:off x="146756" y="90314"/>
          <a:ext cx="11887202" cy="6727542"/>
        </p:xfrm>
        <a:graphic>
          <a:graphicData uri="http://schemas.openxmlformats.org/drawingml/2006/table">
            <a:tbl>
              <a:tblPr firstRow="1" bandRow="1">
                <a:tableStyleId>{5940675A-B579-460E-94D1-54222C63F5DA}</a:tableStyleId>
              </a:tblPr>
              <a:tblGrid>
                <a:gridCol w="1202972">
                  <a:extLst>
                    <a:ext uri="{9D8B030D-6E8A-4147-A177-3AD203B41FA5}">
                      <a16:colId xmlns:a16="http://schemas.microsoft.com/office/drawing/2014/main" val="3070121179"/>
                    </a:ext>
                  </a:extLst>
                </a:gridCol>
                <a:gridCol w="1202972">
                  <a:extLst>
                    <a:ext uri="{9D8B030D-6E8A-4147-A177-3AD203B41FA5}">
                      <a16:colId xmlns:a16="http://schemas.microsoft.com/office/drawing/2014/main" val="1683214014"/>
                    </a:ext>
                  </a:extLst>
                </a:gridCol>
                <a:gridCol w="2041602">
                  <a:extLst>
                    <a:ext uri="{9D8B030D-6E8A-4147-A177-3AD203B41FA5}">
                      <a16:colId xmlns:a16="http://schemas.microsoft.com/office/drawing/2014/main" val="3607904477"/>
                    </a:ext>
                  </a:extLst>
                </a:gridCol>
                <a:gridCol w="1605776">
                  <a:extLst>
                    <a:ext uri="{9D8B030D-6E8A-4147-A177-3AD203B41FA5}">
                      <a16:colId xmlns:a16="http://schemas.microsoft.com/office/drawing/2014/main" val="362968542"/>
                    </a:ext>
                  </a:extLst>
                </a:gridCol>
                <a:gridCol w="3389971">
                  <a:extLst>
                    <a:ext uri="{9D8B030D-6E8A-4147-A177-3AD203B41FA5}">
                      <a16:colId xmlns:a16="http://schemas.microsoft.com/office/drawing/2014/main" val="1703975436"/>
                    </a:ext>
                  </a:extLst>
                </a:gridCol>
                <a:gridCol w="2443909">
                  <a:extLst>
                    <a:ext uri="{9D8B030D-6E8A-4147-A177-3AD203B41FA5}">
                      <a16:colId xmlns:a16="http://schemas.microsoft.com/office/drawing/2014/main" val="127833153"/>
                    </a:ext>
                  </a:extLst>
                </a:gridCol>
              </a:tblGrid>
              <a:tr h="376869">
                <a:tc gridSpan="6">
                  <a:txBody>
                    <a:bodyPr/>
                    <a:lstStyle/>
                    <a:p>
                      <a:pPr algn="ctr"/>
                      <a:r>
                        <a:rPr lang="en-GB" sz="1800" dirty="0"/>
                        <a:t>YEAR</a:t>
                      </a:r>
                      <a:r>
                        <a:rPr lang="en-GB" sz="1800" baseline="0" dirty="0"/>
                        <a:t> 3 SCIENCE – Light  Autumn 2</a:t>
                      </a:r>
                      <a:endParaRPr lang="en-GB" sz="1800" dirty="0">
                        <a:highlight>
                          <a:srgbClr val="FFFF00"/>
                        </a:highlight>
                      </a:endParaRPr>
                    </a:p>
                  </a:txBody>
                  <a:tcPr>
                    <a:solidFill>
                      <a:schemeClr val="accent1">
                        <a:lumMod val="60000"/>
                        <a:lumOff val="4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600"/>
                    </a:p>
                  </a:txBody>
                  <a:tcPr>
                    <a:solidFill>
                      <a:srgbClr val="CC00FF"/>
                    </a:solidFill>
                  </a:tcPr>
                </a:tc>
                <a:extLst>
                  <a:ext uri="{0D108BD9-81ED-4DB2-BD59-A6C34878D82A}">
                    <a16:rowId xmlns:a16="http://schemas.microsoft.com/office/drawing/2014/main" val="3443119984"/>
                  </a:ext>
                </a:extLst>
              </a:tr>
              <a:tr h="345463">
                <a:tc gridSpan="2">
                  <a:txBody>
                    <a:bodyPr/>
                    <a:lstStyle/>
                    <a:p>
                      <a:pPr algn="ctr"/>
                      <a:r>
                        <a:rPr lang="en-GB" sz="1600"/>
                        <a:t>Tier 3 Vocabulary</a:t>
                      </a:r>
                    </a:p>
                  </a:txBody>
                  <a:tcPr>
                    <a:solidFill>
                      <a:srgbClr val="CC99FF"/>
                    </a:solidFill>
                  </a:tcPr>
                </a:tc>
                <a:tc hMerge="1">
                  <a:txBody>
                    <a:bodyPr/>
                    <a:lstStyle/>
                    <a:p>
                      <a:endParaRPr lang="en-GB"/>
                    </a:p>
                  </a:txBody>
                  <a:tcPr/>
                </a:tc>
                <a:tc gridSpan="3">
                  <a:txBody>
                    <a:bodyPr/>
                    <a:lstStyle/>
                    <a:p>
                      <a:pPr algn="ctr"/>
                      <a:r>
                        <a:rPr lang="en-GB" sz="1600"/>
                        <a:t>Knowledge Facts</a:t>
                      </a:r>
                    </a:p>
                  </a:txBody>
                  <a:tcPr>
                    <a:solidFill>
                      <a:srgbClr val="CC99FF"/>
                    </a:solidFill>
                  </a:tcPr>
                </a:tc>
                <a:tc hMerge="1">
                  <a:txBody>
                    <a:bodyPr/>
                    <a:lstStyle/>
                    <a:p>
                      <a:endParaRPr lang="en-GB"/>
                    </a:p>
                  </a:txBody>
                  <a:tcPr/>
                </a:tc>
                <a:tc hMerge="1">
                  <a:txBody>
                    <a:bodyPr/>
                    <a:lstStyle/>
                    <a:p>
                      <a:endParaRPr lang="en-GB"/>
                    </a:p>
                  </a:txBody>
                  <a:tcPr/>
                </a:tc>
                <a:tc>
                  <a:txBody>
                    <a:bodyPr/>
                    <a:lstStyle/>
                    <a:p>
                      <a:pPr algn="ctr"/>
                      <a:r>
                        <a:rPr lang="en-GB" sz="1600"/>
                        <a:t>Recommended Reads</a:t>
                      </a:r>
                    </a:p>
                  </a:txBody>
                  <a:tcPr>
                    <a:solidFill>
                      <a:srgbClr val="CC99FF"/>
                    </a:solidFill>
                  </a:tcPr>
                </a:tc>
                <a:extLst>
                  <a:ext uri="{0D108BD9-81ED-4DB2-BD59-A6C34878D82A}">
                    <a16:rowId xmlns:a16="http://schemas.microsoft.com/office/drawing/2014/main" val="3958210420"/>
                  </a:ext>
                </a:extLst>
              </a:tr>
              <a:tr h="352789">
                <a:tc gridSpan="2">
                  <a:txBody>
                    <a:bodyPr/>
                    <a:lstStyle/>
                    <a:p>
                      <a:r>
                        <a:rPr lang="en-GB" sz="1400" b="1" dirty="0"/>
                        <a:t>Light – </a:t>
                      </a:r>
                      <a:r>
                        <a:rPr lang="en-GB" sz="1400" b="0" dirty="0"/>
                        <a:t>We need light to see.</a:t>
                      </a:r>
                    </a:p>
                  </a:txBody>
                  <a:tcPr anchor="ctr">
                    <a:noFill/>
                  </a:tcPr>
                </a:tc>
                <a:tc hMerge="1">
                  <a:txBody>
                    <a:bodyPr/>
                    <a:lstStyle/>
                    <a:p>
                      <a:endParaRPr lang="en-GB"/>
                    </a:p>
                  </a:txBody>
                  <a:tcPr/>
                </a:tc>
                <a:tc rowSpan="2" gridSpan="3">
                  <a:txBody>
                    <a:bodyPr/>
                    <a:lstStyle/>
                    <a:p>
                      <a:r>
                        <a:rPr lang="en-GB" sz="1400" kern="1200" dirty="0">
                          <a:solidFill>
                            <a:schemeClr val="tx1"/>
                          </a:solidFill>
                          <a:effectLst/>
                          <a:latin typeface="+mn-lt"/>
                          <a:ea typeface="+mn-ea"/>
                          <a:cs typeface="+mn-cs"/>
                        </a:rPr>
                        <a:t>We need light in order to see things and that dark is the absence of light</a:t>
                      </a:r>
                      <a:endParaRPr lang="en-GB" sz="1400" dirty="0"/>
                    </a:p>
                  </a:txBody>
                  <a:tcPr anchor="ctr"/>
                </a:tc>
                <a:tc rowSpan="2" hMerge="1">
                  <a:txBody>
                    <a:bodyPr/>
                    <a:lstStyle/>
                    <a:p>
                      <a:endParaRPr lang="en-GB"/>
                    </a:p>
                  </a:txBody>
                  <a:tcPr/>
                </a:tc>
                <a:tc rowSpan="2" hMerge="1">
                  <a:txBody>
                    <a:bodyPr/>
                    <a:lstStyle/>
                    <a:p>
                      <a:endParaRPr lang="en-GB"/>
                    </a:p>
                  </a:txBody>
                  <a:tcPr/>
                </a:tc>
                <a:tc rowSpan="5">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p>
                      <a:pPr algn="ctr"/>
                      <a:endParaRPr lang="en-GB"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157602">
                <a:tc rowSpan="2" gridSpan="2">
                  <a:txBody>
                    <a:bodyPr/>
                    <a:lstStyle/>
                    <a:p>
                      <a:r>
                        <a:rPr lang="en-GB" sz="1400" b="1" dirty="0"/>
                        <a:t>Dark</a:t>
                      </a:r>
                      <a:r>
                        <a:rPr lang="en-GB" sz="1400" b="0" dirty="0"/>
                        <a:t> - is when there is no light</a:t>
                      </a:r>
                    </a:p>
                  </a:txBody>
                  <a:tcPr anchor="ctr">
                    <a:noFill/>
                  </a:tcPr>
                </a:tc>
                <a:tc rowSpan="2" h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2190768863"/>
                  </a:ext>
                </a:extLst>
              </a:tr>
              <a:tr h="199978">
                <a:tc gridSpan="2" vMerge="1">
                  <a:txBody>
                    <a:bodyPr/>
                    <a:lstStyle/>
                    <a:p>
                      <a:endParaRPr lang="en-GB" sz="1100"/>
                    </a:p>
                  </a:txBody>
                  <a:tcPr>
                    <a:noFill/>
                  </a:tcPr>
                </a:tc>
                <a:tc hMerge="1" vMerge="1">
                  <a:txBody>
                    <a:bodyPr/>
                    <a:lstStyle/>
                    <a:p>
                      <a:endParaRPr lang="en-GB"/>
                    </a:p>
                  </a:txBody>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Light from light sources travels to our eyes in straight lines..</a:t>
                      </a:r>
                    </a:p>
                  </a:txBody>
                  <a:tcPr anchor="ctr"/>
                </a:tc>
                <a:tc rowSpan="2" h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tc>
                <a:tc vMerge="1">
                  <a:txBody>
                    <a:bodyPr/>
                    <a:lstStyle/>
                    <a:p>
                      <a:endParaRPr lang="en-GB"/>
                    </a:p>
                  </a:txBody>
                  <a:tcPr/>
                </a:tc>
                <a:extLst>
                  <a:ext uri="{0D108BD9-81ED-4DB2-BD59-A6C34878D82A}">
                    <a16:rowId xmlns:a16="http://schemas.microsoft.com/office/drawing/2014/main" val="226743549"/>
                  </a:ext>
                </a:extLst>
              </a:tr>
              <a:tr h="406146">
                <a:tc gridSpan="2">
                  <a:txBody>
                    <a:bodyPr/>
                    <a:lstStyle/>
                    <a:p>
                      <a:r>
                        <a:rPr lang="en-GB" sz="1400" b="1" dirty="0"/>
                        <a:t>Light Source </a:t>
                      </a:r>
                      <a:r>
                        <a:rPr lang="en-GB" sz="1400" b="0" dirty="0"/>
                        <a:t>– an object that </a:t>
                      </a:r>
                      <a:r>
                        <a:rPr kumimoji="0" lang="en-GB" sz="1400" b="0" i="0" u="none" strike="noStrike" kern="1200" cap="none" spc="0" normalizeH="0" baseline="0" noProof="0" dirty="0">
                          <a:ln>
                            <a:noFill/>
                          </a:ln>
                          <a:solidFill>
                            <a:prstClr val="black"/>
                          </a:solidFill>
                          <a:effectLst/>
                          <a:uLnTx/>
                          <a:uFillTx/>
                          <a:latin typeface="+mn-lt"/>
                          <a:ea typeface="+mn-ea"/>
                          <a:cs typeface="+mn-cs"/>
                        </a:rPr>
                        <a:t>produces light.</a:t>
                      </a:r>
                      <a:endParaRPr lang="en-GB" sz="1400" b="0" dirty="0"/>
                    </a:p>
                  </a:txBody>
                  <a:tcPr anchor="ctr">
                    <a:noFill/>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42987173"/>
                  </a:ext>
                </a:extLst>
              </a:tr>
              <a:tr h="305266">
                <a:tc rowSpan="2" gridSpan="2">
                  <a:txBody>
                    <a:bodyPr/>
                    <a:lstStyle/>
                    <a:p>
                      <a:r>
                        <a:rPr lang="en-GB" sz="1400" b="1" dirty="0"/>
                        <a:t>Luminous</a:t>
                      </a:r>
                      <a:r>
                        <a:rPr lang="en-GB" sz="1400" b="0" dirty="0"/>
                        <a:t> – an object that produces light.</a:t>
                      </a:r>
                      <a:endParaRPr lang="en-GB" dirty="0"/>
                    </a:p>
                  </a:txBody>
                  <a:tcPr anchor="ctr">
                    <a:noFill/>
                  </a:tcPr>
                </a:tc>
                <a:tc rowSpan="2" hMerge="1">
                  <a:txBody>
                    <a:bodyPr/>
                    <a:lstStyle/>
                    <a:p>
                      <a:endParaRPr lang="en-GB"/>
                    </a:p>
                  </a:txBody>
                  <a:tcPr/>
                </a:tc>
                <a:tc rowSpan="2">
                  <a:txBody>
                    <a:bodyPr/>
                    <a:lstStyle/>
                    <a:p>
                      <a:endParaRPr lang="en-GB" dirty="0"/>
                    </a:p>
                  </a:txBody>
                  <a:tcPr>
                    <a:lnB w="12700" cap="flat" cmpd="sng" algn="ctr">
                      <a:solidFill>
                        <a:schemeClr val="tx1"/>
                      </a:solidFill>
                      <a:prstDash val="solid"/>
                      <a:round/>
                      <a:headEnd type="none" w="med" len="med"/>
                      <a:tailEnd type="none" w="med" len="med"/>
                    </a:lnB>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Reflected light is bounced off objects and then it travels to our eyes</a:t>
                      </a:r>
                    </a:p>
                  </a:txBody>
                  <a:tcPr anchor="ctr">
                    <a:lnB w="12700" cap="flat" cmpd="sng" algn="ctr">
                      <a:solidFill>
                        <a:schemeClr val="tx1"/>
                      </a:solidFill>
                      <a:prstDash val="solid"/>
                      <a:round/>
                      <a:headEnd type="none" w="med" len="med"/>
                      <a:tailEnd type="none" w="med" len="med"/>
                    </a:lnB>
                  </a:tcPr>
                </a:tc>
                <a:tc rowSpan="2" hMerge="1">
                  <a:txBody>
                    <a:bodyPr/>
                    <a:lstStyle/>
                    <a:p>
                      <a:endParaRPr lang="en-GB"/>
                    </a:p>
                  </a:txBody>
                  <a:tcPr/>
                </a:tc>
                <a:tc vMerge="1">
                  <a:txBody>
                    <a:bodyPr/>
                    <a:lstStyle/>
                    <a:p>
                      <a:pPr algn="ctr"/>
                      <a:endParaRPr lang="en-GB"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357891"/>
                  </a:ext>
                </a:extLst>
              </a:tr>
              <a:tr h="430715">
                <a:tc gridSpan="2" vMerge="1">
                  <a:txBody>
                    <a:bodyPr/>
                    <a:lstStyle/>
                    <a:p>
                      <a:endParaRPr lang="en-GB"/>
                    </a:p>
                  </a:txBody>
                  <a:tcPr/>
                </a:tc>
                <a:tc hMerge="1"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effectLst/>
                        </a:rPr>
                        <a:t>National Curriculum End Points</a:t>
                      </a:r>
                    </a:p>
                    <a:p>
                      <a:pPr marL="285750" indent="-285750">
                        <a:buFont typeface="Arial" panose="020B0604020202020204" pitchFamily="34" charset="0"/>
                        <a:buChar char="•"/>
                      </a:pPr>
                      <a:r>
                        <a:rPr lang="en-GB" sz="1400" kern="1200" dirty="0">
                          <a:solidFill>
                            <a:schemeClr val="tx1"/>
                          </a:solidFill>
                          <a:latin typeface="+mn-lt"/>
                          <a:ea typeface="+mn-ea"/>
                          <a:cs typeface="+mn-cs"/>
                        </a:rPr>
                        <a:t>Recognise that we need light in order to see things and that dark is the absence of light.</a:t>
                      </a:r>
                    </a:p>
                    <a:p>
                      <a:pPr marL="285750" indent="-285750">
                        <a:buFont typeface="Arial" panose="020B0604020202020204" pitchFamily="34" charset="0"/>
                        <a:buChar char="•"/>
                      </a:pPr>
                      <a:r>
                        <a:rPr lang="en-GB" sz="1400" kern="1200" dirty="0">
                          <a:solidFill>
                            <a:schemeClr val="tx1"/>
                          </a:solidFill>
                          <a:latin typeface="+mn-lt"/>
                          <a:ea typeface="+mn-ea"/>
                          <a:cs typeface="+mn-cs"/>
                        </a:rPr>
                        <a:t>Notice that light is reflected from surfaces.</a:t>
                      </a:r>
                    </a:p>
                    <a:p>
                      <a:pPr marL="285750" indent="-285750">
                        <a:buFont typeface="Arial" panose="020B0604020202020204" pitchFamily="34" charset="0"/>
                        <a:buChar char="•"/>
                      </a:pPr>
                      <a:r>
                        <a:rPr lang="en-GB" sz="1400" kern="1200" dirty="0">
                          <a:solidFill>
                            <a:schemeClr val="tx1"/>
                          </a:solidFill>
                          <a:latin typeface="+mn-lt"/>
                          <a:ea typeface="+mn-ea"/>
                          <a:cs typeface="+mn-cs"/>
                        </a:rPr>
                        <a:t>Recognise that shadows are formed when the light from a light sources is blocked by a solid object.</a:t>
                      </a:r>
                    </a:p>
                    <a:p>
                      <a:pPr marL="285750" indent="-285750">
                        <a:buFont typeface="Arial" panose="020B0604020202020204" pitchFamily="34" charset="0"/>
                        <a:buChar char="•"/>
                      </a:pPr>
                      <a:r>
                        <a:rPr lang="en-GB" sz="1400" kern="1200" dirty="0">
                          <a:solidFill>
                            <a:schemeClr val="tx1"/>
                          </a:solidFill>
                          <a:latin typeface="+mn-lt"/>
                          <a:ea typeface="+mn-ea"/>
                          <a:cs typeface="+mn-cs"/>
                        </a:rPr>
                        <a:t>Find patterns in the way that the size of shadows change.          </a:t>
                      </a:r>
                    </a:p>
                    <a:p>
                      <a:pPr marL="285750" indent="-285750">
                        <a:buFont typeface="Arial" panose="020B0604020202020204" pitchFamily="34" charset="0"/>
                        <a:buChar char="•"/>
                      </a:pPr>
                      <a:r>
                        <a:rPr lang="en-GB" sz="1400" kern="1200" dirty="0">
                          <a:solidFill>
                            <a:schemeClr val="tx1"/>
                          </a:solidFill>
                          <a:latin typeface="+mn-lt"/>
                          <a:ea typeface="+mn-ea"/>
                          <a:cs typeface="+mn-cs"/>
                        </a:rPr>
                        <a:t>Recognise that light from the sun can be dangerous and that there are ways to protect their eyes.</a:t>
                      </a:r>
                      <a:endParaRPr lang="en-GB" dirty="0"/>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506908305"/>
                  </a:ext>
                </a:extLst>
              </a:tr>
              <a:tr h="0">
                <a:tc gridSpan="2">
                  <a:txBody>
                    <a:bodyPr/>
                    <a:lstStyle/>
                    <a:p>
                      <a:r>
                        <a:rPr lang="en-GB" sz="1400" b="1" dirty="0"/>
                        <a:t>Reflection </a:t>
                      </a:r>
                      <a:r>
                        <a:rPr lang="en-GB" sz="1400" dirty="0"/>
                        <a:t>– when light bounces off a surface.</a:t>
                      </a:r>
                    </a:p>
                  </a:txBody>
                  <a:tcPr anchor="ctr">
                    <a:noFill/>
                  </a:tcPr>
                </a:tc>
                <a:tc hMerge="1">
                  <a:txBody>
                    <a:bodyPr/>
                    <a:lstStyle/>
                    <a:p>
                      <a:endParaRPr lang="en-GB"/>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Light and shiny colours and surfaces are good reflectors.  More of the light is bounced back to our eyes.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934360260"/>
                  </a:ext>
                </a:extLst>
              </a:tr>
              <a:tr h="376869">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Opaque – </a:t>
                      </a:r>
                      <a:r>
                        <a:rPr lang="en-GB" sz="1400" b="0" dirty="0"/>
                        <a:t>Objects that block light</a:t>
                      </a:r>
                      <a:endParaRPr lang="en-GB" sz="1400" dirty="0"/>
                    </a:p>
                  </a:txBody>
                  <a:tcPr anchor="ctr">
                    <a:noFill/>
                  </a:tcPr>
                </a:tc>
                <a:tc rowSpan="2" hMerge="1">
                  <a:txBody>
                    <a:bodyPr/>
                    <a:lstStyle/>
                    <a:p>
                      <a:endParaRPr lang="en-GB"/>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Dark and dull colours and surfaces are poor reflectors. Only some of the light is bounced back to our eyes. The rest is absorbed by the object.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vMerge="1">
                  <a:txBody>
                    <a:bodyPr/>
                    <a:lstStyle/>
                    <a:p>
                      <a:pPr marL="285750" indent="-285750">
                        <a:buFont typeface="Arial" panose="020B0604020202020204" pitchFamily="34" charset="0"/>
                        <a:buChar char="•"/>
                      </a:pPr>
                      <a:r>
                        <a:rPr lang="en-GB" sz="1400" kern="1200" dirty="0">
                          <a:solidFill>
                            <a:schemeClr val="tx1"/>
                          </a:solidFill>
                          <a:latin typeface="+mn-lt"/>
                          <a:ea typeface="+mn-ea"/>
                          <a:cs typeface="+mn-cs"/>
                        </a:rPr>
                        <a:t>Recognise that we need light in order to see things and that dark is the absence of light.</a:t>
                      </a:r>
                    </a:p>
                    <a:p>
                      <a:pPr marL="285750" indent="-285750">
                        <a:buFont typeface="Arial" panose="020B0604020202020204" pitchFamily="34" charset="0"/>
                        <a:buChar char="•"/>
                      </a:pPr>
                      <a:r>
                        <a:rPr lang="en-GB" sz="1400" kern="1200" dirty="0">
                          <a:solidFill>
                            <a:schemeClr val="tx1"/>
                          </a:solidFill>
                          <a:latin typeface="+mn-lt"/>
                          <a:ea typeface="+mn-ea"/>
                          <a:cs typeface="+mn-cs"/>
                        </a:rPr>
                        <a:t>Notice that light is reflected from surfaces.</a:t>
                      </a:r>
                    </a:p>
                    <a:p>
                      <a:pPr marL="285750" indent="-285750">
                        <a:buFont typeface="Arial" panose="020B0604020202020204" pitchFamily="34" charset="0"/>
                        <a:buChar char="•"/>
                      </a:pPr>
                      <a:r>
                        <a:rPr lang="en-GB" sz="1400" kern="1200" dirty="0">
                          <a:solidFill>
                            <a:schemeClr val="tx1"/>
                          </a:solidFill>
                          <a:latin typeface="+mn-lt"/>
                          <a:ea typeface="+mn-ea"/>
                          <a:cs typeface="+mn-cs"/>
                        </a:rPr>
                        <a:t>Recognise that shadows are formed when the light from a light sources is blocked by a solid object.</a:t>
                      </a:r>
                    </a:p>
                    <a:p>
                      <a:pPr marL="285750" indent="-285750">
                        <a:buFont typeface="Arial" panose="020B0604020202020204" pitchFamily="34" charset="0"/>
                        <a:buChar char="•"/>
                      </a:pPr>
                      <a:r>
                        <a:rPr lang="en-GB" sz="1400" kern="1200" dirty="0">
                          <a:solidFill>
                            <a:schemeClr val="tx1"/>
                          </a:solidFill>
                          <a:latin typeface="+mn-lt"/>
                          <a:ea typeface="+mn-ea"/>
                          <a:cs typeface="+mn-cs"/>
                        </a:rPr>
                        <a:t>Find patterns in the way that the size of shadows change.          </a:t>
                      </a:r>
                    </a:p>
                    <a:p>
                      <a:pPr marL="285750" indent="-285750">
                        <a:buFont typeface="Arial" panose="020B0604020202020204" pitchFamily="34" charset="0"/>
                        <a:buChar char="•"/>
                      </a:pPr>
                      <a:r>
                        <a:rPr lang="en-GB" sz="1400" kern="1200" dirty="0">
                          <a:solidFill>
                            <a:schemeClr val="tx1"/>
                          </a:solidFill>
                          <a:latin typeface="+mn-lt"/>
                          <a:ea typeface="+mn-ea"/>
                          <a:cs typeface="+mn-cs"/>
                        </a:rPr>
                        <a:t>Recognise that light from the sun can be dangerous and that there are ways to protect their eyes.</a:t>
                      </a:r>
                      <a:endParaRPr lang="en-GB"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614912472"/>
                  </a:ext>
                </a:extLst>
              </a:tr>
              <a:tr h="314057">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txBody>
                  <a:tcPr>
                    <a:noFill/>
                  </a:tcPr>
                </a:tc>
                <a:tc hMerge="1" vMerge="1">
                  <a:txBody>
                    <a:bodyPr/>
                    <a:lstStyle/>
                    <a:p>
                      <a:endParaRPr lang="en-GB"/>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Shadows are formed when light cannot pass through an object.</a:t>
                      </a:r>
                    </a:p>
                  </a:txBody>
                  <a:tcPr anchor="ctr">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tc>
                <a:tc vMerge="1">
                  <a:txBody>
                    <a:bodyPr/>
                    <a:lstStyle/>
                    <a:p>
                      <a:pPr marL="285750" indent="-285750">
                        <a:buFont typeface="Arial" panose="020B0604020202020204" pitchFamily="34" charset="0"/>
                        <a:buChar char="•"/>
                      </a:pPr>
                      <a:r>
                        <a:rPr lang="en-GB" sz="1400" kern="1200" dirty="0">
                          <a:solidFill>
                            <a:schemeClr val="tx1"/>
                          </a:solidFill>
                          <a:latin typeface="+mn-lt"/>
                          <a:ea typeface="+mn-ea"/>
                          <a:cs typeface="+mn-cs"/>
                        </a:rPr>
                        <a:t>Recognise that we need light in order to see things and that dark is the absence of light.</a:t>
                      </a:r>
                    </a:p>
                    <a:p>
                      <a:pPr marL="285750" indent="-285750">
                        <a:buFont typeface="Arial" panose="020B0604020202020204" pitchFamily="34" charset="0"/>
                        <a:buChar char="•"/>
                      </a:pPr>
                      <a:r>
                        <a:rPr lang="en-GB" sz="1400" kern="1200" dirty="0">
                          <a:solidFill>
                            <a:schemeClr val="tx1"/>
                          </a:solidFill>
                          <a:latin typeface="+mn-lt"/>
                          <a:ea typeface="+mn-ea"/>
                          <a:cs typeface="+mn-cs"/>
                        </a:rPr>
                        <a:t>Notice that light is reflected from surfaces.</a:t>
                      </a:r>
                    </a:p>
                    <a:p>
                      <a:pPr marL="285750" indent="-285750">
                        <a:buFont typeface="Arial" panose="020B0604020202020204" pitchFamily="34" charset="0"/>
                        <a:buChar char="•"/>
                      </a:pPr>
                      <a:r>
                        <a:rPr lang="en-GB" sz="1400" kern="1200" dirty="0">
                          <a:solidFill>
                            <a:schemeClr val="tx1"/>
                          </a:solidFill>
                          <a:latin typeface="+mn-lt"/>
                          <a:ea typeface="+mn-ea"/>
                          <a:cs typeface="+mn-cs"/>
                        </a:rPr>
                        <a:t>Recognise that shadows are formed when the light from a light sources is blocked by a solid object.</a:t>
                      </a:r>
                    </a:p>
                    <a:p>
                      <a:pPr marL="285750" indent="-285750">
                        <a:buFont typeface="Arial" panose="020B0604020202020204" pitchFamily="34" charset="0"/>
                        <a:buChar char="•"/>
                      </a:pPr>
                      <a:r>
                        <a:rPr lang="en-GB" sz="1400" kern="1200" dirty="0">
                          <a:solidFill>
                            <a:schemeClr val="tx1"/>
                          </a:solidFill>
                          <a:latin typeface="+mn-lt"/>
                          <a:ea typeface="+mn-ea"/>
                          <a:cs typeface="+mn-cs"/>
                        </a:rPr>
                        <a:t>Find patterns in the way that the size of shadows change.          </a:t>
                      </a:r>
                    </a:p>
                    <a:p>
                      <a:pPr marL="285750" indent="-285750">
                        <a:buFont typeface="Arial" panose="020B0604020202020204" pitchFamily="34" charset="0"/>
                        <a:buChar char="•"/>
                      </a:pPr>
                      <a:r>
                        <a:rPr lang="en-GB" sz="1400" kern="1200" dirty="0">
                          <a:solidFill>
                            <a:schemeClr val="tx1"/>
                          </a:solidFill>
                          <a:latin typeface="+mn-lt"/>
                          <a:ea typeface="+mn-ea"/>
                          <a:cs typeface="+mn-cs"/>
                        </a:rPr>
                        <a:t>Recognise that light from the sun can be dangerous and that there are ways to protect their eyes.</a:t>
                      </a:r>
                      <a:endParaRPr lang="en-GB"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800313145"/>
                  </a:ext>
                </a:extLst>
              </a:tr>
              <a:tr h="421397">
                <a:tc gridSpan="2">
                  <a:txBody>
                    <a:bodyPr/>
                    <a:lstStyle/>
                    <a:p>
                      <a:r>
                        <a:rPr lang="en-GB" sz="1400" b="1" dirty="0"/>
                        <a:t>Transparent </a:t>
                      </a:r>
                      <a:r>
                        <a:rPr lang="en-GB" sz="1400" dirty="0"/>
                        <a:t>- </a:t>
                      </a:r>
                      <a:r>
                        <a:rPr lang="en-GB" sz="1400" dirty="0">
                          <a:solidFill>
                            <a:prstClr val="black"/>
                          </a:solidFill>
                          <a:latin typeface="+mn-lt"/>
                        </a:rPr>
                        <a:t>O</a:t>
                      </a:r>
                      <a:r>
                        <a:rPr kumimoji="0" lang="en-GB" sz="1400" b="0" i="0" u="none" strike="noStrike" kern="1200" cap="none" spc="0" normalizeH="0" baseline="0" noProof="0" dirty="0" err="1">
                          <a:ln>
                            <a:noFill/>
                          </a:ln>
                          <a:solidFill>
                            <a:prstClr val="black"/>
                          </a:solidFill>
                          <a:effectLst/>
                          <a:uLnTx/>
                          <a:uFillTx/>
                          <a:latin typeface="+mn-lt"/>
                          <a:ea typeface="+mn-ea"/>
                          <a:cs typeface="+mn-cs"/>
                        </a:rPr>
                        <a:t>bjects</a:t>
                      </a:r>
                      <a:r>
                        <a:rPr kumimoji="0" lang="en-GB" sz="1400" b="0" i="0" u="none" strike="noStrike" kern="1200" cap="none" spc="0" normalizeH="0" baseline="0" noProof="0" dirty="0">
                          <a:ln>
                            <a:noFill/>
                          </a:ln>
                          <a:solidFill>
                            <a:prstClr val="black"/>
                          </a:solidFill>
                          <a:effectLst/>
                          <a:uLnTx/>
                          <a:uFillTx/>
                          <a:latin typeface="+mn-lt"/>
                          <a:ea typeface="+mn-ea"/>
                          <a:cs typeface="+mn-cs"/>
                        </a:rPr>
                        <a:t> that light can travel through.</a:t>
                      </a:r>
                      <a:endParaRPr lang="en-GB" sz="1400" dirty="0"/>
                    </a:p>
                  </a:txBody>
                  <a:tcPr anchor="ctr">
                    <a:noFill/>
                  </a:tcPr>
                </a:tc>
                <a:tc hMerge="1">
                  <a:txBody>
                    <a:bodyPr/>
                    <a:lstStyle/>
                    <a:p>
                      <a:endParaRPr lang="en-GB"/>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The darkest shadows are formed by opaque objects.</a:t>
                      </a:r>
                    </a:p>
                    <a:p>
                      <a:endParaRPr lang="en-GB" sz="1400" kern="1200" dirty="0">
                        <a:solidFill>
                          <a:schemeClr val="tx1"/>
                        </a:solidFill>
                        <a:latin typeface="+mn-lt"/>
                        <a:ea typeface="+mn-ea"/>
                        <a:cs typeface="+mn-cs"/>
                      </a:endParaRPr>
                    </a:p>
                  </a:txBody>
                  <a:tcPr anchor="ctr">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vMerge="1">
                  <a:txBody>
                    <a:bodyPr/>
                    <a:lstStyle/>
                    <a:p>
                      <a:pPr algn="ctr"/>
                      <a:endParaRPr lang="en-GB"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209057419"/>
                  </a:ext>
                </a:extLst>
              </a:tr>
              <a:tr h="551278">
                <a:tc gridSpan="2">
                  <a:txBody>
                    <a:bodyPr/>
                    <a:lstStyle/>
                    <a:p>
                      <a:r>
                        <a:rPr lang="en-GB" sz="1400" b="1" dirty="0"/>
                        <a:t>Translucent</a:t>
                      </a:r>
                      <a:r>
                        <a:rPr lang="en-GB" sz="1400" dirty="0"/>
                        <a:t> – Object that some light to passes through.</a:t>
                      </a:r>
                    </a:p>
                  </a:txBody>
                  <a:tcPr anchor="ctr">
                    <a:noFill/>
                  </a:tcPr>
                </a:tc>
                <a:tc hMerge="1">
                  <a:txBody>
                    <a:bodyPr/>
                    <a:lstStyle/>
                    <a:p>
                      <a:endParaRPr lang="en-GB"/>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The closer to the light source an object is, the bigger the shadow will be.</a:t>
                      </a:r>
                    </a:p>
                    <a:p>
                      <a:endParaRPr lang="en-GB" sz="1400" kern="1200" dirty="0">
                        <a:solidFill>
                          <a:schemeClr val="tx1"/>
                        </a:solidFill>
                        <a:latin typeface="+mn-lt"/>
                        <a:ea typeface="+mn-ea"/>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tcPr>
                </a:tc>
                <a:tc vMerge="1">
                  <a:txBody>
                    <a:bodyPr/>
                    <a:lstStyle/>
                    <a:p>
                      <a:endParaRPr lang="en-GB"/>
                    </a:p>
                  </a:txBody>
                  <a:tcPr/>
                </a:tc>
                <a:extLst>
                  <a:ext uri="{0D108BD9-81ED-4DB2-BD59-A6C34878D82A}">
                    <a16:rowId xmlns:a16="http://schemas.microsoft.com/office/drawing/2014/main" val="698993743"/>
                  </a:ext>
                </a:extLst>
              </a:tr>
              <a:tr h="777240">
                <a:tc rowSpan="2">
                  <a:txBody>
                    <a:bodyPr/>
                    <a:lstStyle/>
                    <a:p>
                      <a:endParaRPr lang="en-GB" sz="1600" b="1" dirty="0"/>
                    </a:p>
                  </a:txBody>
                  <a:tcPr>
                    <a:lnR w="12700" cap="flat" cmpd="sng" algn="ctr">
                      <a:solidFill>
                        <a:schemeClr val="tx1"/>
                      </a:solidFill>
                      <a:prstDash val="solid"/>
                      <a:round/>
                      <a:headEnd type="none" w="med" len="med"/>
                      <a:tailEnd type="none" w="med" len="med"/>
                    </a:lnR>
                    <a:noFill/>
                  </a:tcPr>
                </a:tc>
                <a:tc rowSpan="2">
                  <a:txBody>
                    <a:bodyPr/>
                    <a:lstStyle/>
                    <a:p>
                      <a:r>
                        <a:rPr lang="en-GB" sz="1600" b="1" kern="1200" dirty="0">
                          <a:solidFill>
                            <a:schemeClr val="tx1"/>
                          </a:solidFill>
                          <a:effectLst/>
                          <a:latin typeface="+mn-lt"/>
                          <a:ea typeface="+mn-ea"/>
                          <a:cs typeface="+mn-cs"/>
                        </a:rPr>
                        <a:t>Shadows</a:t>
                      </a:r>
                      <a:r>
                        <a:rPr lang="en-GB" sz="1600" kern="1200" dirty="0">
                          <a:solidFill>
                            <a:schemeClr val="tx1"/>
                          </a:solidFill>
                          <a:effectLst/>
                          <a:latin typeface="+mn-lt"/>
                          <a:ea typeface="+mn-ea"/>
                          <a:cs typeface="+mn-cs"/>
                        </a:rPr>
                        <a:t> are formed when light cannot pass through an object</a:t>
                      </a:r>
                      <a:endParaRPr lang="en-GB"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Light from the sun can be dangerous. We can protect our eyes by wearing sunglasses and a wide brimmed hat.  </a:t>
                      </a:r>
                    </a:p>
                    <a:p>
                      <a:endParaRPr lang="en-GB"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1644357988"/>
                  </a:ext>
                </a:extLst>
              </a:tr>
              <a:tr h="777240">
                <a:tc vMerge="1">
                  <a:txBody>
                    <a:bodyPr/>
                    <a:lstStyle/>
                    <a:p>
                      <a:endParaRPr lang="en-GB"/>
                    </a:p>
                  </a:txBody>
                  <a:tcPr/>
                </a:tc>
                <a:tc vMerge="1">
                  <a:txBody>
                    <a:bodyPr/>
                    <a:lstStyle/>
                    <a:p>
                      <a:endParaRPr lang="en-GB"/>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latin typeface="+mn-lt"/>
                          <a:ea typeface="+mn-ea"/>
                          <a:cs typeface="+mn-cs"/>
                        </a:rPr>
                        <a:t>We must never ever look directly at the sun or other bright lights as this can damage our eyes.</a:t>
                      </a:r>
                    </a:p>
                    <a:p>
                      <a:endParaRPr lang="en-GB" sz="14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solidFill>
                      <a:schemeClr val="bg1"/>
                    </a:solidFill>
                  </a:tcPr>
                </a:tc>
                <a:tc hMerge="1">
                  <a:txBody>
                    <a:bodyPr/>
                    <a:lstStyle/>
                    <a:p>
                      <a:endParaRPr lang="en-GB"/>
                    </a:p>
                  </a:txBody>
                  <a:tcPr/>
                </a:tc>
                <a:tc hMerge="1">
                  <a:txBody>
                    <a:bodyPr/>
                    <a:lstStyle/>
                    <a:p>
                      <a:endParaRPr lang="en-GB"/>
                    </a:p>
                  </a:txBody>
                  <a:tcPr/>
                </a:tc>
                <a:tc vMerge="1">
                  <a:txBody>
                    <a:bodyPr/>
                    <a:lstStyle/>
                    <a:p>
                      <a:endParaRPr lang="en-GB"/>
                    </a:p>
                  </a:txBody>
                  <a:tcPr/>
                </a:tc>
                <a:extLst>
                  <a:ext uri="{0D108BD9-81ED-4DB2-BD59-A6C34878D82A}">
                    <a16:rowId xmlns:a16="http://schemas.microsoft.com/office/drawing/2014/main" val="3845076466"/>
                  </a:ext>
                </a:extLst>
              </a:tr>
            </a:tbl>
          </a:graphicData>
        </a:graphic>
      </p:graphicFrame>
      <p:pic>
        <p:nvPicPr>
          <p:cNvPr id="1028" name="Picture 4" descr="Light (Science in a Flash): Amazon.co.uk: Amson-Bradshaw, Georgia:  9781445152073: Books">
            <a:extLst>
              <a:ext uri="{FF2B5EF4-FFF2-40B4-BE49-F238E27FC236}">
                <a16:creationId xmlns:a16="http://schemas.microsoft.com/office/drawing/2014/main" id="{F925B843-D0BC-4BA2-8F32-DB6773508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6920" y="938549"/>
            <a:ext cx="989538" cy="1246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S2 Light and Sound Collection – BookLife">
            <a:extLst>
              <a:ext uri="{FF2B5EF4-FFF2-40B4-BE49-F238E27FC236}">
                <a16:creationId xmlns:a16="http://schemas.microsoft.com/office/drawing/2014/main" id="{DEA073F2-953E-4E2D-9F2B-F490E29485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8616" y="898859"/>
            <a:ext cx="993184" cy="12865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E769AA5-1821-816D-F00D-EB34282D0853}"/>
              </a:ext>
            </a:extLst>
          </p:cNvPr>
          <p:cNvPicPr>
            <a:picLocks noChangeAspect="1"/>
          </p:cNvPicPr>
          <p:nvPr/>
        </p:nvPicPr>
        <p:blipFill>
          <a:blip r:embed="rId4"/>
          <a:stretch>
            <a:fillRect/>
          </a:stretch>
        </p:blipFill>
        <p:spPr>
          <a:xfrm>
            <a:off x="6632943" y="1358101"/>
            <a:ext cx="1460500" cy="680986"/>
          </a:xfrm>
          <a:prstGeom prst="rect">
            <a:avLst/>
          </a:prstGeom>
        </p:spPr>
      </p:pic>
      <p:pic>
        <p:nvPicPr>
          <p:cNvPr id="6" name="Picture 5">
            <a:extLst>
              <a:ext uri="{FF2B5EF4-FFF2-40B4-BE49-F238E27FC236}">
                <a16:creationId xmlns:a16="http://schemas.microsoft.com/office/drawing/2014/main" id="{B443021E-39E1-CACE-1EA9-0D3BC592856F}"/>
              </a:ext>
            </a:extLst>
          </p:cNvPr>
          <p:cNvPicPr>
            <a:picLocks noChangeAspect="1"/>
          </p:cNvPicPr>
          <p:nvPr/>
        </p:nvPicPr>
        <p:blipFill>
          <a:blip r:embed="rId5"/>
          <a:stretch>
            <a:fillRect/>
          </a:stretch>
        </p:blipFill>
        <p:spPr>
          <a:xfrm>
            <a:off x="284964" y="5398853"/>
            <a:ext cx="930519" cy="1230100"/>
          </a:xfrm>
          <a:prstGeom prst="rect">
            <a:avLst/>
          </a:prstGeom>
        </p:spPr>
      </p:pic>
      <p:pic>
        <p:nvPicPr>
          <p:cNvPr id="8" name="Picture 7">
            <a:extLst>
              <a:ext uri="{FF2B5EF4-FFF2-40B4-BE49-F238E27FC236}">
                <a16:creationId xmlns:a16="http://schemas.microsoft.com/office/drawing/2014/main" id="{ED8B9F0A-43B3-C551-A0EB-EEA3F04394BB}"/>
              </a:ext>
            </a:extLst>
          </p:cNvPr>
          <p:cNvPicPr>
            <a:picLocks noChangeAspect="1"/>
          </p:cNvPicPr>
          <p:nvPr/>
        </p:nvPicPr>
        <p:blipFill>
          <a:blip r:embed="rId6"/>
          <a:stretch>
            <a:fillRect/>
          </a:stretch>
        </p:blipFill>
        <p:spPr>
          <a:xfrm>
            <a:off x="2667422" y="2039087"/>
            <a:ext cx="1678568" cy="726544"/>
          </a:xfrm>
          <a:prstGeom prst="rect">
            <a:avLst/>
          </a:prstGeom>
        </p:spPr>
      </p:pic>
    </p:spTree>
    <p:extLst>
      <p:ext uri="{BB962C8B-B14F-4D97-AF65-F5344CB8AC3E}">
        <p14:creationId xmlns:p14="http://schemas.microsoft.com/office/powerpoint/2010/main" val="135271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2727193"/>
              </p:ext>
            </p:extLst>
          </p:nvPr>
        </p:nvGraphicFramePr>
        <p:xfrm>
          <a:off x="115647" y="103431"/>
          <a:ext cx="11960705" cy="6724659"/>
        </p:xfrm>
        <a:graphic>
          <a:graphicData uri="http://schemas.openxmlformats.org/drawingml/2006/table">
            <a:tbl>
              <a:tblPr firstRow="1" bandRow="1">
                <a:tableStyleId>{5940675A-B579-460E-94D1-54222C63F5DA}</a:tableStyleId>
              </a:tblPr>
              <a:tblGrid>
                <a:gridCol w="3502196">
                  <a:extLst>
                    <a:ext uri="{9D8B030D-6E8A-4147-A177-3AD203B41FA5}">
                      <a16:colId xmlns:a16="http://schemas.microsoft.com/office/drawing/2014/main" val="3070121179"/>
                    </a:ext>
                  </a:extLst>
                </a:gridCol>
                <a:gridCol w="5116187">
                  <a:extLst>
                    <a:ext uri="{9D8B030D-6E8A-4147-A177-3AD203B41FA5}">
                      <a16:colId xmlns:a16="http://schemas.microsoft.com/office/drawing/2014/main" val="3607904477"/>
                    </a:ext>
                  </a:extLst>
                </a:gridCol>
                <a:gridCol w="3342322">
                  <a:extLst>
                    <a:ext uri="{9D8B030D-6E8A-4147-A177-3AD203B41FA5}">
                      <a16:colId xmlns:a16="http://schemas.microsoft.com/office/drawing/2014/main" val="127833153"/>
                    </a:ext>
                  </a:extLst>
                </a:gridCol>
              </a:tblGrid>
              <a:tr h="355054">
                <a:tc gridSpan="3">
                  <a:txBody>
                    <a:bodyPr/>
                    <a:lstStyle/>
                    <a:p>
                      <a:pPr algn="ctr"/>
                      <a:r>
                        <a:rPr lang="en-GB" sz="1800" dirty="0"/>
                        <a:t>YEAR</a:t>
                      </a:r>
                      <a:r>
                        <a:rPr lang="en-GB" sz="1800" baseline="0" dirty="0"/>
                        <a:t> 3 SCIENCE – Rocks and Fossils – Spring 1</a:t>
                      </a:r>
                      <a:endParaRPr lang="en-GB" sz="1800" baseline="0" dirty="0">
                        <a:highlight>
                          <a:srgbClr val="FFFF00"/>
                        </a:highlight>
                      </a:endParaRPr>
                    </a:p>
                  </a:txBody>
                  <a:tcPr>
                    <a:solidFill>
                      <a:schemeClr val="accent1">
                        <a:lumMod val="60000"/>
                        <a:lumOff val="40000"/>
                      </a:schemeClr>
                    </a:solidFill>
                  </a:tcPr>
                </a:tc>
                <a:tc hMerge="1">
                  <a:txBody>
                    <a:bodyPr/>
                    <a:lstStyle/>
                    <a:p>
                      <a:endParaRPr lang="en-GB"/>
                    </a:p>
                  </a:txBody>
                  <a:tcPr/>
                </a:tc>
                <a:tc hMerge="1">
                  <a:txBody>
                    <a:bodyPr/>
                    <a:lstStyle/>
                    <a:p>
                      <a:pPr algn="ctr"/>
                      <a:endParaRPr lang="en-GB" sz="1600"/>
                    </a:p>
                  </a:txBody>
                  <a:tcPr>
                    <a:solidFill>
                      <a:srgbClr val="CC00FF"/>
                    </a:solidFill>
                  </a:tcPr>
                </a:tc>
                <a:extLst>
                  <a:ext uri="{0D108BD9-81ED-4DB2-BD59-A6C34878D82A}">
                    <a16:rowId xmlns:a16="http://schemas.microsoft.com/office/drawing/2014/main" val="3443119984"/>
                  </a:ext>
                </a:extLst>
              </a:tr>
              <a:tr h="325466">
                <a:tc>
                  <a:txBody>
                    <a:bodyPr/>
                    <a:lstStyle/>
                    <a:p>
                      <a:pPr algn="ctr"/>
                      <a:r>
                        <a:rPr lang="en-GB" sz="1600"/>
                        <a:t>Tier 3 Vocabulary</a:t>
                      </a:r>
                    </a:p>
                  </a:txBody>
                  <a:tcPr>
                    <a:solidFill>
                      <a:srgbClr val="CC99FF"/>
                    </a:solidFill>
                  </a:tcPr>
                </a:tc>
                <a:tc>
                  <a:txBody>
                    <a:bodyPr/>
                    <a:lstStyle/>
                    <a:p>
                      <a:pPr algn="ctr"/>
                      <a:r>
                        <a:rPr lang="en-GB" sz="1600"/>
                        <a:t>Knowledge Facts</a:t>
                      </a:r>
                    </a:p>
                  </a:txBody>
                  <a:tcPr>
                    <a:solidFill>
                      <a:srgbClr val="CC99FF"/>
                    </a:solidFill>
                  </a:tcPr>
                </a:tc>
                <a:tc>
                  <a:txBody>
                    <a:bodyPr/>
                    <a:lstStyle/>
                    <a:p>
                      <a:pPr algn="ctr"/>
                      <a:r>
                        <a:rPr lang="en-GB" sz="1600"/>
                        <a:t>Recommended Reads</a:t>
                      </a:r>
                    </a:p>
                  </a:txBody>
                  <a:tcPr>
                    <a:solidFill>
                      <a:srgbClr val="CC99FF"/>
                    </a:solidFill>
                  </a:tcPr>
                </a:tc>
                <a:extLst>
                  <a:ext uri="{0D108BD9-81ED-4DB2-BD59-A6C34878D82A}">
                    <a16:rowId xmlns:a16="http://schemas.microsoft.com/office/drawing/2014/main" val="3958210420"/>
                  </a:ext>
                </a:extLst>
              </a:tr>
              <a:tr h="266290">
                <a:tc>
                  <a:txBody>
                    <a:bodyPr/>
                    <a:lstStyle/>
                    <a:p>
                      <a:r>
                        <a:rPr lang="en-GB" sz="1200" b="1" dirty="0"/>
                        <a:t>Appearance</a:t>
                      </a:r>
                      <a:r>
                        <a:rPr lang="en-GB" sz="1200" b="0" dirty="0"/>
                        <a:t> – What something looks like</a:t>
                      </a:r>
                    </a:p>
                  </a:txBody>
                  <a:tcPr anchor="ctr">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There are three types of naturally occurring rocks: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Sedimentary rock.  F</a:t>
                      </a:r>
                      <a:r>
                        <a:rPr lang="en-US" sz="1200" b="0"/>
                        <a:t>ormed under the sea, by layers of sediment building up and being squashed together to make rock.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Igneous rock</a:t>
                      </a:r>
                      <a:r>
                        <a:rPr lang="en-US" sz="1200" b="0"/>
                        <a:t>: Formed from cooled molten rock.  Can be formed both molten rock cooling underground (magma) or cooling overground (lava).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Metamorphic rock</a:t>
                      </a:r>
                      <a:r>
                        <a:rPr lang="en-US" sz="1200" b="0"/>
                        <a:t>: Formed underground by heat or pressure. Igneous or sedimentary rocks change into metamorphic rock because they are heated by magma or by the heat from being squeezed and pressed by </a:t>
                      </a:r>
                      <a:r>
                        <a:rPr lang="en-GB" sz="1200" b="0"/>
                        <a:t>earth movements.</a:t>
                      </a:r>
                    </a:p>
                  </a:txBody>
                  <a:tcPr anchor="ctr"/>
                </a:tc>
                <a:tc rowSpan="9">
                  <a:txBody>
                    <a:bodyPr/>
                    <a:lstStyle/>
                    <a:p>
                      <a:endParaRPr lang="en-GB" sz="1600"/>
                    </a:p>
                    <a:p>
                      <a:endParaRPr lang="en-GB" sz="1600"/>
                    </a:p>
                    <a:p>
                      <a:endParaRPr lang="en-GB" sz="1600"/>
                    </a:p>
                    <a:p>
                      <a:endParaRPr lang="en-GB" sz="1600"/>
                    </a:p>
                    <a:p>
                      <a:endParaRPr lang="en-GB" sz="1100"/>
                    </a:p>
                    <a:p>
                      <a:pPr algn="ctr"/>
                      <a:endParaRPr lang="en-GB" sz="800"/>
                    </a:p>
                    <a:p>
                      <a:pPr algn="ctr"/>
                      <a:endParaRPr lang="en-GB" sz="16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443817">
                <a:tc>
                  <a:txBody>
                    <a:bodyPr/>
                    <a:lstStyle/>
                    <a:p>
                      <a:r>
                        <a:rPr lang="en-US" sz="1200" b="1"/>
                        <a:t>Properties</a:t>
                      </a:r>
                      <a:r>
                        <a:rPr lang="en-US" sz="1200" b="0"/>
                        <a:t> – The weight, hardness and texture of something.</a:t>
                      </a:r>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995571666"/>
                  </a:ext>
                </a:extLst>
              </a:tr>
              <a:tr h="443817">
                <a:tc>
                  <a:txBody>
                    <a:bodyPr/>
                    <a:lstStyle/>
                    <a:p>
                      <a:r>
                        <a:rPr lang="en-US" sz="1200" b="1"/>
                        <a:t>Sediment </a:t>
                      </a:r>
                      <a:r>
                        <a:rPr lang="en-US" sz="1200" b="0"/>
                        <a:t>– very small pieces of rock and sand that are moved by rivers, wind and glaciers (ice rivers).</a:t>
                      </a:r>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02559721"/>
                  </a:ext>
                </a:extLst>
              </a:tr>
              <a:tr h="355054">
                <a:tc rowSpan="2">
                  <a:txBody>
                    <a:bodyPr/>
                    <a:lstStyle/>
                    <a:p>
                      <a:r>
                        <a:rPr lang="en-US" sz="1200" b="1" dirty="0"/>
                        <a:t>Durable</a:t>
                      </a:r>
                      <a:r>
                        <a:rPr lang="en-US" sz="1200" b="0" dirty="0"/>
                        <a:t> – Not easily broken or worn out, lasts a long time.</a:t>
                      </a:r>
                      <a:endParaRPr lang="en-GB" dirty="0"/>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txBody>
                  <a:tcPr/>
                </a:tc>
                <a:tc vMerge="1">
                  <a:txBody>
                    <a:bodyPr/>
                    <a:lstStyle/>
                    <a:p>
                      <a:endParaRPr lang="en-GB"/>
                    </a:p>
                  </a:txBody>
                  <a:tcPr/>
                </a:tc>
                <a:extLst>
                  <a:ext uri="{0D108BD9-81ED-4DB2-BD59-A6C34878D82A}">
                    <a16:rowId xmlns:a16="http://schemas.microsoft.com/office/drawing/2014/main" val="617695697"/>
                  </a:ext>
                </a:extLst>
              </a:tr>
              <a:tr h="224172">
                <a:tc vMerge="1">
                  <a:txBody>
                    <a:bodyPr/>
                    <a:lstStyle/>
                    <a:p>
                      <a:endParaRPr lang="en-GB"/>
                    </a:p>
                  </a:txBody>
                  <a:tcPr/>
                </a:tc>
                <a:tc rowSpan="3">
                  <a:txBody>
                    <a:bodyPr/>
                    <a:lstStyle/>
                    <a:p>
                      <a:r>
                        <a:rPr lang="en-US" sz="1200" b="0" dirty="0"/>
                        <a:t>The three different types of rock have different appearances and properties. </a:t>
                      </a:r>
                    </a:p>
                    <a:p>
                      <a:r>
                        <a:rPr lang="en-US" sz="1200" b="0" dirty="0"/>
                        <a:t>Sedimentary rock is – soft and crumbly, permeable and not durable.</a:t>
                      </a:r>
                    </a:p>
                    <a:p>
                      <a:r>
                        <a:rPr lang="en-US" sz="1200" b="0" dirty="0"/>
                        <a:t>Igneous rock is – hard, sometimes has shiny pieces in it, it’s nonpermeable and very durable.</a:t>
                      </a:r>
                    </a:p>
                    <a:p>
                      <a:r>
                        <a:rPr lang="en-US" sz="1200" b="0" dirty="0"/>
                        <a:t>Metamorphic rock is – hard, nonpermeable and very durable.</a:t>
                      </a:r>
                    </a:p>
                  </a:txBody>
                  <a:tcPr anchor="ctr"/>
                </a:tc>
                <a:tc vMerge="1">
                  <a:txBody>
                    <a:bodyPr/>
                    <a:lstStyle/>
                    <a:p>
                      <a:endParaRPr lang="en-GB"/>
                    </a:p>
                  </a:txBody>
                  <a:tcPr/>
                </a:tc>
                <a:extLst>
                  <a:ext uri="{0D108BD9-81ED-4DB2-BD59-A6C34878D82A}">
                    <a16:rowId xmlns:a16="http://schemas.microsoft.com/office/drawing/2014/main" val="2694060305"/>
                  </a:ext>
                </a:extLst>
              </a:tr>
              <a:tr h="266290">
                <a:tc>
                  <a:txBody>
                    <a:bodyPr/>
                    <a:lstStyle/>
                    <a:p>
                      <a:r>
                        <a:rPr lang="en-GB" sz="1200" b="1"/>
                        <a:t>Permeable</a:t>
                      </a:r>
                      <a:r>
                        <a:rPr lang="en-GB" sz="1200" b="0"/>
                        <a:t> – Liquids, like water, can pass through it.</a:t>
                      </a:r>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68469714"/>
                  </a:ext>
                </a:extLst>
              </a:tr>
              <a:tr h="485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Question</a:t>
                      </a:r>
                      <a:r>
                        <a:rPr lang="en-GB" sz="1200" b="0" dirty="0"/>
                        <a:t> – What do we want to find out?</a:t>
                      </a:r>
                    </a:p>
                    <a:p>
                      <a:endParaRPr lang="en-GB" sz="1200" b="0" dirty="0"/>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77098620"/>
                  </a:ext>
                </a:extLst>
              </a:tr>
              <a:tr h="443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Prediction</a:t>
                      </a:r>
                      <a:r>
                        <a:rPr lang="en-GB" sz="1200" b="0"/>
                        <a:t> – What do we think will happen?</a:t>
                      </a:r>
                    </a:p>
                    <a:p>
                      <a:endParaRPr lang="en-GB" sz="1200" b="0"/>
                    </a:p>
                  </a:txBody>
                  <a:tcPr anchor="c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Soil is </a:t>
                      </a:r>
                      <a:r>
                        <a:rPr lang="en-GB" sz="1200">
                          <a:effectLst/>
                        </a:rPr>
                        <a:t>a mixture of tiny particles of dead and rotting plants and animals, rock, air and water</a:t>
                      </a:r>
                      <a:r>
                        <a:rPr lang="en-GB" sz="1200"/>
                        <a:t>. Soil also contains minerals from the small pieces of rock that are in it.</a:t>
                      </a:r>
                    </a:p>
                  </a:txBody>
                  <a:tcPr anchor="ct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6743549"/>
                  </a:ext>
                </a:extLst>
              </a:tr>
              <a:tr h="443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Conclusion</a:t>
                      </a:r>
                      <a:r>
                        <a:rPr lang="en-GB" sz="1200" b="0" dirty="0"/>
                        <a:t> – What happened and what does this tell me.</a:t>
                      </a:r>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213298267"/>
                  </a:ext>
                </a:extLst>
              </a:tr>
              <a:tr h="366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Particle</a:t>
                      </a:r>
                      <a:r>
                        <a:rPr lang="en-GB" sz="1200" b="0"/>
                        <a:t> – A tiny part of something</a:t>
                      </a:r>
                    </a:p>
                  </a:txBody>
                  <a:tcPr anchor="ctr">
                    <a:noFill/>
                  </a:tcPr>
                </a:tc>
                <a:tc rowSpan="5">
                  <a:txBody>
                    <a:bodyPr/>
                    <a:lstStyle/>
                    <a:p>
                      <a:r>
                        <a:rPr lang="en-US" sz="1200" b="0"/>
                        <a:t>Fossils are formed in the following way</a:t>
                      </a:r>
                    </a:p>
                    <a:p>
                      <a:r>
                        <a:rPr lang="en-US" sz="1200" b="0"/>
                        <a:t>1- The animal died</a:t>
                      </a:r>
                    </a:p>
                    <a:p>
                      <a:r>
                        <a:rPr lang="en-US" sz="1200" b="0"/>
                        <a:t>2 – It was quickly buried by an event like a landslide.</a:t>
                      </a:r>
                    </a:p>
                    <a:p>
                      <a:r>
                        <a:rPr lang="en-US" sz="1200" b="0"/>
                        <a:t>3 – The soft parts of the body rotted away leaving the skeleton.</a:t>
                      </a:r>
                    </a:p>
                    <a:p>
                      <a:r>
                        <a:rPr lang="en-US" sz="1200" b="0"/>
                        <a:t>4 – Layers of sediment build up on top of the skeleton and over the years they pressed down and turn the sediment into rock.</a:t>
                      </a:r>
                    </a:p>
                    <a:p>
                      <a:r>
                        <a:rPr lang="en-US" sz="1200" b="0"/>
                        <a:t>5 – The animal skeleton dissolves, leaving a gap the same shape as the animal,  Minerals fill this gap and a rock copy of the animals bones is formed.</a:t>
                      </a:r>
                    </a:p>
                    <a:p>
                      <a:r>
                        <a:rPr lang="en-US" sz="1200" b="0"/>
                        <a:t>6 – Over millions of years the earths plates move around.  Rocks that were at the </a:t>
                      </a:r>
                      <a:r>
                        <a:rPr lang="en-US" sz="1200" b="0" err="1"/>
                        <a:t>the</a:t>
                      </a:r>
                      <a:r>
                        <a:rPr lang="en-US" sz="1200" b="0"/>
                        <a:t> bottom of the ocean move to the surface.</a:t>
                      </a:r>
                    </a:p>
                    <a:p>
                      <a:r>
                        <a:rPr lang="en-US" sz="1200" b="0"/>
                        <a:t>7 – Over time the rock layers are worn away and the fossil is revealed.</a:t>
                      </a:r>
                      <a:endParaRPr lang="en-GB"/>
                    </a:p>
                  </a:txBody>
                  <a:tcPr anchor="ctr"/>
                </a:tc>
                <a:tc rowSpan="5">
                  <a:txBody>
                    <a:bodyPr/>
                    <a:lstStyle/>
                    <a:p>
                      <a:pPr algn="ctr"/>
                      <a:r>
                        <a:rPr lang="en-US" sz="1200" b="1" u="sng" dirty="0"/>
                        <a:t>National Curriculum Objectives</a:t>
                      </a:r>
                    </a:p>
                    <a:p>
                      <a:pPr algn="ctr"/>
                      <a:endParaRPr lang="en-US" sz="1200" u="sng" dirty="0"/>
                    </a:p>
                    <a:p>
                      <a:pPr marL="285750" indent="-285750">
                        <a:buFont typeface="Arial" panose="020B0604020202020204" pitchFamily="34" charset="0"/>
                        <a:buChar char="•"/>
                      </a:pPr>
                      <a:r>
                        <a:rPr lang="en-US" sz="1400" dirty="0"/>
                        <a:t>Compare and group together different kinds of rocks on the basis of their appearance and simple physical properties.</a:t>
                      </a:r>
                    </a:p>
                    <a:p>
                      <a:pPr marL="285750" indent="-285750">
                        <a:buFont typeface="Arial" panose="020B0604020202020204" pitchFamily="34" charset="0"/>
                        <a:buChar char="•"/>
                      </a:pPr>
                      <a:r>
                        <a:rPr lang="en-US" sz="1400" dirty="0"/>
                        <a:t>Describe in simple terms how fossils are formed when things that have lived are trapped in rock.</a:t>
                      </a:r>
                    </a:p>
                    <a:p>
                      <a:pPr marL="285750" indent="-285750">
                        <a:buFont typeface="Arial" panose="020B0604020202020204" pitchFamily="34" charset="0"/>
                        <a:buChar char="•"/>
                      </a:pPr>
                      <a:r>
                        <a:rPr lang="en-US" sz="1400" dirty="0" err="1"/>
                        <a:t>Recognise</a:t>
                      </a:r>
                      <a:r>
                        <a:rPr lang="en-US" sz="1400" dirty="0"/>
                        <a:t> that soils are made from rocks and organic matter.</a:t>
                      </a:r>
                      <a:endParaRPr lang="en-GB" dirty="0"/>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4136410172"/>
                  </a:ext>
                </a:extLst>
              </a:tr>
              <a:tr h="443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Humus</a:t>
                      </a:r>
                      <a:r>
                        <a:rPr lang="en-GB" sz="1200" b="0" dirty="0"/>
                        <a:t> – Decaying pieces of plants and animals.</a:t>
                      </a:r>
                    </a:p>
                    <a:p>
                      <a:endParaRPr lang="en-GB" sz="1200" b="0" dirty="0"/>
                    </a:p>
                  </a:txBody>
                  <a:tcPr anchor="ct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txBody>
                  <a:tcPr>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18228236"/>
                  </a:ext>
                </a:extLst>
              </a:tr>
              <a:tr h="512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Soil </a:t>
                      </a:r>
                      <a:r>
                        <a:rPr lang="en-GB" sz="1200" b="0" dirty="0"/>
                        <a:t>- </a:t>
                      </a:r>
                      <a:r>
                        <a:rPr lang="en-GB" sz="1200" dirty="0"/>
                        <a:t>Soil is the layer that covers the land. It is also called earth and sometimes dirt</a:t>
                      </a:r>
                      <a:endParaRPr lang="en-GB" sz="1200" b="0" dirty="0"/>
                    </a:p>
                  </a:txBody>
                  <a:tcPr anchor="ct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4124659151"/>
                  </a:ext>
                </a:extLst>
              </a:tr>
              <a:tr h="443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Fossils</a:t>
                      </a:r>
                      <a:r>
                        <a:rPr lang="en-GB" sz="1200" dirty="0"/>
                        <a:t> </a:t>
                      </a:r>
                      <a:r>
                        <a:rPr lang="en-GB" sz="1200" b="0" i="0" dirty="0">
                          <a:solidFill>
                            <a:srgbClr val="010101"/>
                          </a:solidFill>
                          <a:effectLst/>
                          <a:latin typeface="Muli"/>
                        </a:rPr>
                        <a:t>are the preserved remains of animals and plants that lived a long time ago</a:t>
                      </a:r>
                      <a:endParaRPr lang="en-GB" sz="1200" b="0" dirty="0"/>
                    </a:p>
                  </a:txBody>
                  <a:tcPr anchor="ctr">
                    <a:noFill/>
                  </a:tcPr>
                </a:tc>
                <a:tc vMerge="1">
                  <a:txBody>
                    <a:bodyPr/>
                    <a:lstStyle/>
                    <a:p>
                      <a:r>
                        <a:rPr lang="en-US" sz="1200" b="0"/>
                        <a:t>Fossils are formed in the following way</a:t>
                      </a:r>
                    </a:p>
                    <a:p>
                      <a:r>
                        <a:rPr lang="en-US" sz="1200" b="0"/>
                        <a:t>1- The animal died</a:t>
                      </a:r>
                    </a:p>
                    <a:p>
                      <a:r>
                        <a:rPr lang="en-US" sz="1200" b="0"/>
                        <a:t>2 – It was quickly buried by an event like a landslide.</a:t>
                      </a:r>
                    </a:p>
                    <a:p>
                      <a:r>
                        <a:rPr lang="en-US" sz="1200" b="0"/>
                        <a:t>3 – The soft parts of the body rotted away leaving the skeleton.</a:t>
                      </a:r>
                    </a:p>
                    <a:p>
                      <a:r>
                        <a:rPr lang="en-US" sz="1200" b="0"/>
                        <a:t>4 – Layers of sediment build up on top of the skeleton and over the years they pressed down and turn the sediment into rock.</a:t>
                      </a:r>
                    </a:p>
                    <a:p>
                      <a:r>
                        <a:rPr lang="en-US" sz="1200" b="0"/>
                        <a:t>5 – The animal skeleton dissolves, leaving a gap the same shape as the animal,  Minerals fill this gap and a rock copy of the animals bones is formed.</a:t>
                      </a:r>
                    </a:p>
                    <a:p>
                      <a:r>
                        <a:rPr lang="en-US" sz="1200" b="0"/>
                        <a:t>6 – Over millions of years the earths plates move around.  Rocks that were at the </a:t>
                      </a:r>
                      <a:r>
                        <a:rPr lang="en-US" sz="1200" b="0" err="1"/>
                        <a:t>the</a:t>
                      </a:r>
                      <a:r>
                        <a:rPr lang="en-US" sz="1200" b="0"/>
                        <a:t> bottom of the ocean move to the surface.</a:t>
                      </a:r>
                    </a:p>
                    <a:p>
                      <a:r>
                        <a:rPr lang="en-US" sz="1200" b="0"/>
                        <a:t>7 – Over time the rock layers are worn away and the fossil is revealed.</a:t>
                      </a:r>
                      <a:endParaRPr lang="en-GB"/>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r>
                        <a:rPr lang="en-US" sz="1200" b="1" u="sng"/>
                        <a:t>National Curriculum Objectives</a:t>
                      </a:r>
                    </a:p>
                    <a:p>
                      <a:pPr algn="ctr"/>
                      <a:endParaRPr lang="en-US" sz="1200" u="sng"/>
                    </a:p>
                    <a:p>
                      <a:pPr marL="285750" indent="-285750">
                        <a:buFont typeface="Arial" panose="020B0604020202020204" pitchFamily="34" charset="0"/>
                        <a:buChar char="•"/>
                      </a:pPr>
                      <a:r>
                        <a:rPr lang="en-US" sz="1400"/>
                        <a:t>Compare and group together different kinds of rocks on the basis of their appearance and simple physical properties.</a:t>
                      </a:r>
                    </a:p>
                    <a:p>
                      <a:pPr marL="285750" indent="-285750">
                        <a:buFont typeface="Arial" panose="020B0604020202020204" pitchFamily="34" charset="0"/>
                        <a:buChar char="•"/>
                      </a:pPr>
                      <a:r>
                        <a:rPr lang="en-US" sz="1400"/>
                        <a:t>Describe in simple terms how fossils are formed when things that have lived are trapped in rock.</a:t>
                      </a:r>
                    </a:p>
                    <a:p>
                      <a:pPr marL="285750" indent="-285750">
                        <a:buFont typeface="Arial" panose="020B0604020202020204" pitchFamily="34" charset="0"/>
                        <a:buChar char="•"/>
                      </a:pPr>
                      <a:r>
                        <a:rPr lang="en-US" sz="1400" err="1"/>
                        <a:t>Recognise</a:t>
                      </a:r>
                      <a:r>
                        <a:rPr lang="en-US" sz="1400"/>
                        <a:t> that soils are made from rocks and organic matter.</a:t>
                      </a:r>
                      <a:endParaRPr lang="en-GB" sz="1400"/>
                    </a:p>
                    <a:p>
                      <a:endParaRPr lang="en-GB" sz="1200"/>
                    </a:p>
                  </a:txBody>
                  <a:tcPr>
                    <a:lnT w="12700" cap="flat" cmpd="sng" algn="ctr">
                      <a:solidFill>
                        <a:schemeClr val="tx1"/>
                      </a:solidFill>
                      <a:prstDash val="solid"/>
                      <a:round/>
                      <a:headEnd type="none" w="med" len="med"/>
                      <a:tailEnd type="none" w="med" len="med"/>
                    </a:lnT>
                    <a:solidFill>
                      <a:srgbClr val="CC99FF"/>
                    </a:solidFill>
                  </a:tcPr>
                </a:tc>
                <a:extLst>
                  <a:ext uri="{0D108BD9-81ED-4DB2-BD59-A6C34878D82A}">
                    <a16:rowId xmlns:a16="http://schemas.microsoft.com/office/drawing/2014/main" val="231419213"/>
                  </a:ext>
                </a:extLst>
              </a:tr>
              <a:tr h="755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10101"/>
                          </a:solidFill>
                          <a:effectLst/>
                          <a:latin typeface="Muli"/>
                        </a:rPr>
                        <a:t>Trace fossils </a:t>
                      </a:r>
                      <a:r>
                        <a:rPr lang="en-GB" sz="1200" b="0" i="0" dirty="0">
                          <a:solidFill>
                            <a:srgbClr val="010101"/>
                          </a:solidFill>
                          <a:effectLst/>
                          <a:latin typeface="Muli"/>
                        </a:rPr>
                        <a:t>– The footprints, poo and nests of animals that lived a long time ago,</a:t>
                      </a:r>
                      <a:endParaRPr lang="en-GB" sz="1200" dirty="0"/>
                    </a:p>
                  </a:txBody>
                  <a:tcPr anchor="ctr">
                    <a:noFill/>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72238610"/>
                  </a:ext>
                </a:extLst>
              </a:tr>
            </a:tbl>
          </a:graphicData>
        </a:graphic>
      </p:graphicFrame>
      <p:pic>
        <p:nvPicPr>
          <p:cNvPr id="1026" name="Picture 2" descr="The Pebble in My Pocket: A History of Our Earth : Hooper, Meredith, Coady,  Chris: Amazon.co.uk: Books">
            <a:extLst>
              <a:ext uri="{FF2B5EF4-FFF2-40B4-BE49-F238E27FC236}">
                <a16:creationId xmlns:a16="http://schemas.microsoft.com/office/drawing/2014/main" id="{BF2B94EA-D16F-47B7-8D0B-700AB2642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6126" y="2515795"/>
            <a:ext cx="1482838" cy="11874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991C9FE-A3B2-4580-A461-D9D325343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045" y="885596"/>
            <a:ext cx="1235145" cy="159695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69730C4-F965-46F4-B06E-DFBF1F9F9F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800" y="2366866"/>
            <a:ext cx="1148795" cy="14853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is Little Pebble: A Look at Rock Cycles - Scholastic Shop">
            <a:extLst>
              <a:ext uri="{FF2B5EF4-FFF2-40B4-BE49-F238E27FC236}">
                <a16:creationId xmlns:a16="http://schemas.microsoft.com/office/drawing/2014/main" id="{4244F778-9EF7-4D64-9166-816B1647B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4800" y="885596"/>
            <a:ext cx="1473268" cy="131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789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8714396"/>
              </p:ext>
            </p:extLst>
          </p:nvPr>
        </p:nvGraphicFramePr>
        <p:xfrm>
          <a:off x="146756" y="120799"/>
          <a:ext cx="11964073" cy="6645709"/>
        </p:xfrm>
        <a:graphic>
          <a:graphicData uri="http://schemas.openxmlformats.org/drawingml/2006/table">
            <a:tbl>
              <a:tblPr firstRow="1" bandRow="1">
                <a:tableStyleId>{5940675A-B579-460E-94D1-54222C63F5DA}</a:tableStyleId>
              </a:tblPr>
              <a:tblGrid>
                <a:gridCol w="2375727">
                  <a:extLst>
                    <a:ext uri="{9D8B030D-6E8A-4147-A177-3AD203B41FA5}">
                      <a16:colId xmlns:a16="http://schemas.microsoft.com/office/drawing/2014/main" val="3070121179"/>
                    </a:ext>
                  </a:extLst>
                </a:gridCol>
                <a:gridCol w="3317600">
                  <a:extLst>
                    <a:ext uri="{9D8B030D-6E8A-4147-A177-3AD203B41FA5}">
                      <a16:colId xmlns:a16="http://schemas.microsoft.com/office/drawing/2014/main" val="3607904477"/>
                    </a:ext>
                  </a:extLst>
                </a:gridCol>
                <a:gridCol w="3105509">
                  <a:extLst>
                    <a:ext uri="{9D8B030D-6E8A-4147-A177-3AD203B41FA5}">
                      <a16:colId xmlns:a16="http://schemas.microsoft.com/office/drawing/2014/main" val="3355947624"/>
                    </a:ext>
                  </a:extLst>
                </a:gridCol>
                <a:gridCol w="3165237">
                  <a:extLst>
                    <a:ext uri="{9D8B030D-6E8A-4147-A177-3AD203B41FA5}">
                      <a16:colId xmlns:a16="http://schemas.microsoft.com/office/drawing/2014/main" val="127833153"/>
                    </a:ext>
                  </a:extLst>
                </a:gridCol>
              </a:tblGrid>
              <a:tr h="349590">
                <a:tc gridSpan="4">
                  <a:txBody>
                    <a:bodyPr/>
                    <a:lstStyle/>
                    <a:p>
                      <a:pPr algn="ctr"/>
                      <a:r>
                        <a:rPr lang="en-GB" sz="1800" dirty="0"/>
                        <a:t>YEAR</a:t>
                      </a:r>
                      <a:r>
                        <a:rPr lang="en-GB" sz="1800" baseline="0" dirty="0"/>
                        <a:t> 3 SCIENCE – Plants – Spring 2</a:t>
                      </a:r>
                      <a:endParaRPr lang="en-GB" sz="1800" dirty="0"/>
                    </a:p>
                  </a:txBody>
                  <a:tcPr>
                    <a:solidFill>
                      <a:schemeClr val="accent1">
                        <a:lumMod val="40000"/>
                        <a:lumOff val="60000"/>
                      </a:schemeClr>
                    </a:solidFill>
                  </a:tcPr>
                </a:tc>
                <a:tc hMerge="1">
                  <a:txBody>
                    <a:bodyPr/>
                    <a:lstStyle/>
                    <a:p>
                      <a:endParaRPr lang="en-GB"/>
                    </a:p>
                  </a:txBody>
                  <a:tcPr/>
                </a:tc>
                <a:tc hMerge="1">
                  <a:txBody>
                    <a:bodyPr/>
                    <a:lstStyle/>
                    <a:p>
                      <a:endParaRPr lang="en-GB"/>
                    </a:p>
                  </a:txBody>
                  <a:tcPr/>
                </a:tc>
                <a:tc hMerge="1">
                  <a:txBody>
                    <a:bodyPr/>
                    <a:lstStyle/>
                    <a:p>
                      <a:pPr algn="ctr"/>
                      <a:endParaRPr lang="en-GB" sz="1600"/>
                    </a:p>
                  </a:txBody>
                  <a:tcPr>
                    <a:solidFill>
                      <a:srgbClr val="CC00FF"/>
                    </a:solidFill>
                  </a:tcPr>
                </a:tc>
                <a:extLst>
                  <a:ext uri="{0D108BD9-81ED-4DB2-BD59-A6C34878D82A}">
                    <a16:rowId xmlns:a16="http://schemas.microsoft.com/office/drawing/2014/main" val="3443119984"/>
                  </a:ext>
                </a:extLst>
              </a:tr>
              <a:tr h="320458">
                <a:tc>
                  <a:txBody>
                    <a:bodyPr/>
                    <a:lstStyle/>
                    <a:p>
                      <a:pPr algn="ctr"/>
                      <a:r>
                        <a:rPr lang="en-GB" sz="1600"/>
                        <a:t>Tier 3 Vocabulary</a:t>
                      </a:r>
                    </a:p>
                  </a:txBody>
                  <a:tcPr>
                    <a:solidFill>
                      <a:srgbClr val="CC99FF"/>
                    </a:solidFill>
                  </a:tcPr>
                </a:tc>
                <a:tc gridSpan="2">
                  <a:txBody>
                    <a:bodyPr/>
                    <a:lstStyle/>
                    <a:p>
                      <a:pPr algn="ctr"/>
                      <a:r>
                        <a:rPr lang="en-GB" sz="1600"/>
                        <a:t>Knowledge Facts</a:t>
                      </a:r>
                    </a:p>
                  </a:txBody>
                  <a:tcPr>
                    <a:solidFill>
                      <a:srgbClr val="CC99FF"/>
                    </a:solidFill>
                  </a:tcPr>
                </a:tc>
                <a:tc hMerge="1">
                  <a:txBody>
                    <a:bodyPr/>
                    <a:lstStyle/>
                    <a:p>
                      <a:endParaRPr lang="en-GB"/>
                    </a:p>
                  </a:txBody>
                  <a:tcPr/>
                </a:tc>
                <a:tc>
                  <a:txBody>
                    <a:bodyPr/>
                    <a:lstStyle/>
                    <a:p>
                      <a:pPr algn="ctr"/>
                      <a:r>
                        <a:rPr lang="en-GB" sz="1600"/>
                        <a:t>Recommended Reads</a:t>
                      </a:r>
                    </a:p>
                  </a:txBody>
                  <a:tcPr>
                    <a:solidFill>
                      <a:srgbClr val="CC99FF"/>
                    </a:solidFill>
                  </a:tcPr>
                </a:tc>
                <a:extLst>
                  <a:ext uri="{0D108BD9-81ED-4DB2-BD59-A6C34878D82A}">
                    <a16:rowId xmlns:a16="http://schemas.microsoft.com/office/drawing/2014/main" val="3958210420"/>
                  </a:ext>
                </a:extLst>
              </a:tr>
              <a:tr h="436988">
                <a:tc>
                  <a:txBody>
                    <a:bodyPr/>
                    <a:lstStyle/>
                    <a:p>
                      <a:r>
                        <a:rPr lang="en-GB" sz="1200" b="1" dirty="0"/>
                        <a:t>Carbon Dioxide </a:t>
                      </a:r>
                      <a:r>
                        <a:rPr lang="en-GB" sz="1200" b="0" dirty="0"/>
                        <a:t>– A gas that is found in the air.</a:t>
                      </a:r>
                    </a:p>
                  </a:txBody>
                  <a:tcPr>
                    <a:noFill/>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functions of each part of a flowering plant.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Roots</a:t>
                      </a:r>
                      <a:r>
                        <a:rPr lang="en-GB" sz="1200" b="0" kern="1200" dirty="0">
                          <a:solidFill>
                            <a:schemeClr val="tx1"/>
                          </a:solidFill>
                          <a:effectLst/>
                          <a:latin typeface="+mn-lt"/>
                          <a:ea typeface="+mn-ea"/>
                          <a:cs typeface="+mn-cs"/>
                        </a:rPr>
                        <a:t> secure the plant in the ground and absorb water from the soil.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Roots</a:t>
                      </a:r>
                      <a:r>
                        <a:rPr lang="en-GB" sz="1200" b="0" kern="1200" dirty="0">
                          <a:solidFill>
                            <a:schemeClr val="tx1"/>
                          </a:solidFill>
                          <a:effectLst/>
                          <a:latin typeface="+mn-lt"/>
                          <a:ea typeface="+mn-ea"/>
                          <a:cs typeface="+mn-cs"/>
                        </a:rPr>
                        <a:t> also absorb nutrients from the soil so the plant can thrive.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Stem / trunk</a:t>
                      </a:r>
                      <a:r>
                        <a:rPr lang="en-GB" sz="1200" b="0" kern="1200" dirty="0">
                          <a:solidFill>
                            <a:schemeClr val="tx1"/>
                          </a:solidFill>
                          <a:effectLst/>
                          <a:latin typeface="+mn-lt"/>
                          <a:ea typeface="+mn-ea"/>
                          <a:cs typeface="+mn-cs"/>
                        </a:rPr>
                        <a:t> - The stem or trunk supports the branches and leaves along with fruit and flowers and transports nutrients and water around the plant.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Leaves </a:t>
                      </a:r>
                      <a:r>
                        <a:rPr lang="en-GB" sz="1200" b="0" kern="1200" dirty="0">
                          <a:solidFill>
                            <a:schemeClr val="tx1"/>
                          </a:solidFill>
                          <a:effectLst/>
                          <a:latin typeface="+mn-lt"/>
                          <a:ea typeface="+mn-ea"/>
                          <a:cs typeface="+mn-cs"/>
                        </a:rPr>
                        <a:t>- The leaves make food from sunlight and carbon dioxide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Flowers - </a:t>
                      </a:r>
                      <a:r>
                        <a:rPr lang="en-GB" sz="1200" b="0" kern="1200" dirty="0">
                          <a:solidFill>
                            <a:schemeClr val="tx1"/>
                          </a:solidFill>
                          <a:effectLst/>
                          <a:latin typeface="+mn-lt"/>
                          <a:ea typeface="+mn-ea"/>
                          <a:cs typeface="+mn-cs"/>
                        </a:rPr>
                        <a:t>Flowers attract insects and birds, helping the plant to reproduce.</a:t>
                      </a:r>
                    </a:p>
                  </a:txBody>
                  <a:tcPr>
                    <a:lnB w="12700" cap="flat" cmpd="sng" algn="ctr">
                      <a:solidFill>
                        <a:schemeClr val="tx1"/>
                      </a:solidFill>
                      <a:prstDash val="solid"/>
                      <a:round/>
                      <a:headEnd type="none" w="med" len="med"/>
                      <a:tailEnd type="none" w="med" len="med"/>
                    </a:lnB>
                  </a:tcPr>
                </a:tc>
                <a:tc rowSpan="3" hMerge="1">
                  <a:txBody>
                    <a:bodyPr/>
                    <a:lstStyle/>
                    <a:p>
                      <a:endParaRPr lang="en-GB"/>
                    </a:p>
                  </a:txBody>
                  <a:tcPr/>
                </a:tc>
                <a:tc rowSpan="4">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p>
                      <a:pPr algn="ctr"/>
                      <a:endParaRPr lang="en-GB"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436988">
                <a:tc>
                  <a:txBody>
                    <a:bodyPr/>
                    <a:lstStyle/>
                    <a:p>
                      <a:r>
                        <a:rPr lang="en-GB" sz="1200" b="1" dirty="0"/>
                        <a:t>Nutrients</a:t>
                      </a:r>
                      <a:r>
                        <a:rPr lang="en-GB" sz="1200" b="0" dirty="0"/>
                        <a:t> – Nutrients help plants to grow well, they are found in soil. </a:t>
                      </a:r>
                    </a:p>
                  </a:txBody>
                  <a:tcPr>
                    <a:noFill/>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8882388"/>
                  </a:ext>
                </a:extLst>
              </a:tr>
              <a:tr h="611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Reproduction -  </a:t>
                      </a:r>
                      <a:r>
                        <a:rPr lang="en-US" sz="1200" b="0" dirty="0"/>
                        <a:t>The making of an offspring. Babies are human offspring.</a:t>
                      </a:r>
                      <a:endParaRPr lang="en-GB" sz="1200" b="0" dirty="0"/>
                    </a:p>
                  </a:txBody>
                  <a:tcPr>
                    <a:noFill/>
                  </a:tcPr>
                </a:tc>
                <a:tc gridSpan="2" vMerge="1">
                  <a:txBody>
                    <a:bodyPr/>
                    <a:lstStyle/>
                    <a:p>
                      <a:endParaRPr lang="en-GB"/>
                    </a:p>
                  </a:txBody>
                  <a:tcPr/>
                </a:tc>
                <a:tc hMerge="1" vMerge="1">
                  <a:txBody>
                    <a:bodyPr/>
                    <a:lstStyle/>
                    <a:p>
                      <a:endParaRPr lang="en-GB"/>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58179517"/>
                  </a:ext>
                </a:extLst>
              </a:tr>
              <a:tr h="154810">
                <a:tc rowSpan="2">
                  <a:txBody>
                    <a:bodyPr/>
                    <a:lstStyle/>
                    <a:p>
                      <a:r>
                        <a:rPr lang="en-GB" sz="1200" b="1" dirty="0"/>
                        <a:t>Adapted </a:t>
                      </a:r>
                      <a:r>
                        <a:rPr lang="en-GB" sz="1200" b="0" dirty="0"/>
                        <a:t>– The plant has made changes to what it needs, so it can survive in different places.</a:t>
                      </a:r>
                      <a:endParaRPr lang="en-GB" dirty="0"/>
                    </a:p>
                  </a:txBody>
                  <a:tcPr>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Plants need the following to grow well:</a:t>
                      </a: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Air,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Light,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Water,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Nutrients from the soil</a:t>
                      </a:r>
                      <a:endParaRPr lang="en-GB" dirty="0"/>
                    </a:p>
                  </a:txBody>
                  <a:tcP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Room to grow.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kern="1200" dirty="0">
                          <a:solidFill>
                            <a:schemeClr val="tx1"/>
                          </a:solidFill>
                          <a:effectLst/>
                          <a:latin typeface="+mn-lt"/>
                          <a:ea typeface="+mn-ea"/>
                          <a:cs typeface="+mn-cs"/>
                        </a:rPr>
                        <a:t>These elements vary from plant to plant as some plants have </a:t>
                      </a:r>
                      <a:r>
                        <a:rPr lang="en-GB" sz="1200" b="1" kern="1200" dirty="0">
                          <a:solidFill>
                            <a:schemeClr val="tx1"/>
                          </a:solidFill>
                          <a:effectLst/>
                          <a:latin typeface="+mn-lt"/>
                          <a:ea typeface="+mn-ea"/>
                          <a:cs typeface="+mn-cs"/>
                        </a:rPr>
                        <a:t>adapted</a:t>
                      </a:r>
                      <a:r>
                        <a:rPr lang="en-GB" sz="1200" b="0" kern="1200" dirty="0">
                          <a:solidFill>
                            <a:schemeClr val="tx1"/>
                          </a:solidFill>
                          <a:effectLst/>
                          <a:latin typeface="+mn-lt"/>
                          <a:ea typeface="+mn-ea"/>
                          <a:cs typeface="+mn-cs"/>
                        </a:rPr>
                        <a:t> to their environment. </a:t>
                      </a:r>
                      <a:endParaRPr lang="en-GB"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GB"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930"/>
                  </a:ext>
                </a:extLst>
              </a:tr>
              <a:tr h="456972">
                <a:tc vMerge="1">
                  <a:txBody>
                    <a:bodyPr/>
                    <a:lstStyle/>
                    <a:p>
                      <a:endParaRPr lang="en-GB"/>
                    </a:p>
                  </a:txBody>
                  <a:tcPr/>
                </a:tc>
                <a:tc vMerge="1">
                  <a:txBody>
                    <a:bodyPr/>
                    <a:lstStyle/>
                    <a:p>
                      <a:endParaRPr lang="en-GB"/>
                    </a:p>
                  </a:txBody>
                  <a:tcPr/>
                </a:tc>
                <a:tc vMerge="1">
                  <a:txBody>
                    <a:bodyPr/>
                    <a:lstStyle/>
                    <a:p>
                      <a:endParaRPr lang="en-GB"/>
                    </a:p>
                  </a:txBody>
                  <a:tcPr/>
                </a:tc>
                <a:tc rowSpan="7">
                  <a:txBody>
                    <a:bodyPr/>
                    <a:lstStyle/>
                    <a:p>
                      <a:pPr algn="ctr"/>
                      <a:r>
                        <a:rPr lang="en-GB" sz="1200" b="1" kern="1200" dirty="0">
                          <a:solidFill>
                            <a:schemeClr val="tx1"/>
                          </a:solidFill>
                          <a:latin typeface="Sassoon Infant Rg" panose="02000503030000020003" charset="0"/>
                          <a:ea typeface="+mn-ea"/>
                          <a:cs typeface="+mn-cs"/>
                        </a:rPr>
                        <a:t>National Curriculum Objectives</a:t>
                      </a:r>
                    </a:p>
                    <a:p>
                      <a:r>
                        <a:rPr lang="en-GB" sz="1200" kern="1200" dirty="0">
                          <a:solidFill>
                            <a:schemeClr val="tx1"/>
                          </a:solidFill>
                          <a:latin typeface="Sassoon Infant Rg" panose="02000503030000020003" charset="0"/>
                          <a:ea typeface="+mn-ea"/>
                          <a:cs typeface="+mn-cs"/>
                        </a:rPr>
                        <a:t>Identify and describe the functions of different parts of flowering plants: roots, stem/trunk, leaves and flowers. </a:t>
                      </a:r>
                    </a:p>
                    <a:p>
                      <a:r>
                        <a:rPr lang="en-GB" sz="1200" kern="1200" dirty="0">
                          <a:solidFill>
                            <a:schemeClr val="tx1"/>
                          </a:solidFill>
                          <a:latin typeface="Sassoon Infant Rg" panose="02000503030000020003" charset="0"/>
                          <a:ea typeface="+mn-ea"/>
                          <a:cs typeface="+mn-cs"/>
                        </a:rPr>
                        <a:t> </a:t>
                      </a:r>
                    </a:p>
                    <a:p>
                      <a:r>
                        <a:rPr lang="en-GB" sz="1200" kern="1200" dirty="0">
                          <a:solidFill>
                            <a:schemeClr val="tx1"/>
                          </a:solidFill>
                          <a:latin typeface="Sassoon Infant Rg" panose="02000503030000020003" charset="0"/>
                          <a:ea typeface="+mn-ea"/>
                          <a:cs typeface="+mn-cs"/>
                        </a:rPr>
                        <a:t>Explore the requirements of plants for life and growth (air, light, water, nutrients from soil, &amp; room to grow) &amp; how they vary from plant to plant.  </a:t>
                      </a:r>
                    </a:p>
                    <a:p>
                      <a:endParaRPr lang="en-GB" sz="1200" kern="1200" dirty="0">
                        <a:solidFill>
                          <a:schemeClr val="tx1"/>
                        </a:solidFill>
                        <a:latin typeface="Sassoon Infant Rg" panose="02000503030000020003" charset="0"/>
                        <a:ea typeface="+mn-ea"/>
                        <a:cs typeface="+mn-cs"/>
                      </a:endParaRPr>
                    </a:p>
                    <a:p>
                      <a:r>
                        <a:rPr lang="en-GB" sz="1200" kern="1200" dirty="0">
                          <a:solidFill>
                            <a:schemeClr val="tx1"/>
                          </a:solidFill>
                          <a:latin typeface="Sassoon Infant Rg" panose="02000503030000020003" charset="0"/>
                          <a:ea typeface="+mn-ea"/>
                          <a:cs typeface="+mn-cs"/>
                        </a:rPr>
                        <a:t>Investigate the way in which water is transported within plants.</a:t>
                      </a:r>
                    </a:p>
                    <a:p>
                      <a:r>
                        <a:rPr lang="en-GB" sz="1200" kern="1200" dirty="0">
                          <a:solidFill>
                            <a:schemeClr val="tx1"/>
                          </a:solidFill>
                          <a:latin typeface="Sassoon Infant Rg" panose="02000503030000020003" charset="0"/>
                          <a:ea typeface="+mn-ea"/>
                          <a:cs typeface="+mn-cs"/>
                        </a:rPr>
                        <a:t> </a:t>
                      </a:r>
                    </a:p>
                    <a:p>
                      <a:r>
                        <a:rPr lang="en-GB" sz="1200" kern="1200" dirty="0">
                          <a:solidFill>
                            <a:schemeClr val="tx1"/>
                          </a:solidFill>
                          <a:latin typeface="Sassoon Infant Rg" panose="02000503030000020003" charset="0"/>
                          <a:ea typeface="+mn-ea"/>
                          <a:cs typeface="+mn-cs"/>
                        </a:rPr>
                        <a:t>Explore the part that flowers play in the life cycle of a flowering plant, including pollinations, seed formation and seed dispersal.</a:t>
                      </a:r>
                      <a:endParaRPr lang="en-GB" sz="1200" kern="1200" dirty="0">
                        <a:solidFill>
                          <a:schemeClr val="tx1"/>
                        </a:solidFill>
                        <a:latin typeface="Sassoon Infant Rg" panose="02000503030000020003" charset="0"/>
                      </a:endParaRPr>
                    </a:p>
                    <a:p>
                      <a:pPr algn="ctr"/>
                      <a:endParaRPr lang="en-GB" sz="1200" kern="1200" dirty="0">
                        <a:solidFill>
                          <a:schemeClr val="tx1"/>
                        </a:solidFill>
                        <a:latin typeface="Sassoon Infant Rg" panose="02000503030000020003" charset="0"/>
                      </a:endParaRP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81040564"/>
                  </a:ext>
                </a:extLst>
              </a:tr>
              <a:tr h="611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Xylem</a:t>
                      </a:r>
                      <a:r>
                        <a:rPr lang="en-US" sz="1200" b="0" dirty="0"/>
                        <a:t>: the tubes in plants which move water and nutrients upwards from the root</a:t>
                      </a:r>
                      <a:endParaRPr lang="en-GB" sz="1200" b="0" dirty="0"/>
                    </a:p>
                  </a:txBody>
                  <a:tcPr>
                    <a:lnR w="12700" cap="flat" cmpd="sng" algn="ctr">
                      <a:solidFill>
                        <a:schemeClr val="tx1"/>
                      </a:solidFill>
                      <a:prstDash val="solid"/>
                      <a:round/>
                      <a:headEnd type="none" w="med" len="med"/>
                      <a:tailEnd type="none" w="med" len="med"/>
                    </a:lnR>
                    <a:no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tc>
                <a:extLst>
                  <a:ext uri="{0D108BD9-81ED-4DB2-BD59-A6C34878D82A}">
                    <a16:rowId xmlns:a16="http://schemas.microsoft.com/office/drawing/2014/main" val="963153991"/>
                  </a:ext>
                </a:extLst>
              </a:tr>
              <a:tr h="18577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Pollen</a:t>
                      </a:r>
                      <a:r>
                        <a:rPr lang="en-US" sz="1200" b="0" dirty="0"/>
                        <a:t>: </a:t>
                      </a:r>
                      <a:r>
                        <a:rPr lang="en-GB" sz="1200" b="0" kern="1200" dirty="0">
                          <a:solidFill>
                            <a:schemeClr val="tx1"/>
                          </a:solidFill>
                          <a:latin typeface="+mn-lt"/>
                          <a:ea typeface="+mn-ea"/>
                          <a:cs typeface="+mn-cs"/>
                        </a:rPr>
                        <a:t>Pollen is a fine powder produced by a flower’s anthers.  It is needed to fertilise plants so they can make seeds and new plants can grow.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141414"/>
                        </a:solidFill>
                        <a:effectLst/>
                        <a:latin typeface="ReithSans"/>
                      </a:endParaRPr>
                    </a:p>
                  </a:txBody>
                  <a:tcPr>
                    <a:lnR w="12700" cap="flat" cmpd="sng" algn="ctr">
                      <a:solidFill>
                        <a:schemeClr val="tx1"/>
                      </a:solidFill>
                      <a:prstDash val="solid"/>
                      <a:round/>
                      <a:headEnd type="none" w="med" len="med"/>
                      <a:tailEnd type="none" w="med" len="med"/>
                    </a:lnR>
                    <a:noFill/>
                  </a:tcPr>
                </a:tc>
                <a:tc vMerge="1">
                  <a:txBody>
                    <a:bodyPr/>
                    <a:lstStyle/>
                    <a:p>
                      <a:endParaRPr lang="en-GB"/>
                    </a:p>
                  </a:txBody>
                  <a:tcPr/>
                </a:tc>
                <a:tc vMerge="1">
                  <a:txBody>
                    <a:bodyPr/>
                    <a:lstStyle/>
                    <a:p>
                      <a:endParaRPr lang="en-GB"/>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59042382"/>
                  </a:ext>
                </a:extLst>
              </a:tr>
              <a:tr h="9503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no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Water Transportation</a:t>
                      </a:r>
                    </a:p>
                    <a:p>
                      <a:pPr marL="171450" indent="-171450" eaLnBrk="1" hangingPunct="1">
                        <a:lnSpc>
                          <a:spcPct val="100000"/>
                        </a:lnSpc>
                        <a:buFont typeface="Arial" panose="020B0604020202020204" pitchFamily="34" charset="0"/>
                        <a:buChar char="•"/>
                      </a:pPr>
                      <a:r>
                        <a:rPr lang="en-GB" altLang="en-US" sz="1200" dirty="0">
                          <a:latin typeface="Sassoon Infant Rg" panose="02000503030000020003" charset="0"/>
                          <a:ea typeface="Sassoon Infant Rg" panose="02000503030000020003" charset="0"/>
                          <a:cs typeface="Sassoon Infant Rg" panose="02000503030000020003" charset="0"/>
                        </a:rPr>
                        <a:t>The roots absorb water from the soil.</a:t>
                      </a:r>
                    </a:p>
                    <a:p>
                      <a:pPr marL="171450" indent="-171450" eaLnBrk="1" hangingPunct="1">
                        <a:lnSpc>
                          <a:spcPct val="100000"/>
                        </a:lnSpc>
                        <a:buFont typeface="Arial" panose="020B0604020202020204" pitchFamily="34" charset="0"/>
                        <a:buChar char="•"/>
                      </a:pPr>
                      <a:r>
                        <a:rPr lang="en-GB" altLang="en-US" sz="1200" dirty="0">
                          <a:latin typeface="Sassoon Infant Rg" panose="02000503030000020003" charset="0"/>
                          <a:ea typeface="Sassoon Infant Rg" panose="02000503030000020003" charset="0"/>
                          <a:cs typeface="Sassoon Infant Rg" panose="02000503030000020003" charset="0"/>
                        </a:rPr>
                        <a:t>The stem transports water to the leaves.</a:t>
                      </a:r>
                    </a:p>
                    <a:p>
                      <a:pPr marL="171450" indent="-171450" eaLnBrk="1" hangingPunct="1">
                        <a:lnSpc>
                          <a:spcPct val="100000"/>
                        </a:lnSpc>
                        <a:buFont typeface="Arial" panose="020B0604020202020204" pitchFamily="34" charset="0"/>
                        <a:buChar char="•"/>
                      </a:pPr>
                      <a:r>
                        <a:rPr lang="en-GB" altLang="en-US" sz="1200" dirty="0">
                          <a:latin typeface="Sassoon Infant Rg" panose="02000503030000020003" charset="0"/>
                          <a:ea typeface="Sassoon Infant Rg" panose="02000503030000020003" charset="0"/>
                          <a:cs typeface="Sassoon Infant Rg" panose="02000503030000020003" charset="0"/>
                        </a:rPr>
                        <a:t>Water evaporates from the leaves.</a:t>
                      </a:r>
                    </a:p>
                    <a:p>
                      <a:pPr marL="171450" indent="-171450" eaLnBrk="1" hangingPunct="1">
                        <a:lnSpc>
                          <a:spcPct val="100000"/>
                        </a:lnSpc>
                        <a:buFont typeface="Arial" panose="020B0604020202020204" pitchFamily="34" charset="0"/>
                        <a:buChar char="•"/>
                      </a:pPr>
                      <a:r>
                        <a:rPr lang="en-GB" altLang="en-US" sz="1200" dirty="0">
                          <a:latin typeface="Sassoon Infant Rg" panose="02000503030000020003" charset="0"/>
                          <a:ea typeface="Sassoon Infant Rg" panose="02000503030000020003" charset="0"/>
                          <a:cs typeface="Sassoon Infant Rg" panose="02000503030000020003" charset="0"/>
                        </a:rPr>
                        <a:t>This evaporation causes more water to be sucked up the stem.</a:t>
                      </a:r>
                    </a:p>
                    <a:p>
                      <a:pPr marL="171450" indent="-171450" eaLnBrk="1" hangingPunct="1">
                        <a:lnSpc>
                          <a:spcPct val="100000"/>
                        </a:lnSpc>
                        <a:buFont typeface="Arial" panose="020B0604020202020204" pitchFamily="34" charset="0"/>
                        <a:buChar char="•"/>
                      </a:pPr>
                      <a:r>
                        <a:rPr lang="en-GB" altLang="en-US" sz="1200" dirty="0">
                          <a:latin typeface="Sassoon Infant Rg" panose="02000503030000020003" charset="0"/>
                          <a:ea typeface="Sassoon Infant Rg" panose="02000503030000020003" charset="0"/>
                          <a:cs typeface="Sassoon Infant Rg" panose="02000503030000020003" charset="0"/>
                        </a:rPr>
                        <a:t>The water is sucked up the stem like water being sucked up through a straw. These straw like stubes are called xylem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GB"/>
                    </a:p>
                  </a:txBody>
                  <a:tcPr/>
                </a:tc>
                <a:tc vMerge="1">
                  <a:txBody>
                    <a:bodyPr/>
                    <a:lstStyle/>
                    <a:p>
                      <a:pPr algn="ctr"/>
                      <a:endParaRPr lang="en-GB" sz="1600"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614912472"/>
                  </a:ext>
                </a:extLst>
              </a:tr>
              <a:tr h="370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Seedling</a:t>
                      </a:r>
                      <a:r>
                        <a:rPr lang="en-US" sz="1200" b="0" dirty="0"/>
                        <a:t>: a young plant</a:t>
                      </a:r>
                      <a:endParaRPr lang="en-GB" sz="1200" b="0" kern="1200" dirty="0">
                        <a:solidFill>
                          <a:schemeClr val="tx1"/>
                        </a:solidFill>
                        <a:latin typeface="+mn-lt"/>
                        <a:ea typeface="+mn-ea"/>
                        <a:cs typeface="+mn-cs"/>
                      </a:endParaRPr>
                    </a:p>
                  </a:txBody>
                  <a:tcPr>
                    <a:noFill/>
                  </a:tcPr>
                </a:tc>
                <a:tc gridSpan="2" vMerge="1">
                  <a:txBody>
                    <a:bodyPr/>
                    <a:lstStyle/>
                    <a:p>
                      <a:endParaRPr lang="en-GB"/>
                    </a:p>
                  </a:txBody>
                  <a:tcPr>
                    <a:lnT w="12700" cap="flat" cmpd="sng" algn="ctr">
                      <a:solidFill>
                        <a:schemeClr val="tx1"/>
                      </a:solidFill>
                      <a:prstDash val="solid"/>
                      <a:round/>
                      <a:headEnd type="none" w="med" len="med"/>
                      <a:tailEnd type="none" w="med" len="med"/>
                    </a:lnT>
                  </a:tcPr>
                </a:tc>
                <a:tc hMerge="1" vMerge="1">
                  <a:txBody>
                    <a:bodyPr/>
                    <a:lstStyle/>
                    <a:p>
                      <a:endParaRPr lang="en-GB"/>
                    </a:p>
                  </a:txBody>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66302554"/>
                  </a:ext>
                </a:extLst>
              </a:tr>
              <a:tr h="4369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Anthers</a:t>
                      </a:r>
                      <a:r>
                        <a:rPr lang="en-GB" sz="1200" b="0" kern="1200" dirty="0">
                          <a:solidFill>
                            <a:schemeClr val="tx1"/>
                          </a:solidFill>
                          <a:latin typeface="+mn-lt"/>
                          <a:ea typeface="+mn-ea"/>
                          <a:cs typeface="+mn-cs"/>
                        </a:rPr>
                        <a:t> – The male part of a flower which produces pollen</a:t>
                      </a:r>
                    </a:p>
                  </a:txBody>
                  <a:tcPr>
                    <a:noFill/>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j-lt"/>
                          <a:ea typeface="+mn-ea"/>
                          <a:cs typeface="+mn-cs"/>
                        </a:rPr>
                        <a:t>The part flowers play in the plant life cycle </a:t>
                      </a:r>
                    </a:p>
                    <a:p>
                      <a:pPr fontAlgn="base"/>
                      <a:r>
                        <a:rPr lang="en-GB" sz="1200" b="0" i="0" kern="1200" dirty="0">
                          <a:solidFill>
                            <a:srgbClr val="141414"/>
                          </a:solidFill>
                          <a:effectLst/>
                          <a:latin typeface="+mj-lt"/>
                          <a:ea typeface="+mn-ea"/>
                          <a:cs typeface="+mn-cs"/>
                        </a:rPr>
                        <a:t>Flowers have bright colours, smells and nectar which attracts and encourage bees and other insects. Insects brush against the pollen on the anthers and move it to the stigma. Insects also carry pollen from other flowers.  The plant can now produce seeds.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b="0" i="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b="0" i="0" kern="1200" dirty="0">
                        <a:solidFill>
                          <a:schemeClr val="tx1"/>
                        </a:solidFill>
                        <a:effectLs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j-lt"/>
                          <a:ea typeface="+mn-ea"/>
                          <a:cs typeface="+mn-cs"/>
                        </a:rPr>
                        <a:t>Seed dispersal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j-lt"/>
                          <a:ea typeface="+mn-ea"/>
                          <a:cs typeface="+mn-cs"/>
                        </a:rPr>
                        <a:t>Seeds are scattered by the wind, water, animals, animals eating fruit and seed explosions.</a:t>
                      </a:r>
                      <a:endParaRPr lang="en-GB" b="0" dirty="0">
                        <a:latin typeface="+mj-lt"/>
                      </a:endParaRPr>
                    </a:p>
                  </a:txBody>
                  <a:tcPr>
                    <a:lnT w="12700" cap="flat" cmpd="sng" algn="ctr">
                      <a:solidFill>
                        <a:schemeClr val="tx1"/>
                      </a:solidFill>
                      <a:prstDash val="solid"/>
                      <a:round/>
                      <a:headEnd type="none" w="med" len="med"/>
                      <a:tailEnd type="none" w="med" len="med"/>
                    </a:lnT>
                  </a:tcPr>
                </a:tc>
                <a:tc rowSpan="2" hMerge="1">
                  <a:txBody>
                    <a:bodyPr/>
                    <a:lstStyle/>
                    <a:p>
                      <a:endParaRPr lang="en-GB"/>
                    </a:p>
                  </a:txBody>
                  <a:tcPr/>
                </a:tc>
                <a:tc vMerge="1">
                  <a:txBody>
                    <a:bodyPr/>
                    <a:lstStyle/>
                    <a:p>
                      <a:endParaRPr lang="en-GB"/>
                    </a:p>
                  </a:txBody>
                  <a:tcPr/>
                </a:tc>
                <a:extLst>
                  <a:ext uri="{0D108BD9-81ED-4DB2-BD59-A6C34878D82A}">
                    <a16:rowId xmlns:a16="http://schemas.microsoft.com/office/drawing/2014/main" val="1161370194"/>
                  </a:ext>
                </a:extLst>
              </a:tr>
              <a:tr h="10934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Stigma</a:t>
                      </a:r>
                      <a:r>
                        <a:rPr lang="en-US" sz="1200" b="0" dirty="0"/>
                        <a:t> – The female part of a flower.</a:t>
                      </a:r>
                      <a:endParaRPr lang="en-GB" sz="1200" b="0" dirty="0"/>
                    </a:p>
                    <a:p>
                      <a:endParaRPr lang="en-GB" sz="1200" b="0" dirty="0"/>
                    </a:p>
                  </a:txBody>
                  <a:tcPr>
                    <a:noFill/>
                  </a:tcPr>
                </a:tc>
                <a:tc gridSpan="2" vMerge="1">
                  <a:txBody>
                    <a:bodyPr/>
                    <a:lstStyle/>
                    <a:p>
                      <a:endParaRPr lang="en-GB"/>
                    </a:p>
                  </a:txBody>
                  <a:tcPr/>
                </a:tc>
                <a:tc hMerge="1" vMerge="1">
                  <a:txBody>
                    <a:bodyPr/>
                    <a:lstStyle/>
                    <a:p>
                      <a:endParaRPr lang="en-GB"/>
                    </a:p>
                  </a:txBody>
                  <a:tcPr/>
                </a:tc>
                <a:tc vMerge="1">
                  <a:txBody>
                    <a:bodyPr/>
                    <a:lstStyle/>
                    <a:p>
                      <a:endParaRPr lang="en-GB"/>
                    </a:p>
                  </a:txBody>
                  <a:tcPr/>
                </a:tc>
                <a:extLst>
                  <a:ext uri="{0D108BD9-81ED-4DB2-BD59-A6C34878D82A}">
                    <a16:rowId xmlns:a16="http://schemas.microsoft.com/office/drawing/2014/main" val="466036364"/>
                  </a:ext>
                </a:extLst>
              </a:tr>
            </a:tbl>
          </a:graphicData>
        </a:graphic>
      </p:graphicFrame>
      <p:pic>
        <p:nvPicPr>
          <p:cNvPr id="6" name="Picture 5"/>
          <p:cNvPicPr/>
          <p:nvPr/>
        </p:nvPicPr>
        <p:blipFill>
          <a:blip r:embed="rId2"/>
          <a:stretch>
            <a:fillRect/>
          </a:stretch>
        </p:blipFill>
        <p:spPr>
          <a:xfrm>
            <a:off x="9077422" y="931800"/>
            <a:ext cx="840952" cy="1250682"/>
          </a:xfrm>
          <a:prstGeom prst="rect">
            <a:avLst/>
          </a:prstGeom>
        </p:spPr>
      </p:pic>
      <p:pic>
        <p:nvPicPr>
          <p:cNvPr id="7" name="Picture 6"/>
          <p:cNvPicPr/>
          <p:nvPr/>
        </p:nvPicPr>
        <p:blipFill>
          <a:blip r:embed="rId3"/>
          <a:stretch>
            <a:fillRect/>
          </a:stretch>
        </p:blipFill>
        <p:spPr>
          <a:xfrm>
            <a:off x="11074377" y="931800"/>
            <a:ext cx="916900" cy="1250683"/>
          </a:xfrm>
          <a:prstGeom prst="rect">
            <a:avLst/>
          </a:prstGeom>
        </p:spPr>
      </p:pic>
      <p:pic>
        <p:nvPicPr>
          <p:cNvPr id="2" name="Picture 1"/>
          <p:cNvPicPr>
            <a:picLocks noChangeAspect="1"/>
          </p:cNvPicPr>
          <p:nvPr/>
        </p:nvPicPr>
        <p:blipFill>
          <a:blip r:embed="rId4"/>
          <a:stretch>
            <a:fillRect/>
          </a:stretch>
        </p:blipFill>
        <p:spPr>
          <a:xfrm>
            <a:off x="10037926" y="931800"/>
            <a:ext cx="916899" cy="1250683"/>
          </a:xfrm>
          <a:prstGeom prst="rect">
            <a:avLst/>
          </a:prstGeom>
        </p:spPr>
      </p:pic>
    </p:spTree>
    <p:extLst>
      <p:ext uri="{BB962C8B-B14F-4D97-AF65-F5344CB8AC3E}">
        <p14:creationId xmlns:p14="http://schemas.microsoft.com/office/powerpoint/2010/main" val="75551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5369176"/>
              </p:ext>
            </p:extLst>
          </p:nvPr>
        </p:nvGraphicFramePr>
        <p:xfrm>
          <a:off x="152399" y="123155"/>
          <a:ext cx="11887201" cy="6666781"/>
        </p:xfrm>
        <a:graphic>
          <a:graphicData uri="http://schemas.openxmlformats.org/drawingml/2006/table">
            <a:tbl>
              <a:tblPr firstRow="1" bandRow="1">
                <a:tableStyleId>{5940675A-B579-460E-94D1-54222C63F5DA}</a:tableStyleId>
              </a:tblPr>
              <a:tblGrid>
                <a:gridCol w="4831644">
                  <a:extLst>
                    <a:ext uri="{9D8B030D-6E8A-4147-A177-3AD203B41FA5}">
                      <a16:colId xmlns:a16="http://schemas.microsoft.com/office/drawing/2014/main" val="3070121179"/>
                    </a:ext>
                  </a:extLst>
                </a:gridCol>
                <a:gridCol w="3576320">
                  <a:extLst>
                    <a:ext uri="{9D8B030D-6E8A-4147-A177-3AD203B41FA5}">
                      <a16:colId xmlns:a16="http://schemas.microsoft.com/office/drawing/2014/main" val="3607904477"/>
                    </a:ext>
                  </a:extLst>
                </a:gridCol>
                <a:gridCol w="3479237">
                  <a:extLst>
                    <a:ext uri="{9D8B030D-6E8A-4147-A177-3AD203B41FA5}">
                      <a16:colId xmlns:a16="http://schemas.microsoft.com/office/drawing/2014/main" val="127833153"/>
                    </a:ext>
                  </a:extLst>
                </a:gridCol>
              </a:tblGrid>
              <a:tr h="347960">
                <a:tc gridSpan="3">
                  <a:txBody>
                    <a:bodyPr/>
                    <a:lstStyle/>
                    <a:p>
                      <a:pPr algn="ctr"/>
                      <a:r>
                        <a:rPr lang="en-GB" sz="1800" dirty="0"/>
                        <a:t>YEAR</a:t>
                      </a:r>
                      <a:r>
                        <a:rPr lang="en-GB" sz="1800" baseline="0" dirty="0"/>
                        <a:t> 3 SCIENCE – ANIMALS, INCLUDING HUMANS: SKELETONS &amp; </a:t>
                      </a:r>
                      <a:r>
                        <a:rPr lang="en-GB" sz="1800" baseline="0"/>
                        <a:t>MUSCLES – Summer 1</a:t>
                      </a:r>
                      <a:endParaRPr lang="en-GB" sz="1800" dirty="0">
                        <a:highlight>
                          <a:srgbClr val="FFFF00"/>
                        </a:highlight>
                      </a:endParaRPr>
                    </a:p>
                  </a:txBody>
                  <a:tcPr>
                    <a:solidFill>
                      <a:schemeClr val="accent1">
                        <a:lumMod val="60000"/>
                        <a:lumOff val="40000"/>
                      </a:schemeClr>
                    </a:solidFill>
                  </a:tcPr>
                </a:tc>
                <a:tc hMerge="1">
                  <a:txBody>
                    <a:bodyPr/>
                    <a:lstStyle/>
                    <a:p>
                      <a:endParaRPr lang="en-GB"/>
                    </a:p>
                  </a:txBody>
                  <a:tcPr/>
                </a:tc>
                <a:tc hMerge="1">
                  <a:txBody>
                    <a:bodyPr/>
                    <a:lstStyle/>
                    <a:p>
                      <a:pPr algn="ctr"/>
                      <a:endParaRPr lang="en-GB" sz="1600"/>
                    </a:p>
                  </a:txBody>
                  <a:tcPr>
                    <a:solidFill>
                      <a:srgbClr val="CC00FF"/>
                    </a:solidFill>
                  </a:tcPr>
                </a:tc>
                <a:extLst>
                  <a:ext uri="{0D108BD9-81ED-4DB2-BD59-A6C34878D82A}">
                    <a16:rowId xmlns:a16="http://schemas.microsoft.com/office/drawing/2014/main" val="3443119984"/>
                  </a:ext>
                </a:extLst>
              </a:tr>
              <a:tr h="318963">
                <a:tc>
                  <a:txBody>
                    <a:bodyPr/>
                    <a:lstStyle/>
                    <a:p>
                      <a:pPr algn="ctr"/>
                      <a:r>
                        <a:rPr lang="en-GB" sz="1600"/>
                        <a:t>Tier 3 Vocabulary</a:t>
                      </a:r>
                    </a:p>
                  </a:txBody>
                  <a:tcPr>
                    <a:solidFill>
                      <a:srgbClr val="CC99FF"/>
                    </a:solidFill>
                  </a:tcPr>
                </a:tc>
                <a:tc>
                  <a:txBody>
                    <a:bodyPr/>
                    <a:lstStyle/>
                    <a:p>
                      <a:pPr algn="ctr"/>
                      <a:r>
                        <a:rPr lang="en-GB" sz="1600"/>
                        <a:t>Knowledge Facts</a:t>
                      </a:r>
                    </a:p>
                  </a:txBody>
                  <a:tcPr>
                    <a:solidFill>
                      <a:srgbClr val="CC99FF"/>
                    </a:solidFill>
                  </a:tcPr>
                </a:tc>
                <a:tc>
                  <a:txBody>
                    <a:bodyPr/>
                    <a:lstStyle/>
                    <a:p>
                      <a:pPr algn="ctr"/>
                      <a:r>
                        <a:rPr lang="en-GB" sz="1600"/>
                        <a:t>Recommended Reads</a:t>
                      </a:r>
                    </a:p>
                  </a:txBody>
                  <a:tcPr>
                    <a:solidFill>
                      <a:srgbClr val="CC99FF"/>
                    </a:solidFill>
                  </a:tcPr>
                </a:tc>
                <a:extLst>
                  <a:ext uri="{0D108BD9-81ED-4DB2-BD59-A6C34878D82A}">
                    <a16:rowId xmlns:a16="http://schemas.microsoft.com/office/drawing/2014/main" val="3958210420"/>
                  </a:ext>
                </a:extLst>
              </a:tr>
              <a:tr h="695919">
                <a:tc>
                  <a:txBody>
                    <a:bodyPr/>
                    <a:lstStyle/>
                    <a:p>
                      <a:r>
                        <a:rPr lang="en-GB" sz="1200" b="1" dirty="0"/>
                        <a:t>Vertebrate</a:t>
                      </a:r>
                    </a:p>
                    <a:p>
                      <a:r>
                        <a:rPr lang="en-GB" sz="1200" dirty="0"/>
                        <a:t>An animal with an internal skeleton. e.g. a dog, cat or human</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mn-lt"/>
                          <a:ea typeface="+mn-ea"/>
                          <a:cs typeface="+mn-cs"/>
                        </a:rPr>
                        <a:t>Skeletons have 3 functions: to protect organs, hold the body upright, give the body structure and shape, and allow the body to move.</a:t>
                      </a:r>
                    </a:p>
                  </a:txBody>
                  <a:tcPr/>
                </a:tc>
                <a:tc rowSpan="5">
                  <a:txBody>
                    <a:bodyPr/>
                    <a:lstStyle/>
                    <a:p>
                      <a:endParaRPr lang="en-GB" sz="1600" dirty="0"/>
                    </a:p>
                    <a:p>
                      <a:endParaRPr lang="en-GB" sz="1600" dirty="0"/>
                    </a:p>
                    <a:p>
                      <a:endParaRPr lang="en-GB" sz="1600" dirty="0"/>
                    </a:p>
                    <a:p>
                      <a:endParaRPr lang="en-GB" sz="1600" dirty="0"/>
                    </a:p>
                    <a:p>
                      <a:endParaRPr lang="en-GB" sz="1100" dirty="0"/>
                    </a:p>
                    <a:p>
                      <a:pPr algn="ctr"/>
                      <a:endParaRPr lang="en-GB" sz="800" dirty="0"/>
                    </a:p>
                  </a:txBody>
                  <a:tcPr/>
                </a:tc>
                <a:extLst>
                  <a:ext uri="{0D108BD9-81ED-4DB2-BD59-A6C34878D82A}">
                    <a16:rowId xmlns:a16="http://schemas.microsoft.com/office/drawing/2014/main" val="2974759365"/>
                  </a:ext>
                </a:extLst>
              </a:tr>
              <a:tr h="664530">
                <a:tc>
                  <a:txBody>
                    <a:bodyPr/>
                    <a:lstStyle/>
                    <a:p>
                      <a:r>
                        <a:rPr lang="en-GB" sz="1200" b="1" dirty="0"/>
                        <a:t>Invertebrate</a:t>
                      </a:r>
                    </a:p>
                    <a:p>
                      <a:r>
                        <a:rPr lang="en-GB" sz="1200" b="0" dirty="0"/>
                        <a:t>An animal without an internal skeleton e.g. a worm, jellyfish or beetle. </a:t>
                      </a:r>
                      <a:endParaRPr lang="en-GB" sz="12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mn-lt"/>
                          <a:ea typeface="+mn-ea"/>
                          <a:cs typeface="+mn-cs"/>
                        </a:rPr>
                        <a:t>A skeleton is made from bone, joints and cartilage. </a:t>
                      </a:r>
                    </a:p>
                  </a:txBody>
                  <a:tcPr/>
                </a:tc>
                <a:tc vMerge="1">
                  <a:txBody>
                    <a:bodyPr/>
                    <a:lstStyle/>
                    <a:p>
                      <a:endParaRPr lang="en-GB"/>
                    </a:p>
                  </a:txBody>
                  <a:tcPr/>
                </a:tc>
                <a:extLst>
                  <a:ext uri="{0D108BD9-81ED-4DB2-BD59-A6C34878D82A}">
                    <a16:rowId xmlns:a16="http://schemas.microsoft.com/office/drawing/2014/main" val="226743549"/>
                  </a:ext>
                </a:extLst>
              </a:tr>
              <a:tr h="6645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noProof="0" dirty="0">
                          <a:solidFill>
                            <a:schemeClr val="tx1"/>
                          </a:solidFill>
                          <a:latin typeface="+mn-lt"/>
                          <a:ea typeface="+mn-ea"/>
                          <a:cs typeface="+mn-cs"/>
                        </a:rPr>
                        <a:t>Exoskeleton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noProof="0" dirty="0">
                          <a:solidFill>
                            <a:schemeClr val="tx1"/>
                          </a:solidFill>
                          <a:latin typeface="+mn-lt"/>
                          <a:ea typeface="+mn-ea"/>
                          <a:cs typeface="+mn-cs"/>
                        </a:rPr>
                        <a:t>An external skeleton that protects an animal's soft body </a:t>
                      </a:r>
                      <a:r>
                        <a:rPr lang="en-GB" sz="1200" b="0" kern="1200" noProof="0" dirty="0" err="1">
                          <a:solidFill>
                            <a:schemeClr val="tx1"/>
                          </a:solidFill>
                          <a:latin typeface="+mn-lt"/>
                          <a:ea typeface="+mn-ea"/>
                          <a:cs typeface="+mn-cs"/>
                        </a:rPr>
                        <a:t>e.g</a:t>
                      </a:r>
                      <a:r>
                        <a:rPr lang="en-GB" sz="1200" b="0" kern="1200" noProof="0" dirty="0">
                          <a:solidFill>
                            <a:schemeClr val="tx1"/>
                          </a:solidFill>
                          <a:latin typeface="+mn-lt"/>
                          <a:ea typeface="+mn-ea"/>
                          <a:cs typeface="+mn-cs"/>
                        </a:rPr>
                        <a:t> a snail, lobster or spider.</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mn-lt"/>
                          <a:ea typeface="+mn-ea"/>
                          <a:cs typeface="+mn-cs"/>
                        </a:rPr>
                        <a:t>There are 3 types of joint, hinge joints, ball joints and glide joints</a:t>
                      </a:r>
                    </a:p>
                  </a:txBody>
                  <a:tcPr>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18228236"/>
                  </a:ext>
                </a:extLst>
              </a:tr>
              <a:tr h="664530">
                <a:tc>
                  <a:txBody>
                    <a:bodyPr/>
                    <a:lstStyle/>
                    <a:p>
                      <a:r>
                        <a:rPr lang="en-GB" sz="1200" b="1" dirty="0"/>
                        <a:t>Bones</a:t>
                      </a:r>
                    </a:p>
                    <a:p>
                      <a:r>
                        <a:rPr lang="en-GB" sz="1200" dirty="0"/>
                        <a:t>Bones make up most of a skeleton. They are living tissue and are light and very strong. </a:t>
                      </a:r>
                    </a:p>
                  </a:txBody>
                  <a:tcP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mn-lt"/>
                          <a:ea typeface="+mn-ea"/>
                          <a:cs typeface="+mn-cs"/>
                        </a:rPr>
                        <a:t>Some muscles work without us thinking, like our heart beating, while other muscles are controlled by our thoughts and allow us move around.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GB" sz="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9669088"/>
                  </a:ext>
                </a:extLst>
              </a:tr>
              <a:tr h="23436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Joint</a:t>
                      </a:r>
                    </a:p>
                    <a:p>
                      <a:r>
                        <a:rPr lang="en-GB" sz="1200" dirty="0"/>
                        <a:t>A joint is where two bones meet and movement occurs e.g. elbow, knee, shoulder, wrist</a:t>
                      </a:r>
                    </a:p>
                  </a:txBody>
                  <a:tcPr>
                    <a:no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21985697"/>
                  </a:ext>
                </a:extLst>
              </a:tr>
              <a:tr h="470709">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mn-lt"/>
                          <a:ea typeface="+mn-ea"/>
                          <a:cs typeface="+mn-cs"/>
                        </a:rPr>
                        <a:t>Muscles work in pairs to move limbs.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dirty="0">
                          <a:solidFill>
                            <a:schemeClr val="tx1"/>
                          </a:solidFill>
                          <a:latin typeface="+mn-lt"/>
                          <a:ea typeface="+mn-ea"/>
                          <a:cs typeface="+mn-cs"/>
                        </a:rPr>
                        <a:t>The biceps contract while the triceps relax to bend the arm. They then work in the opposite way to straighten it again. </a:t>
                      </a:r>
                      <a:r>
                        <a:rPr lang="en-GB" sz="1300" dirty="0"/>
                        <a:t>                                                                                                                                                                                                                     </a:t>
                      </a:r>
                    </a:p>
                  </a:txBody>
                  <a:tcPr>
                    <a:lnT w="12700" cap="flat" cmpd="sng" algn="ctr">
                      <a:solidFill>
                        <a:schemeClr val="tx1"/>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rPr>
                        <a:t>National Curriculum End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Identify that humans and some animals have skeletons and muscles for support, protection and movement.</a:t>
                      </a:r>
                    </a:p>
                  </a:txBody>
                  <a:tcPr>
                    <a:solidFill>
                      <a:schemeClr val="accent6">
                        <a:lumMod val="20000"/>
                        <a:lumOff val="80000"/>
                      </a:schemeClr>
                    </a:solidFill>
                  </a:tcPr>
                </a:tc>
                <a:extLst>
                  <a:ext uri="{0D108BD9-81ED-4DB2-BD59-A6C34878D82A}">
                    <a16:rowId xmlns:a16="http://schemas.microsoft.com/office/drawing/2014/main" val="195795136"/>
                  </a:ext>
                </a:extLst>
              </a:tr>
              <a:tr h="0">
                <a:tc>
                  <a:txBody>
                    <a:bodyPr/>
                    <a:lstStyle/>
                    <a:p>
                      <a:r>
                        <a:rPr kumimoji="0" lang="en-GB" sz="1200" b="1" i="0" u="none" strike="noStrike" kern="1200" cap="none" spc="0" normalizeH="0" baseline="0" noProof="0" dirty="0">
                          <a:ln>
                            <a:noFill/>
                          </a:ln>
                          <a:solidFill>
                            <a:prstClr val="black"/>
                          </a:solidFill>
                          <a:effectLst/>
                          <a:uLnTx/>
                          <a:uFillTx/>
                          <a:latin typeface="+mn-lt"/>
                          <a:ea typeface="+mn-ea"/>
                          <a:cs typeface="+mn-cs"/>
                        </a:rPr>
                        <a:t>Cartilage</a:t>
                      </a:r>
                      <a:r>
                        <a:rPr kumimoji="0" lang="en-GB" sz="1200" b="0" i="0" u="none" strike="noStrike" kern="1200" cap="none" spc="0" normalizeH="0" baseline="0" noProof="0" dirty="0">
                          <a:ln>
                            <a:noFill/>
                          </a:ln>
                          <a:solidFill>
                            <a:prstClr val="black"/>
                          </a:solidFill>
                          <a:effectLst/>
                          <a:uLnTx/>
                          <a:uFillTx/>
                          <a:latin typeface="+mn-lt"/>
                          <a:ea typeface="+mn-ea"/>
                          <a:cs typeface="+mn-cs"/>
                        </a:rPr>
                        <a:t> protects our joints and bones from rubbing against one another. </a:t>
                      </a:r>
                      <a:endParaRPr lang="en-GB" sz="1200" dirty="0"/>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50352127"/>
                  </a:ext>
                </a:extLst>
              </a:tr>
              <a:tr h="729604">
                <a:tc>
                  <a:txBody>
                    <a:bodyPr/>
                    <a:lstStyle/>
                    <a:p>
                      <a:r>
                        <a:rPr lang="en-GB" sz="1200" b="1" dirty="0"/>
                        <a:t>Muscle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Muscles are made of strong stretchy tissue that can contract and relax to make our bones move. </a:t>
                      </a:r>
                      <a:endParaRPr sz="1200" dirty="0"/>
                    </a:p>
                  </a:txBody>
                  <a:tcPr>
                    <a:noFill/>
                  </a:tcPr>
                </a:tc>
                <a:tc rowSpan="3"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a:solidFill>
                          <a:schemeClr val="tx1"/>
                        </a:solidFill>
                        <a:latin typeface="+mn-lt"/>
                        <a:ea typeface="+mn-ea"/>
                        <a:cs typeface="+mn-cs"/>
                      </a:endParaRPr>
                    </a:p>
                  </a:txBody>
                  <a:tcPr/>
                </a:tc>
                <a:tc rowSpan="3" hMerge="1">
                  <a:txBody>
                    <a:bodyPr/>
                    <a:lstStyle/>
                    <a:p>
                      <a:pPr algn="ctr"/>
                      <a:endParaRPr lang="en-GB" sz="1600"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276168505"/>
                  </a:ext>
                </a:extLst>
              </a:tr>
              <a:tr h="664530">
                <a:tc>
                  <a:txBody>
                    <a:bodyPr/>
                    <a:lstStyle/>
                    <a:p>
                      <a:r>
                        <a:rPr lang="en-GB" sz="1200" b="1" dirty="0"/>
                        <a:t>Relax:</a:t>
                      </a:r>
                    </a:p>
                    <a:p>
                      <a:r>
                        <a:rPr lang="en-GB" sz="1200" b="0" dirty="0"/>
                        <a:t>When a muscle relaxes, it allows itself to lengthen and go back to its original position.</a:t>
                      </a:r>
                      <a:endParaRPr lang="en-GB" sz="1200" dirty="0"/>
                    </a:p>
                  </a:txBody>
                  <a:tcPr>
                    <a:lnR w="12700" cap="flat" cmpd="sng" algn="ctr">
                      <a:solidFill>
                        <a:schemeClr val="tx1"/>
                      </a:solidFill>
                      <a:prstDash val="solid"/>
                      <a:round/>
                      <a:headEnd type="none" w="med" len="med"/>
                      <a:tailEnd type="none" w="med" len="med"/>
                    </a:lnR>
                    <a:noFill/>
                  </a:tcPr>
                </a:tc>
                <a:tc gridSpan="2" vMerge="1">
                  <a:txBody>
                    <a:bodyPr/>
                    <a:lstStyle/>
                    <a:p>
                      <a:endParaRPr lang="en-GB" sz="800"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sz="1100"/>
                    </a:p>
                  </a:txBody>
                  <a:tcPr>
                    <a:lnL w="12700" cap="flat" cmpd="sng" algn="ctr">
                      <a:solidFill>
                        <a:schemeClr val="tx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4102291588"/>
                  </a:ext>
                </a:extLst>
              </a:tr>
              <a:tr h="763812">
                <a:tc>
                  <a:txBody>
                    <a:bodyPr/>
                    <a:lstStyle/>
                    <a:p>
                      <a:r>
                        <a:rPr lang="en-GB" sz="1200" b="1" dirty="0"/>
                        <a:t>Contract: </a:t>
                      </a:r>
                    </a:p>
                    <a:p>
                      <a:r>
                        <a:rPr lang="en-GB" sz="1200" b="0" dirty="0"/>
                        <a:t>If a muscle contracts, it gets shorter.</a:t>
                      </a:r>
                    </a:p>
                  </a:txBody>
                  <a:tcPr>
                    <a:noFill/>
                  </a:tcPr>
                </a:tc>
                <a:tc gridSpan="2" vMerge="1">
                  <a:txBody>
                    <a:bodyPr/>
                    <a:lstStyle/>
                    <a:p>
                      <a:endParaRP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vMerge="1">
                  <a:txBody>
                    <a:bodyPr/>
                    <a:lstStyle/>
                    <a:p>
                      <a:pPr algn="ctr"/>
                      <a:endParaRPr lang="en-GB" sz="16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25244697"/>
                  </a:ext>
                </a:extLst>
              </a:tr>
            </a:tbl>
          </a:graphicData>
        </a:graphic>
      </p:graphicFrame>
      <p:pic>
        <p:nvPicPr>
          <p:cNvPr id="6" name="Picture 5"/>
          <p:cNvPicPr>
            <a:picLocks noChangeAspect="1"/>
          </p:cNvPicPr>
          <p:nvPr/>
        </p:nvPicPr>
        <p:blipFill>
          <a:blip r:embed="rId2"/>
          <a:stretch>
            <a:fillRect/>
          </a:stretch>
        </p:blipFill>
        <p:spPr>
          <a:xfrm>
            <a:off x="8737269" y="1082764"/>
            <a:ext cx="953418" cy="1161344"/>
          </a:xfrm>
          <a:prstGeom prst="rect">
            <a:avLst/>
          </a:prstGeom>
        </p:spPr>
      </p:pic>
      <p:pic>
        <p:nvPicPr>
          <p:cNvPr id="2" name="Picture 1"/>
          <p:cNvPicPr>
            <a:picLocks noChangeAspect="1"/>
          </p:cNvPicPr>
          <p:nvPr/>
        </p:nvPicPr>
        <p:blipFill>
          <a:blip r:embed="rId3"/>
          <a:stretch>
            <a:fillRect/>
          </a:stretch>
        </p:blipFill>
        <p:spPr>
          <a:xfrm>
            <a:off x="10979387" y="1078310"/>
            <a:ext cx="951046" cy="1165798"/>
          </a:xfrm>
          <a:prstGeom prst="rect">
            <a:avLst/>
          </a:prstGeom>
        </p:spPr>
      </p:pic>
      <p:pic>
        <p:nvPicPr>
          <p:cNvPr id="5" name="Picture 4"/>
          <p:cNvPicPr>
            <a:picLocks noChangeAspect="1"/>
          </p:cNvPicPr>
          <p:nvPr/>
        </p:nvPicPr>
        <p:blipFill>
          <a:blip r:embed="rId4"/>
          <a:stretch>
            <a:fillRect/>
          </a:stretch>
        </p:blipFill>
        <p:spPr>
          <a:xfrm>
            <a:off x="9794211" y="1078310"/>
            <a:ext cx="1025458" cy="1165798"/>
          </a:xfrm>
          <a:prstGeom prst="rect">
            <a:avLst/>
          </a:prstGeom>
        </p:spPr>
      </p:pic>
      <p:pic>
        <p:nvPicPr>
          <p:cNvPr id="8" name="Picture 7">
            <a:extLst>
              <a:ext uri="{FF2B5EF4-FFF2-40B4-BE49-F238E27FC236}">
                <a16:creationId xmlns:a16="http://schemas.microsoft.com/office/drawing/2014/main" id="{BD3753F9-6145-1834-36AC-F2BD7B4F4F3D}"/>
              </a:ext>
            </a:extLst>
          </p:cNvPr>
          <p:cNvPicPr>
            <a:picLocks noChangeAspect="1"/>
          </p:cNvPicPr>
          <p:nvPr/>
        </p:nvPicPr>
        <p:blipFill>
          <a:blip r:embed="rId5"/>
          <a:stretch>
            <a:fillRect/>
          </a:stretch>
        </p:blipFill>
        <p:spPr>
          <a:xfrm>
            <a:off x="5590902" y="4766709"/>
            <a:ext cx="5658390" cy="1968136"/>
          </a:xfrm>
          <a:prstGeom prst="rect">
            <a:avLst/>
          </a:prstGeom>
        </p:spPr>
      </p:pic>
      <p:pic>
        <p:nvPicPr>
          <p:cNvPr id="10" name="Picture 9">
            <a:extLst>
              <a:ext uri="{FF2B5EF4-FFF2-40B4-BE49-F238E27FC236}">
                <a16:creationId xmlns:a16="http://schemas.microsoft.com/office/drawing/2014/main" id="{9ABFB5D7-3B06-AB1D-140F-267AA1C15305}"/>
              </a:ext>
            </a:extLst>
          </p:cNvPr>
          <p:cNvPicPr>
            <a:picLocks noChangeAspect="1"/>
          </p:cNvPicPr>
          <p:nvPr/>
        </p:nvPicPr>
        <p:blipFill>
          <a:blip r:embed="rId6"/>
          <a:stretch>
            <a:fillRect/>
          </a:stretch>
        </p:blipFill>
        <p:spPr>
          <a:xfrm>
            <a:off x="9794211" y="2346737"/>
            <a:ext cx="1158432" cy="1351504"/>
          </a:xfrm>
          <a:prstGeom prst="rect">
            <a:avLst/>
          </a:prstGeom>
        </p:spPr>
      </p:pic>
    </p:spTree>
    <p:extLst>
      <p:ext uri="{BB962C8B-B14F-4D97-AF65-F5344CB8AC3E}">
        <p14:creationId xmlns:p14="http://schemas.microsoft.com/office/powerpoint/2010/main" val="200617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D75E2-E776-0893-7E5C-F96936011983}"/>
              </a:ext>
            </a:extLst>
          </p:cNvPr>
          <p:cNvSpPr txBox="1"/>
          <p:nvPr/>
        </p:nvSpPr>
        <p:spPr>
          <a:xfrm>
            <a:off x="3931920" y="2871216"/>
            <a:ext cx="2936701" cy="1015663"/>
          </a:xfrm>
          <a:prstGeom prst="rect">
            <a:avLst/>
          </a:prstGeom>
          <a:noFill/>
        </p:spPr>
        <p:txBody>
          <a:bodyPr wrap="none" rtlCol="0">
            <a:spAutoFit/>
          </a:bodyPr>
          <a:lstStyle/>
          <a:p>
            <a:r>
              <a:rPr lang="en-GB" sz="6000" dirty="0"/>
              <a:t>ARCHIVE</a:t>
            </a:r>
          </a:p>
        </p:txBody>
      </p:sp>
    </p:spTree>
    <p:extLst>
      <p:ext uri="{BB962C8B-B14F-4D97-AF65-F5344CB8AC3E}">
        <p14:creationId xmlns:p14="http://schemas.microsoft.com/office/powerpoint/2010/main" val="213742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06788816"/>
              </p:ext>
            </p:extLst>
          </p:nvPr>
        </p:nvGraphicFramePr>
        <p:xfrm>
          <a:off x="146756" y="90312"/>
          <a:ext cx="11887201" cy="6677206"/>
        </p:xfrm>
        <a:graphic>
          <a:graphicData uri="http://schemas.openxmlformats.org/drawingml/2006/table">
            <a:tbl>
              <a:tblPr firstRow="1" bandRow="1">
                <a:tableStyleId>{5940675A-B579-460E-94D1-54222C63F5DA}</a:tableStyleId>
              </a:tblPr>
              <a:tblGrid>
                <a:gridCol w="3510343">
                  <a:extLst>
                    <a:ext uri="{9D8B030D-6E8A-4147-A177-3AD203B41FA5}">
                      <a16:colId xmlns:a16="http://schemas.microsoft.com/office/drawing/2014/main" val="3070121179"/>
                    </a:ext>
                  </a:extLst>
                </a:gridCol>
                <a:gridCol w="4624512">
                  <a:extLst>
                    <a:ext uri="{9D8B030D-6E8A-4147-A177-3AD203B41FA5}">
                      <a16:colId xmlns:a16="http://schemas.microsoft.com/office/drawing/2014/main" val="3607904477"/>
                    </a:ext>
                  </a:extLst>
                </a:gridCol>
                <a:gridCol w="3752346">
                  <a:extLst>
                    <a:ext uri="{9D8B030D-6E8A-4147-A177-3AD203B41FA5}">
                      <a16:colId xmlns:a16="http://schemas.microsoft.com/office/drawing/2014/main" val="127833153"/>
                    </a:ext>
                  </a:extLst>
                </a:gridCol>
              </a:tblGrid>
              <a:tr h="436717">
                <a:tc gridSpan="3">
                  <a:txBody>
                    <a:bodyPr/>
                    <a:lstStyle/>
                    <a:p>
                      <a:pPr algn="ctr"/>
                      <a:r>
                        <a:rPr lang="en-GB" sz="1800" dirty="0"/>
                        <a:t>YEAR</a:t>
                      </a:r>
                      <a:r>
                        <a:rPr lang="en-GB" sz="1800" baseline="0" dirty="0"/>
                        <a:t> 3 SCIENCE – ANIMALS, INCLUDING HUMANS: SKELETONS &amp; MUSCLES </a:t>
                      </a:r>
                      <a:r>
                        <a:rPr lang="en-GB" sz="1800" baseline="0" dirty="0">
                          <a:highlight>
                            <a:srgbClr val="FFFF00"/>
                          </a:highlight>
                        </a:rPr>
                        <a:t>DON’T USE BEING REVIEWED</a:t>
                      </a:r>
                      <a:endParaRPr lang="en-GB" sz="1800" dirty="0">
                        <a:highlight>
                          <a:srgbClr val="FFFF00"/>
                        </a:highlight>
                      </a:endParaRPr>
                    </a:p>
                  </a:txBody>
                  <a:tcPr>
                    <a:solidFill>
                      <a:schemeClr val="accent1">
                        <a:lumMod val="60000"/>
                        <a:lumOff val="40000"/>
                      </a:schemeClr>
                    </a:solidFill>
                  </a:tcPr>
                </a:tc>
                <a:tc hMerge="1">
                  <a:txBody>
                    <a:bodyPr/>
                    <a:lstStyle/>
                    <a:p>
                      <a:endParaRPr lang="en-GB"/>
                    </a:p>
                  </a:txBody>
                  <a:tcPr/>
                </a:tc>
                <a:tc hMerge="1">
                  <a:txBody>
                    <a:bodyPr/>
                    <a:lstStyle/>
                    <a:p>
                      <a:pPr algn="ctr"/>
                      <a:endParaRPr lang="en-GB" sz="1600"/>
                    </a:p>
                  </a:txBody>
                  <a:tcPr>
                    <a:solidFill>
                      <a:srgbClr val="CC00FF"/>
                    </a:solidFill>
                  </a:tcPr>
                </a:tc>
                <a:extLst>
                  <a:ext uri="{0D108BD9-81ED-4DB2-BD59-A6C34878D82A}">
                    <a16:rowId xmlns:a16="http://schemas.microsoft.com/office/drawing/2014/main" val="3443119984"/>
                  </a:ext>
                </a:extLst>
              </a:tr>
              <a:tr h="344248">
                <a:tc>
                  <a:txBody>
                    <a:bodyPr/>
                    <a:lstStyle/>
                    <a:p>
                      <a:pPr algn="ctr"/>
                      <a:r>
                        <a:rPr lang="en-GB" sz="1600"/>
                        <a:t>Tier 3 Vocabulary</a:t>
                      </a:r>
                    </a:p>
                  </a:txBody>
                  <a:tcPr>
                    <a:solidFill>
                      <a:srgbClr val="CC99FF"/>
                    </a:solidFill>
                  </a:tcPr>
                </a:tc>
                <a:tc>
                  <a:txBody>
                    <a:bodyPr/>
                    <a:lstStyle/>
                    <a:p>
                      <a:pPr algn="ctr"/>
                      <a:r>
                        <a:rPr lang="en-GB" sz="1600"/>
                        <a:t>Knowledge Facts</a:t>
                      </a:r>
                    </a:p>
                  </a:txBody>
                  <a:tcPr>
                    <a:solidFill>
                      <a:srgbClr val="CC99FF"/>
                    </a:solidFill>
                  </a:tcPr>
                </a:tc>
                <a:tc>
                  <a:txBody>
                    <a:bodyPr/>
                    <a:lstStyle/>
                    <a:p>
                      <a:pPr algn="ctr"/>
                      <a:r>
                        <a:rPr lang="en-GB" sz="1600"/>
                        <a:t>Recommended Reads</a:t>
                      </a:r>
                    </a:p>
                  </a:txBody>
                  <a:tcPr>
                    <a:solidFill>
                      <a:srgbClr val="CC99FF"/>
                    </a:solidFill>
                  </a:tcPr>
                </a:tc>
                <a:extLst>
                  <a:ext uri="{0D108BD9-81ED-4DB2-BD59-A6C34878D82A}">
                    <a16:rowId xmlns:a16="http://schemas.microsoft.com/office/drawing/2014/main" val="3958210420"/>
                  </a:ext>
                </a:extLst>
              </a:tr>
              <a:tr h="493066">
                <a:tc rowSpan="2">
                  <a:txBody>
                    <a:bodyPr/>
                    <a:lstStyle/>
                    <a:p>
                      <a:r>
                        <a:rPr lang="en-GB" sz="1400" b="1"/>
                        <a:t>Vertebrate:</a:t>
                      </a:r>
                    </a:p>
                    <a:p>
                      <a:r>
                        <a:rPr lang="en-GB" sz="1400"/>
                        <a:t>An animal with a spine e.g. a dog, cat or human</a:t>
                      </a:r>
                    </a:p>
                  </a:txBody>
                  <a:tcPr>
                    <a:noFill/>
                  </a:tcPr>
                </a:tc>
                <a:tc>
                  <a:txBody>
                    <a:bodyPr/>
                    <a:lstStyle/>
                    <a:p>
                      <a:r>
                        <a:rPr lang="en-GB" sz="1200"/>
                        <a:t>Plants obtain their food from their environment, animals obtain their food from what they eat. </a:t>
                      </a:r>
                    </a:p>
                  </a:txBody>
                  <a:tcPr/>
                </a:tc>
                <a:tc rowSpan="4">
                  <a:txBody>
                    <a:bodyPr/>
                    <a:lstStyle/>
                    <a:p>
                      <a:endParaRPr lang="en-GB" sz="1600"/>
                    </a:p>
                    <a:p>
                      <a:endParaRPr lang="en-GB" sz="1600"/>
                    </a:p>
                    <a:p>
                      <a:endParaRPr lang="en-GB" sz="1600"/>
                    </a:p>
                    <a:p>
                      <a:endParaRPr lang="en-GB" sz="1600"/>
                    </a:p>
                    <a:p>
                      <a:endParaRPr lang="en-GB" sz="1100"/>
                    </a:p>
                    <a:p>
                      <a:pPr algn="ctr"/>
                      <a:endParaRPr lang="en-GB" sz="800"/>
                    </a:p>
                    <a:p>
                      <a:pPr algn="ctr"/>
                      <a:endParaRPr lang="en-GB" sz="160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759365"/>
                  </a:ext>
                </a:extLst>
              </a:tr>
              <a:tr h="476496">
                <a:tc vMerge="1">
                  <a:txBody>
                    <a:bodyPr/>
                    <a:lstStyle/>
                    <a:p>
                      <a:endParaRPr lang="en-GB" sz="1100"/>
                    </a:p>
                  </a:txBody>
                  <a:tcPr>
                    <a:noFill/>
                  </a:tcPr>
                </a:tc>
                <a:tc rowSpan="2">
                  <a:txBody>
                    <a:bodyPr/>
                    <a:lstStyle/>
                    <a:p>
                      <a:r>
                        <a:rPr lang="en-GB" sz="1200"/>
                        <a:t>Animals with a skeleton inside their body are called vertebrates, animals without a backbone are called invertebrates. </a:t>
                      </a:r>
                    </a:p>
                  </a:txBody>
                  <a:tcPr/>
                </a:tc>
                <a:tc vMerge="1">
                  <a:txBody>
                    <a:bodyPr/>
                    <a:lstStyle/>
                    <a:p>
                      <a:endParaRPr lang="en-GB"/>
                    </a:p>
                  </a:txBody>
                  <a:tcPr/>
                </a:tc>
                <a:extLst>
                  <a:ext uri="{0D108BD9-81ED-4DB2-BD59-A6C34878D82A}">
                    <a16:rowId xmlns:a16="http://schemas.microsoft.com/office/drawing/2014/main" val="226743549"/>
                  </a:ext>
                </a:extLst>
              </a:tr>
              <a:tr h="0">
                <a:tc rowSpan="3">
                  <a:txBody>
                    <a:bodyPr/>
                    <a:lstStyle/>
                    <a:p>
                      <a:r>
                        <a:rPr lang="en-GB" sz="1400" b="1"/>
                        <a:t>Invertebrate:</a:t>
                      </a:r>
                    </a:p>
                    <a:p>
                      <a:r>
                        <a:rPr lang="en-GB" sz="1400" b="0"/>
                        <a:t>An animal without a spine e.g. a worm, jellyfish or beetle. </a:t>
                      </a: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46679619"/>
                  </a:ext>
                </a:extLst>
              </a:tr>
              <a:tr h="577355">
                <a:tc vMerge="1">
                  <a:txBody>
                    <a:bodyPr/>
                    <a:lstStyle/>
                    <a:p>
                      <a:endParaRPr lang="en-GB" sz="1100"/>
                    </a:p>
                  </a:txBody>
                  <a:tcPr>
                    <a:noFill/>
                  </a:tcPr>
                </a:tc>
                <a:tc>
                  <a:txBody>
                    <a:bodyPr/>
                    <a:lstStyle/>
                    <a:p>
                      <a:r>
                        <a:rPr lang="en-GB" sz="1200"/>
                        <a:t>A skeleton’s function is to protect, support and allow the body to move.</a:t>
                      </a:r>
                    </a:p>
                  </a:txBody>
                  <a:tcPr>
                    <a:lnB w="12700" cap="flat" cmpd="sng" algn="ctr">
                      <a:solidFill>
                        <a:schemeClr val="tx1"/>
                      </a:solidFill>
                      <a:prstDash val="solid"/>
                      <a:round/>
                      <a:headEnd type="none" w="med" len="med"/>
                      <a:tailEnd type="none" w="med" len="med"/>
                    </a:lnB>
                  </a:tcPr>
                </a:tc>
                <a:tc vMerge="1">
                  <a:txBody>
                    <a:bodyPr/>
                    <a:lstStyle/>
                    <a:p>
                      <a:endParaRPr lang="en-GB"/>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18228236"/>
                  </a:ext>
                </a:extLst>
              </a:tr>
              <a:tr h="3635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noFill/>
                  </a:tcPr>
                </a:tc>
                <a:tc rowSpan="2">
                  <a:txBody>
                    <a:bodyPr/>
                    <a:lstStyle/>
                    <a:p>
                      <a:r>
                        <a:rPr lang="en-GB" sz="1200"/>
                        <a:t>An adult human has 206 bones in their skeleton.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GB" sz="200"/>
                    </a:p>
                    <a:p>
                      <a:pPr algn="ctr"/>
                      <a:r>
                        <a:rPr lang="en-GB" sz="1600"/>
                        <a:t>The</a:t>
                      </a:r>
                      <a:r>
                        <a:rPr lang="en-GB" sz="1600" baseline="0"/>
                        <a:t> Human Skeletal System</a:t>
                      </a:r>
                      <a:endParaRPr lang="en-GB" sz="16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2614912472"/>
                  </a:ext>
                </a:extLst>
              </a:tr>
              <a:tr h="125617">
                <a:tc rowSpan="3">
                  <a:txBody>
                    <a:bodyPr/>
                    <a:lstStyle/>
                    <a:p>
                      <a:r>
                        <a:rPr lang="en-GB" sz="1400" b="1"/>
                        <a:t>Skeleton: </a:t>
                      </a:r>
                    </a:p>
                    <a:p>
                      <a:r>
                        <a:rPr lang="en-GB" sz="1400"/>
                        <a:t>A rigid structure that supports and protects the body, and allows it to move</a:t>
                      </a: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6752657"/>
                  </a:ext>
                </a:extLst>
              </a:tr>
              <a:tr h="621892">
                <a:tc vMerge="1">
                  <a:txBody>
                    <a:bodyPr/>
                    <a:lstStyle/>
                    <a:p>
                      <a:endParaRPr lang="en-GB" sz="1100"/>
                    </a:p>
                  </a:txBody>
                  <a:tcPr>
                    <a:noFill/>
                  </a:tcPr>
                </a:tc>
                <a:tc>
                  <a:txBody>
                    <a:bodyPr/>
                    <a:lstStyle/>
                    <a:p>
                      <a:r>
                        <a:rPr lang="en-GB" sz="1200"/>
                        <a:t>Some muscles work without us thinking, like our heart beating, while other muscles are controlled by our thoughts and allow us to do stuff and move around.</a:t>
                      </a:r>
                    </a:p>
                  </a:txBody>
                  <a:tcPr>
                    <a:lnT w="12700" cap="flat" cmpd="sng" algn="ctr">
                      <a:solidFill>
                        <a:schemeClr val="tx1"/>
                      </a:solidFill>
                      <a:prstDash val="solid"/>
                      <a:round/>
                      <a:headEnd type="none" w="med" len="med"/>
                      <a:tailEnd type="none" w="med" len="med"/>
                    </a:lnT>
                  </a:tcPr>
                </a:tc>
                <a:tc rowSpan="7">
                  <a:txBody>
                    <a:bodyPr/>
                    <a:lstStyle/>
                    <a:p>
                      <a:pPr algn="ctr"/>
                      <a:endParaRPr lang="en-GB" sz="160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76168505"/>
                  </a:ext>
                </a:extLst>
              </a:tr>
              <a:tr h="22205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noFill/>
                  </a:tcPr>
                </a:tc>
                <a:tc rowSpan="2">
                  <a:txBody>
                    <a:bodyPr/>
                    <a:lstStyle/>
                    <a:p>
                      <a:r>
                        <a:rPr lang="en-GB" sz="1200"/>
                        <a:t>Muscles work in pairs to move your arm, the biceps contract while the triceps relax to bend the arm. They then work in the opposite way to straighten it again. </a:t>
                      </a:r>
                    </a:p>
                  </a:txBody>
                  <a:tcPr>
                    <a:lnR w="12700" cap="flat" cmpd="sng" algn="ctr">
                      <a:solidFill>
                        <a:schemeClr val="tx1"/>
                      </a:solidFill>
                      <a:prstDash val="solid"/>
                      <a:round/>
                      <a:headEnd type="none" w="med" len="med"/>
                      <a:tailEnd type="none" w="med" len="med"/>
                    </a:lnR>
                  </a:tcPr>
                </a:tc>
                <a:tc vMerge="1">
                  <a:txBody>
                    <a:bodyPr/>
                    <a:lstStyle/>
                    <a:p>
                      <a:pPr algn="ctr"/>
                      <a:endParaRPr lang="en-GB" sz="160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663422"/>
                  </a:ext>
                </a:extLst>
              </a:tr>
              <a:tr h="399840">
                <a:tc rowSpan="2">
                  <a:txBody>
                    <a:bodyPr/>
                    <a:lstStyle/>
                    <a:p>
                      <a:r>
                        <a:rPr lang="en-GB" sz="1400" b="1"/>
                        <a:t>Contract: </a:t>
                      </a:r>
                    </a:p>
                    <a:p>
                      <a:r>
                        <a:rPr lang="en-GB" sz="1400" b="0"/>
                        <a:t>To contract is to shorten – the bicep shortens to bend the elbow. </a:t>
                      </a: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1431302"/>
                  </a:ext>
                </a:extLst>
              </a:tr>
              <a:tr h="56972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lnR w="12700" cap="flat" cmpd="sng" algn="ctr">
                      <a:solidFill>
                        <a:schemeClr val="tx1"/>
                      </a:solidFill>
                      <a:prstDash val="solid"/>
                      <a:round/>
                      <a:headEnd type="none" w="med" len="med"/>
                      <a:tailEnd type="none" w="med" len="med"/>
                    </a:ln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rPr>
                        <a:t>National Curriculum End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Identify that humans and some animals have skeletons and muscles for support, protection and movement.</a:t>
                      </a:r>
                    </a:p>
                    <a:p>
                      <a:endParaRPr lang="en-GB" sz="800"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GB" sz="1100"/>
                    </a:p>
                  </a:txBody>
                  <a:tcPr>
                    <a:lnL w="12700" cap="flat" cmpd="sng" algn="ctr">
                      <a:solidFill>
                        <a:schemeClr val="tx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4102291588"/>
                  </a:ext>
                </a:extLst>
              </a:tr>
              <a:tr h="212659">
                <a:tc rowSpan="2">
                  <a:txBody>
                    <a:bodyPr/>
                    <a:lstStyle/>
                    <a:p>
                      <a:r>
                        <a:rPr lang="en-GB" sz="1400" b="1"/>
                        <a:t>Relax:</a:t>
                      </a:r>
                    </a:p>
                    <a:p>
                      <a:r>
                        <a:rPr lang="en-GB" sz="1400" b="0"/>
                        <a:t>When a muscle relaxes, it allows itself to lengthen and go back to its original position.</a:t>
                      </a:r>
                    </a:p>
                  </a:txBody>
                  <a:tcPr>
                    <a:lnR w="12700" cap="flat" cmpd="sng" algn="ctr">
                      <a:solidFill>
                        <a:schemeClr val="tx1"/>
                      </a:solidFill>
                      <a:prstDash val="solid"/>
                      <a:round/>
                      <a:headEnd type="none" w="med" len="med"/>
                      <a:tailEnd type="none" w="med" len="med"/>
                    </a:ln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0954905"/>
                  </a:ext>
                </a:extLst>
              </a:tr>
              <a:tr h="756903">
                <a:tc vMerge="1">
                  <a:txBody>
                    <a:bodyPr/>
                    <a:lstStyle/>
                    <a:p>
                      <a:endParaRPr lang="en-GB"/>
                    </a:p>
                  </a:txBody>
                  <a:tcPr/>
                </a:tc>
                <a:tc rowSpan="2">
                  <a:txBody>
                    <a:bodyPr/>
                    <a:lstStyle/>
                    <a:p>
                      <a:endParaRPr lang="en-GB" sz="1000"/>
                    </a:p>
                    <a:p>
                      <a:endParaRPr lang="en-GB" sz="1000"/>
                    </a:p>
                    <a:p>
                      <a:endParaRPr lang="en-GB" sz="1000"/>
                    </a:p>
                    <a:p>
                      <a:endParaRPr lang="en-GB" sz="1000"/>
                    </a:p>
                    <a:p>
                      <a:endParaRPr lang="en-GB" sz="1000"/>
                    </a:p>
                    <a:p>
                      <a:r>
                        <a:rPr lang="en-GB" sz="1000"/>
                        <a:t>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vMerge="1">
                  <a:txBody>
                    <a:bodyPr/>
                    <a:lstStyle/>
                    <a:p>
                      <a:pPr algn="ctr"/>
                      <a:endParaRPr lang="en-GB" sz="160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625244697"/>
                  </a:ext>
                </a:extLst>
              </a:tr>
              <a:tr h="969561">
                <a:tc>
                  <a:txBody>
                    <a:bodyPr/>
                    <a:lstStyle/>
                    <a:p>
                      <a:r>
                        <a:rPr lang="en-GB" sz="1400" b="1" dirty="0"/>
                        <a:t>Joint:</a:t>
                      </a:r>
                    </a:p>
                    <a:p>
                      <a:r>
                        <a:rPr lang="en-GB" sz="1400" dirty="0"/>
                        <a:t>A joint is where two bones meet and movement occurs e.g. elbow, knee, shoulder, wrist</a:t>
                      </a:r>
                    </a:p>
                  </a:txBody>
                  <a:tcPr>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88643203"/>
                  </a:ext>
                </a:extLst>
              </a:tr>
            </a:tbl>
          </a:graphicData>
        </a:graphic>
      </p:graphicFrame>
      <p:pic>
        <p:nvPicPr>
          <p:cNvPr id="6" name="Picture 5"/>
          <p:cNvPicPr>
            <a:picLocks noChangeAspect="1"/>
          </p:cNvPicPr>
          <p:nvPr/>
        </p:nvPicPr>
        <p:blipFill>
          <a:blip r:embed="rId2"/>
          <a:stretch>
            <a:fillRect/>
          </a:stretch>
        </p:blipFill>
        <p:spPr>
          <a:xfrm>
            <a:off x="8631082" y="1082764"/>
            <a:ext cx="953418" cy="1161344"/>
          </a:xfrm>
          <a:prstGeom prst="rect">
            <a:avLst/>
          </a:prstGeom>
        </p:spPr>
      </p:pic>
      <p:pic>
        <p:nvPicPr>
          <p:cNvPr id="2" name="Picture 1"/>
          <p:cNvPicPr>
            <a:picLocks noChangeAspect="1"/>
          </p:cNvPicPr>
          <p:nvPr/>
        </p:nvPicPr>
        <p:blipFill>
          <a:blip r:embed="rId3"/>
          <a:stretch>
            <a:fillRect/>
          </a:stretch>
        </p:blipFill>
        <p:spPr>
          <a:xfrm>
            <a:off x="10806667" y="1078310"/>
            <a:ext cx="951046" cy="1165798"/>
          </a:xfrm>
          <a:prstGeom prst="rect">
            <a:avLst/>
          </a:prstGeom>
        </p:spPr>
      </p:pic>
      <p:pic>
        <p:nvPicPr>
          <p:cNvPr id="5" name="Picture 4"/>
          <p:cNvPicPr>
            <a:picLocks noChangeAspect="1"/>
          </p:cNvPicPr>
          <p:nvPr/>
        </p:nvPicPr>
        <p:blipFill>
          <a:blip r:embed="rId4"/>
          <a:stretch>
            <a:fillRect/>
          </a:stretch>
        </p:blipFill>
        <p:spPr>
          <a:xfrm>
            <a:off x="9692588" y="1078310"/>
            <a:ext cx="1025458" cy="1165798"/>
          </a:xfrm>
          <a:prstGeom prst="rect">
            <a:avLst/>
          </a:prstGeom>
        </p:spPr>
      </p:pic>
      <p:pic>
        <p:nvPicPr>
          <p:cNvPr id="10" name="Picture 9" descr="Arm Muscle Anatomy and Function"/>
          <p:cNvPicPr/>
          <p:nvPr/>
        </p:nvPicPr>
        <p:blipFill rotWithShape="1">
          <a:blip r:embed="rId5" cstate="print">
            <a:extLst>
              <a:ext uri="{28A0092B-C50C-407E-A947-70E740481C1C}">
                <a14:useLocalDpi xmlns:a14="http://schemas.microsoft.com/office/drawing/2010/main" val="0"/>
              </a:ext>
            </a:extLst>
          </a:blip>
          <a:srcRect t="32686"/>
          <a:stretch/>
        </p:blipFill>
        <p:spPr bwMode="auto">
          <a:xfrm>
            <a:off x="3982079" y="5249942"/>
            <a:ext cx="3919141" cy="1479179"/>
          </a:xfrm>
          <a:prstGeom prst="rect">
            <a:avLst/>
          </a:prstGeom>
          <a:noFill/>
          <a:ln>
            <a:noFill/>
          </a:ln>
          <a:extLst>
            <a:ext uri="{53640926-AAD7-44D8-BBD7-CCE9431645EC}">
              <a14:shadowObscured xmlns:a14="http://schemas.microsoft.com/office/drawing/2010/main"/>
            </a:ext>
          </a:extLst>
        </p:spPr>
      </p:pic>
      <p:pic>
        <p:nvPicPr>
          <p:cNvPr id="11" name="Picture 10" descr="Skeletons: Facts (Science Trek: Idaho Public Television)"/>
          <p:cNvPicPr/>
          <p:nvPr/>
        </p:nvPicPr>
        <p:blipFill rotWithShape="1">
          <a:blip r:embed="rId6">
            <a:extLst>
              <a:ext uri="{28A0092B-C50C-407E-A947-70E740481C1C}">
                <a14:useLocalDpi xmlns:a14="http://schemas.microsoft.com/office/drawing/2010/main" val="0"/>
              </a:ext>
            </a:extLst>
          </a:blip>
          <a:srcRect l="11623" t="11443" r="11171"/>
          <a:stretch/>
        </p:blipFill>
        <p:spPr bwMode="auto">
          <a:xfrm>
            <a:off x="8562560" y="3048000"/>
            <a:ext cx="3274228" cy="3681121"/>
          </a:xfrm>
          <a:prstGeom prst="rect">
            <a:avLst/>
          </a:prstGeom>
          <a:noFill/>
          <a:ln>
            <a:noFill/>
          </a:ln>
        </p:spPr>
      </p:pic>
    </p:spTree>
    <p:extLst>
      <p:ext uri="{BB962C8B-B14F-4D97-AF65-F5344CB8AC3E}">
        <p14:creationId xmlns:p14="http://schemas.microsoft.com/office/powerpoint/2010/main" val="3262157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8BED258EA3404CBC0AC078DB77EFCC" ma:contentTypeVersion="18" ma:contentTypeDescription="Create a new document." ma:contentTypeScope="" ma:versionID="d52351ce101be4d396fba19a1e36b286">
  <xsd:schema xmlns:xsd="http://www.w3.org/2001/XMLSchema" xmlns:xs="http://www.w3.org/2001/XMLSchema" xmlns:p="http://schemas.microsoft.com/office/2006/metadata/properties" xmlns:ns2="b03fab58-02f5-408d-a400-4fcdb7363ab5" xmlns:ns3="30a01f63-fc68-40fc-8e27-4f59fc08d7d0" targetNamespace="http://schemas.microsoft.com/office/2006/metadata/properties" ma:root="true" ma:fieldsID="e88ae3666f7cbeb825506ce098acbe93" ns2:_="" ns3:_="">
    <xsd:import namespace="b03fab58-02f5-408d-a400-4fcdb7363ab5"/>
    <xsd:import namespace="30a01f63-fc68-40fc-8e27-4f59fc08d7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3fab58-02f5-408d-a400-4fcdb7363a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8d7d243-c942-47ba-9674-b5e5b38203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a01f63-fc68-40fc-8e27-4f59fc08d7d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99eae79-7f8c-4362-b7c1-694da3cd111d}" ma:internalName="TaxCatchAll" ma:showField="CatchAllData" ma:web="30a01f63-fc68-40fc-8e27-4f59fc08d7d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03fab58-02f5-408d-a400-4fcdb7363ab5">
      <Terms xmlns="http://schemas.microsoft.com/office/infopath/2007/PartnerControls"/>
    </lcf76f155ced4ddcb4097134ff3c332f>
    <TaxCatchAll xmlns="30a01f63-fc68-40fc-8e27-4f59fc08d7d0" xsi:nil="true"/>
  </documentManagement>
</p:properties>
</file>

<file path=customXml/itemProps1.xml><?xml version="1.0" encoding="utf-8"?>
<ds:datastoreItem xmlns:ds="http://schemas.openxmlformats.org/officeDocument/2006/customXml" ds:itemID="{B29FE22D-A453-407E-9C5A-D529F236E002}">
  <ds:schemaRefs>
    <ds:schemaRef ds:uri="http://schemas.microsoft.com/sharepoint/v3/contenttype/forms"/>
  </ds:schemaRefs>
</ds:datastoreItem>
</file>

<file path=customXml/itemProps2.xml><?xml version="1.0" encoding="utf-8"?>
<ds:datastoreItem xmlns:ds="http://schemas.openxmlformats.org/officeDocument/2006/customXml" ds:itemID="{05B11001-AEA4-4A1B-B1BA-F3342197D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3fab58-02f5-408d-a400-4fcdb7363ab5"/>
    <ds:schemaRef ds:uri="30a01f63-fc68-40fc-8e27-4f59fc08d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6AB912-E19F-4972-AFE4-CBFC4D4E3F84}">
  <ds:schemaRefs>
    <ds:schemaRef ds:uri="30a01f63-fc68-40fc-8e27-4f59fc08d7d0"/>
    <ds:schemaRef ds:uri="b03fab58-02f5-408d-a400-4fcdb7363ab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TotalTime>
  <Words>2394</Words>
  <Application>Microsoft Office PowerPoint</Application>
  <PresentationFormat>Widescreen</PresentationFormat>
  <Paragraphs>237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Muli</vt:lpstr>
      <vt:lpstr>ReithSans</vt:lpstr>
      <vt:lpstr>Sassoon Infant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Tamsin Pulley</dc:creator>
  <cp:lastModifiedBy>Caroline Dinham</cp:lastModifiedBy>
  <cp:revision>1</cp:revision>
  <dcterms:created xsi:type="dcterms:W3CDTF">2021-12-01T06:02:25Z</dcterms:created>
  <dcterms:modified xsi:type="dcterms:W3CDTF">2024-05-15T09:41:23Z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0x0101000F8BED258EA3404CBC0AC078DB77EFCC</vt:lpwstr>
  </property>
  <property fmtid="{D5CDD505-2E9C-101B-9397-08002B2CF9AE}" pid="3" name="MediaServiceImageTags">
    <vt:lpwstr/>
  </property>
</Properties>
</file>