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8"/>
  </p:notesMasterIdLst>
  <p:sldIdLst>
    <p:sldId id="256" r:id="rId5"/>
    <p:sldId id="257" r:id="rId6"/>
    <p:sldId id="258" r:id="rId7"/>
  </p:sldIdLst>
  <p:sldSz cx="12192000" cy="6858000"/>
  <p:notesSz cx="6808788" cy="994092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haxSANqqk1o2mYWiuoFsIYmj98H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5C1867-A39B-41F7-B5CF-8AA79114C12D}" v="2" dt="2025-02-10T09:26:32.789"/>
  </p1510:revLst>
</p1510:revInfo>
</file>

<file path=ppt/tableStyles.xml><?xml version="1.0" encoding="utf-8"?>
<a:tblStyleLst xmlns:a="http://schemas.openxmlformats.org/drawingml/2006/main" def="{0C6B6999-6515-46D0-A161-FDDFFDFD6246}">
  <a:tblStyle styleId="{0C6B6999-6515-46D0-A161-FDDFFDFD624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47" autoAdjust="0"/>
    <p:restoredTop sz="89385" autoAdjust="0"/>
  </p:normalViewPr>
  <p:slideViewPr>
    <p:cSldViewPr snapToGrid="0">
      <p:cViewPr varScale="1">
        <p:scale>
          <a:sx n="86" d="100"/>
          <a:sy n="86" d="100"/>
        </p:scale>
        <p:origin x="898"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customschemas.google.com/relationships/presentationmetadata" Target="meta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e Button" userId="aea204d5-01c7-4e13-a88c-961103732954" providerId="ADAL" clId="{415C1867-A39B-41F7-B5CF-8AA79114C12D}"/>
    <pc:docChg chg="modSld modNotesMaster">
      <pc:chgData name="Zoe Button" userId="aea204d5-01c7-4e13-a88c-961103732954" providerId="ADAL" clId="{415C1867-A39B-41F7-B5CF-8AA79114C12D}" dt="2025-02-10T09:26:32.788" v="1" actId="14100"/>
      <pc:docMkLst>
        <pc:docMk/>
      </pc:docMkLst>
      <pc:sldChg chg="modNotes">
        <pc:chgData name="Zoe Button" userId="aea204d5-01c7-4e13-a88c-961103732954" providerId="ADAL" clId="{415C1867-A39B-41F7-B5CF-8AA79114C12D}" dt="2025-02-10T09:26:22.879" v="0"/>
        <pc:sldMkLst>
          <pc:docMk/>
          <pc:sldMk cId="0" sldId="256"/>
        </pc:sldMkLst>
      </pc:sldChg>
      <pc:sldChg chg="modSp modNotes">
        <pc:chgData name="Zoe Button" userId="aea204d5-01c7-4e13-a88c-961103732954" providerId="ADAL" clId="{415C1867-A39B-41F7-B5CF-8AA79114C12D}" dt="2025-02-10T09:26:32.788" v="1" actId="14100"/>
        <pc:sldMkLst>
          <pc:docMk/>
          <pc:sldMk cId="0" sldId="257"/>
        </pc:sldMkLst>
        <pc:picChg chg="mod">
          <ac:chgData name="Zoe Button" userId="aea204d5-01c7-4e13-a88c-961103732954" providerId="ADAL" clId="{415C1867-A39B-41F7-B5CF-8AA79114C12D}" dt="2025-02-10T09:26:32.788" v="1" actId="14100"/>
          <ac:picMkLst>
            <pc:docMk/>
            <pc:sldMk cId="0" sldId="257"/>
            <ac:picMk id="6" creationId="{BD9F2C53-3764-C314-8B67-C616059B18FC}"/>
          </ac:picMkLst>
        </pc:picChg>
      </pc:sldChg>
      <pc:sldChg chg="modNotes">
        <pc:chgData name="Zoe Button" userId="aea204d5-01c7-4e13-a88c-961103732954" providerId="ADAL" clId="{415C1867-A39B-41F7-B5CF-8AA79114C12D}" dt="2025-02-10T09:26:22.879" v="0"/>
        <pc:sldMkLst>
          <pc:docMk/>
          <pc:sldMk cId="0" sldId="258"/>
        </pc:sldMkLst>
      </pc:sldChg>
    </pc:docChg>
  </pc:docChgLst>
  <pc:docChgLst>
    <pc:chgData name="Zoe Button" userId="aea204d5-01c7-4e13-a88c-961103732954" providerId="ADAL" clId="{FB27F092-A6F6-4864-961F-3E7D94E15580}"/>
    <pc:docChg chg="modSld">
      <pc:chgData name="Zoe Button" userId="aea204d5-01c7-4e13-a88c-961103732954" providerId="ADAL" clId="{FB27F092-A6F6-4864-961F-3E7D94E15580}" dt="2024-03-19T13:49:39.597" v="1" actId="20577"/>
      <pc:docMkLst>
        <pc:docMk/>
      </pc:docMkLst>
      <pc:sldChg chg="modSp mod">
        <pc:chgData name="Zoe Button" userId="aea204d5-01c7-4e13-a88c-961103732954" providerId="ADAL" clId="{FB27F092-A6F6-4864-961F-3E7D94E15580}" dt="2024-03-19T13:49:39.597" v="1" actId="20577"/>
        <pc:sldMkLst>
          <pc:docMk/>
          <pc:sldMk cId="0" sldId="258"/>
        </pc:sldMkLst>
      </pc:sldChg>
    </pc:docChg>
  </pc:docChgLst>
  <pc:docChgLst>
    <pc:chgData name="Ben Boisseau" userId="09536b74-2c57-4aaa-a9da-ca82f9784720" providerId="ADAL" clId="{D61930AA-5F07-4054-B586-4CD4F758347B}"/>
    <pc:docChg chg="undo custSel modSld">
      <pc:chgData name="Ben Boisseau" userId="09536b74-2c57-4aaa-a9da-ca82f9784720" providerId="ADAL" clId="{D61930AA-5F07-4054-B586-4CD4F758347B}" dt="2022-06-07T14:38:31.939" v="1115" actId="1076"/>
      <pc:docMkLst>
        <pc:docMk/>
      </pc:docMkLst>
      <pc:sldChg chg="addSp delSp modSp mod">
        <pc:chgData name="Ben Boisseau" userId="09536b74-2c57-4aaa-a9da-ca82f9784720" providerId="ADAL" clId="{D61930AA-5F07-4054-B586-4CD4F758347B}" dt="2022-06-07T14:38:31.939" v="1115" actId="1076"/>
        <pc:sldMkLst>
          <pc:docMk/>
          <pc:sldMk cId="0" sldId="258"/>
        </pc:sldMkLst>
      </pc:sldChg>
    </pc:docChg>
  </pc:docChgLst>
  <pc:docChgLst>
    <pc:chgData name="Tamsin Pulley" userId="9b634227-38ab-4e95-b001-eb7366eec93e" providerId="ADAL" clId="{4DB4CD92-E4C1-4621-8B2F-0E7C09F11716}"/>
    <pc:docChg chg="custSel modSld">
      <pc:chgData name="Tamsin Pulley" userId="9b634227-38ab-4e95-b001-eb7366eec93e" providerId="ADAL" clId="{4DB4CD92-E4C1-4621-8B2F-0E7C09F11716}" dt="2023-02-07T13:28:29.462" v="82" actId="5793"/>
      <pc:docMkLst>
        <pc:docMk/>
      </pc:docMkLst>
      <pc:sldChg chg="modSp mod">
        <pc:chgData name="Tamsin Pulley" userId="9b634227-38ab-4e95-b001-eb7366eec93e" providerId="ADAL" clId="{4DB4CD92-E4C1-4621-8B2F-0E7C09F11716}" dt="2023-02-07T13:28:29.462" v="82" actId="5793"/>
        <pc:sldMkLst>
          <pc:docMk/>
          <pc:sldMk cId="0" sldId="257"/>
        </pc:sldMkLst>
      </pc:sldChg>
    </pc:docChg>
  </pc:docChgLst>
  <pc:docChgLst>
    <pc:chgData name="Claire Merrifield" userId="e6a272dc-586f-4e92-9f45-4168229d25b3" providerId="ADAL" clId="{69C5E134-B841-412C-A84A-2DD75D4F60C2}"/>
    <pc:docChg chg="undo custSel modSld">
      <pc:chgData name="Claire Merrifield" userId="e6a272dc-586f-4e92-9f45-4168229d25b3" providerId="ADAL" clId="{69C5E134-B841-412C-A84A-2DD75D4F60C2}" dt="2023-02-07T12:12:54.501" v="601" actId="113"/>
      <pc:docMkLst>
        <pc:docMk/>
      </pc:docMkLst>
      <pc:sldChg chg="addSp delSp modSp mod">
        <pc:chgData name="Claire Merrifield" userId="e6a272dc-586f-4e92-9f45-4168229d25b3" providerId="ADAL" clId="{69C5E134-B841-412C-A84A-2DD75D4F60C2}" dt="2023-02-07T12:12:54.501" v="601" actId="113"/>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0879" y="4721940"/>
            <a:ext cx="5447030" cy="4473416"/>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3" name="Google Shape;93;p2: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0879" y="4721940"/>
            <a:ext cx="5447030" cy="447341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92075" y="746125"/>
            <a:ext cx="6624638" cy="37274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5183188" y="987425"/>
            <a:ext cx="6172200" cy="4873625"/>
          </a:xfrm>
          <a:prstGeom prst="rect">
            <a:avLst/>
          </a:prstGeom>
          <a:noFill/>
          <a:ln>
            <a:noFill/>
          </a:ln>
        </p:spPr>
      </p:sp>
      <p:sp>
        <p:nvSpPr>
          <p:cNvPr id="64" name="Google Shape;64;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p:nvPr>
            <p:extLst>
              <p:ext uri="{D42A27DB-BD31-4B8C-83A1-F6EECF244321}">
                <p14:modId xmlns:p14="http://schemas.microsoft.com/office/powerpoint/2010/main" val="4236450208"/>
              </p:ext>
            </p:extLst>
          </p:nvPr>
        </p:nvGraphicFramePr>
        <p:xfrm>
          <a:off x="205740" y="83263"/>
          <a:ext cx="11789410" cy="6774737"/>
        </p:xfrm>
        <a:graphic>
          <a:graphicData uri="http://schemas.openxmlformats.org/drawingml/2006/table">
            <a:tbl>
              <a:tblPr firstRow="1" bandRow="1">
                <a:noFill/>
                <a:tableStyleId>{0C6B6999-6515-46D0-A161-FDDFFDFD6246}</a:tableStyleId>
              </a:tblPr>
              <a:tblGrid>
                <a:gridCol w="3208137">
                  <a:extLst>
                    <a:ext uri="{9D8B030D-6E8A-4147-A177-3AD203B41FA5}">
                      <a16:colId xmlns:a16="http://schemas.microsoft.com/office/drawing/2014/main" val="20000"/>
                    </a:ext>
                  </a:extLst>
                </a:gridCol>
                <a:gridCol w="4856988">
                  <a:extLst>
                    <a:ext uri="{9D8B030D-6E8A-4147-A177-3AD203B41FA5}">
                      <a16:colId xmlns:a16="http://schemas.microsoft.com/office/drawing/2014/main" val="20001"/>
                    </a:ext>
                  </a:extLst>
                </a:gridCol>
                <a:gridCol w="3724285">
                  <a:extLst>
                    <a:ext uri="{9D8B030D-6E8A-4147-A177-3AD203B41FA5}">
                      <a16:colId xmlns:a16="http://schemas.microsoft.com/office/drawing/2014/main" val="20002"/>
                    </a:ext>
                  </a:extLst>
                </a:gridCol>
              </a:tblGrid>
              <a:tr h="353435">
                <a:tc gridSpan="3">
                  <a:txBody>
                    <a:bodyPr/>
                    <a:lstStyle/>
                    <a:p>
                      <a:pPr marL="0" marR="0" lvl="0" indent="0" algn="ctr" rtl="0">
                        <a:spcBef>
                          <a:spcPts val="0"/>
                        </a:spcBef>
                        <a:spcAft>
                          <a:spcPts val="0"/>
                        </a:spcAft>
                        <a:buNone/>
                      </a:pPr>
                      <a:r>
                        <a:rPr lang="en-GB" sz="1800" u="none" strike="noStrike" cap="none" dirty="0"/>
                        <a:t>YEAR 3 GEOGRAPHY – HOW HAS OUR LOCAL AREA CHANGED?</a:t>
                      </a:r>
                      <a:endParaRPr sz="1800" u="none" strike="noStrike" cap="none" dirty="0"/>
                    </a:p>
                  </a:txBody>
                  <a:tcPr marL="91450" marR="91450" marT="45725" marB="45725">
                    <a:solidFill>
                      <a:srgbClr val="FFFF9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23983">
                <a:tc>
                  <a:txBody>
                    <a:bodyPr/>
                    <a:lstStyle/>
                    <a:p>
                      <a:pPr marL="0" marR="0" lvl="0" indent="0" algn="ctr" rtl="0">
                        <a:spcBef>
                          <a:spcPts val="0"/>
                        </a:spcBef>
                        <a:spcAft>
                          <a:spcPts val="0"/>
                        </a:spcAft>
                        <a:buNone/>
                      </a:pPr>
                      <a:r>
                        <a:rPr lang="en-GB" sz="1600" u="none" strike="noStrike" cap="none"/>
                        <a:t>Tier 3 Vocabulary</a:t>
                      </a:r>
                      <a:endParaRPr sz="1600" u="none" strike="noStrike" cap="none"/>
                    </a:p>
                  </a:txBody>
                  <a:tcPr marL="91450" marR="91450" marT="45725" marB="45725">
                    <a:solidFill>
                      <a:srgbClr val="DDEAF6"/>
                    </a:solidFill>
                  </a:tcPr>
                </a:tc>
                <a:tc>
                  <a:txBody>
                    <a:bodyPr/>
                    <a:lstStyle/>
                    <a:p>
                      <a:pPr marL="0" marR="0" lvl="0" indent="0" algn="ctr" rtl="0">
                        <a:spcBef>
                          <a:spcPts val="0"/>
                        </a:spcBef>
                        <a:spcAft>
                          <a:spcPts val="0"/>
                        </a:spcAft>
                        <a:buNone/>
                      </a:pPr>
                      <a:r>
                        <a:rPr lang="en-GB" sz="1600" u="none" strike="noStrike" cap="none"/>
                        <a:t>Knowledge Facts</a:t>
                      </a:r>
                      <a:endParaRPr sz="1600" u="none" strike="noStrike" cap="none"/>
                    </a:p>
                  </a:txBody>
                  <a:tcPr marL="91450" marR="91450" marT="45725" marB="45725">
                    <a:solidFill>
                      <a:srgbClr val="DDEAF6"/>
                    </a:solidFill>
                  </a:tcPr>
                </a:tc>
                <a:tc>
                  <a:txBody>
                    <a:bodyPr/>
                    <a:lstStyle/>
                    <a:p>
                      <a:pPr marL="0" marR="0" lvl="0" indent="0" algn="ctr" rtl="0">
                        <a:spcBef>
                          <a:spcPts val="0"/>
                        </a:spcBef>
                        <a:spcAft>
                          <a:spcPts val="0"/>
                        </a:spcAft>
                        <a:buNone/>
                      </a:pPr>
                      <a:r>
                        <a:rPr lang="en-GB" sz="1600" u="none" strike="noStrike" cap="none"/>
                        <a:t>Recommended Reads</a:t>
                      </a:r>
                      <a:endParaRPr sz="1600" u="none" strike="noStrike" cap="none"/>
                    </a:p>
                  </a:txBody>
                  <a:tcPr marL="91450" marR="91450" marT="45725" marB="45725">
                    <a:solidFill>
                      <a:srgbClr val="DDEAF6"/>
                    </a:solidFill>
                  </a:tcPr>
                </a:tc>
                <a:extLst>
                  <a:ext uri="{0D108BD9-81ED-4DB2-BD59-A6C34878D82A}">
                    <a16:rowId xmlns:a16="http://schemas.microsoft.com/office/drawing/2014/main" val="10001"/>
                  </a:ext>
                </a:extLst>
              </a:tr>
              <a:tr h="618503">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050" b="1" dirty="0"/>
                        <a:t>Human feature:</a:t>
                      </a:r>
                      <a:endParaRPr sz="1050" b="1" dirty="0"/>
                    </a:p>
                    <a:p>
                      <a:pPr marL="0" marR="0" lvl="0" indent="0" algn="l" rtl="0">
                        <a:lnSpc>
                          <a:spcPct val="100000"/>
                        </a:lnSpc>
                        <a:spcBef>
                          <a:spcPts val="0"/>
                        </a:spcBef>
                        <a:spcAft>
                          <a:spcPts val="0"/>
                        </a:spcAft>
                        <a:buClr>
                          <a:schemeClr val="dk1"/>
                        </a:buClr>
                        <a:buSzPts val="1100"/>
                        <a:buFont typeface="Calibri"/>
                        <a:buNone/>
                      </a:pPr>
                      <a:r>
                        <a:rPr lang="en-GB" sz="1100" b="0" i="0" u="none" strike="noStrike" cap="none" dirty="0">
                          <a:solidFill>
                            <a:srgbClr val="000000"/>
                          </a:solidFill>
                          <a:effectLst/>
                          <a:latin typeface="Arial"/>
                          <a:ea typeface="Arial"/>
                          <a:cs typeface="Arial"/>
                          <a:sym typeface="Arial"/>
                        </a:rPr>
                        <a:t>Human features are things like </a:t>
                      </a:r>
                      <a:r>
                        <a:rPr lang="en-GB" sz="1100" b="1" i="0" u="none" strike="noStrike" cap="none" dirty="0">
                          <a:solidFill>
                            <a:srgbClr val="000000"/>
                          </a:solidFill>
                          <a:effectLst/>
                          <a:latin typeface="Arial"/>
                          <a:ea typeface="Arial"/>
                          <a:cs typeface="Arial"/>
                          <a:sym typeface="Arial"/>
                        </a:rPr>
                        <a:t>houses, roads and bridges</a:t>
                      </a:r>
                      <a:r>
                        <a:rPr lang="en-GB" sz="1100" b="0" i="0" u="none" strike="noStrike" cap="none" dirty="0">
                          <a:solidFill>
                            <a:srgbClr val="000000"/>
                          </a:solidFill>
                          <a:effectLst/>
                          <a:latin typeface="Arial"/>
                          <a:ea typeface="Arial"/>
                          <a:cs typeface="Arial"/>
                          <a:sym typeface="Arial"/>
                        </a:rPr>
                        <a:t> that have been built by people</a:t>
                      </a:r>
                      <a:r>
                        <a:rPr lang="en-GB" sz="1200" b="0" i="0" u="none" strike="noStrike" cap="none" dirty="0">
                          <a:solidFill>
                            <a:srgbClr val="000000"/>
                          </a:solidFill>
                          <a:effectLst/>
                          <a:latin typeface="Arial"/>
                          <a:ea typeface="Arial"/>
                          <a:cs typeface="Arial"/>
                          <a:sym typeface="Arial"/>
                        </a:rPr>
                        <a:t>.</a:t>
                      </a:r>
                      <a:endParaRPr sz="1050" dirty="0"/>
                    </a:p>
                    <a:p>
                      <a:pPr marL="0" marR="0" lvl="0" indent="0" algn="l" rtl="0">
                        <a:lnSpc>
                          <a:spcPct val="100000"/>
                        </a:lnSpc>
                        <a:spcBef>
                          <a:spcPts val="0"/>
                        </a:spcBef>
                        <a:spcAft>
                          <a:spcPts val="0"/>
                        </a:spcAft>
                        <a:buClr>
                          <a:schemeClr val="dk1"/>
                        </a:buClr>
                        <a:buSzPts val="1100"/>
                        <a:buFont typeface="Calibri"/>
                        <a:buNone/>
                      </a:pPr>
                      <a:endParaRPr sz="1050" dirty="0"/>
                    </a:p>
                  </a:txBody>
                  <a:tcPr marL="91450" marR="91450" marT="45725" marB="45725"/>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t>Glenriding is a small, rural village in Cumbria. Storm Desmond hit in 2015 and flooded the settlement. </a:t>
                      </a:r>
                    </a:p>
                    <a:p>
                      <a:pPr marL="0" marR="0" lvl="0" indent="0" algn="l" rtl="0">
                        <a:spcBef>
                          <a:spcPts val="0"/>
                        </a:spcBef>
                        <a:spcAft>
                          <a:spcPts val="0"/>
                        </a:spcAft>
                        <a:buNone/>
                      </a:pPr>
                      <a:endParaRPr sz="1200" dirty="0"/>
                    </a:p>
                  </a:txBody>
                  <a:tcPr marL="91450" marR="91450" marT="45725" marB="45725"/>
                </a:tc>
                <a:tc rowSpan="5">
                  <a:txBody>
                    <a:bodyPr/>
                    <a:lstStyle/>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100" dirty="0"/>
                    </a:p>
                    <a:p>
                      <a:pPr marL="0" marR="0" lvl="0" indent="0" algn="ctr" rtl="0">
                        <a:spcBef>
                          <a:spcPts val="0"/>
                        </a:spcBef>
                        <a:spcAft>
                          <a:spcPts val="0"/>
                        </a:spcAft>
                        <a:buNone/>
                      </a:pPr>
                      <a:endParaRPr sz="800" dirty="0"/>
                    </a:p>
                    <a:p>
                      <a:pPr marL="0" marR="0" lvl="0" indent="0" algn="ctr" rtl="0">
                        <a:spcBef>
                          <a:spcPts val="0"/>
                        </a:spcBef>
                        <a:spcAft>
                          <a:spcPts val="0"/>
                        </a:spcAft>
                        <a:buNone/>
                      </a:pPr>
                      <a:r>
                        <a:rPr lang="en-GB" sz="1600" dirty="0"/>
                        <a:t> </a:t>
                      </a:r>
                      <a:endParaRPr dirty="0"/>
                    </a:p>
                  </a:txBody>
                  <a:tcPr marL="91450" marR="91450" marT="45725" marB="45725">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178301">
                <a:tc vMerge="1">
                  <a:txBody>
                    <a:bodyPr/>
                    <a:lstStyle/>
                    <a:p>
                      <a:endParaRPr lang="en-GB"/>
                    </a:p>
                  </a:txBody>
                  <a:tcPr/>
                </a:tc>
                <a:tc rowSpan="2">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t>The Olympic park used to be a very deprived,</a:t>
                      </a:r>
                      <a:r>
                        <a:rPr lang="en-GB" sz="1200" baseline="0" dirty="0"/>
                        <a:t> industrial area before being turned into a modern sporting park. </a:t>
                      </a:r>
                      <a:endParaRPr lang="en-GB" sz="1200" dirty="0"/>
                    </a:p>
                  </a:txBody>
                  <a:tcPr marL="91450" marR="91450" marT="45725" marB="45725"/>
                </a:tc>
                <a:tc vMerge="1">
                  <a:txBody>
                    <a:bodyPr/>
                    <a:lstStyle/>
                    <a:p>
                      <a:endParaRPr lang="en-GB"/>
                    </a:p>
                  </a:txBody>
                  <a:tcPr/>
                </a:tc>
                <a:extLst>
                  <a:ext uri="{0D108BD9-81ED-4DB2-BD59-A6C34878D82A}">
                    <a16:rowId xmlns:a16="http://schemas.microsoft.com/office/drawing/2014/main" val="4053248356"/>
                  </a:ext>
                </a:extLst>
              </a:tr>
              <a:tr h="263490">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t>Physical feature:</a:t>
                      </a:r>
                    </a:p>
                    <a:p>
                      <a:pPr marL="0" marR="0" lvl="0" indent="0" algn="l" rtl="0">
                        <a:lnSpc>
                          <a:spcPct val="100000"/>
                        </a:lnSpc>
                        <a:spcBef>
                          <a:spcPts val="0"/>
                        </a:spcBef>
                        <a:spcAft>
                          <a:spcPts val="0"/>
                        </a:spcAft>
                        <a:buClr>
                          <a:schemeClr val="dk1"/>
                        </a:buClr>
                        <a:buSzPts val="1100"/>
                        <a:buFont typeface="Calibri"/>
                        <a:buNone/>
                      </a:pPr>
                      <a:r>
                        <a:rPr lang="en-GB" sz="1100" b="0" i="0" u="none" strike="noStrike" cap="none" dirty="0">
                          <a:solidFill>
                            <a:srgbClr val="000000"/>
                          </a:solidFill>
                          <a:effectLst/>
                          <a:latin typeface="Arial"/>
                          <a:ea typeface="Arial"/>
                          <a:cs typeface="Arial"/>
                          <a:sym typeface="Arial"/>
                        </a:rPr>
                        <a:t>Physical features, like seas, mountains and rivers, are natural. They would be here even if there were no people around. </a:t>
                      </a:r>
                      <a:endParaRPr sz="1100" b="1" dirty="0"/>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62170196"/>
                  </a:ext>
                </a:extLst>
              </a:tr>
              <a:tr h="489895">
                <a:tc vMerge="1">
                  <a:txBody>
                    <a:bodyPr/>
                    <a:lstStyle/>
                    <a:p>
                      <a:endParaRPr lang="en-GB"/>
                    </a:p>
                  </a:txBody>
                  <a:tcPr/>
                </a:tc>
                <a:tc rowSpan="2">
                  <a:txBody>
                    <a:bodyPr/>
                    <a:lstStyle/>
                    <a:p>
                      <a:pPr marL="0" marR="0" lvl="0" indent="0" algn="l" rtl="0">
                        <a:spcBef>
                          <a:spcPts val="0"/>
                        </a:spcBef>
                        <a:spcAft>
                          <a:spcPts val="0"/>
                        </a:spcAft>
                        <a:buNone/>
                      </a:pPr>
                      <a:r>
                        <a:rPr lang="en-GB" sz="1200" dirty="0"/>
                        <a:t>Lanner school has</a:t>
                      </a:r>
                      <a:r>
                        <a:rPr lang="en-GB" sz="1200" baseline="0" dirty="0"/>
                        <a:t> changed a lot over the past </a:t>
                      </a:r>
                    </a:p>
                    <a:p>
                      <a:pPr marL="0" marR="0" lvl="0" indent="0" algn="l" rtl="0">
                        <a:spcBef>
                          <a:spcPts val="0"/>
                        </a:spcBef>
                        <a:spcAft>
                          <a:spcPts val="0"/>
                        </a:spcAft>
                        <a:buNone/>
                      </a:pPr>
                      <a:r>
                        <a:rPr lang="en-GB" sz="1200" baseline="0"/>
                        <a:t>20 years, including being reroofed 3 times and new fencing around the grounds.</a:t>
                      </a:r>
                      <a:endParaRPr lang="en-GB" sz="1200"/>
                    </a:p>
                  </a:txBody>
                  <a:tcPr marL="91450" marR="91450" marT="45725" marB="45725"/>
                </a:tc>
                <a:tc vMerge="1">
                  <a:txBody>
                    <a:bodyPr/>
                    <a:lstStyle/>
                    <a:p>
                      <a:endParaRPr lang="en-GB"/>
                    </a:p>
                  </a:txBody>
                  <a:tcPr/>
                </a:tc>
                <a:extLst>
                  <a:ext uri="{0D108BD9-81ED-4DB2-BD59-A6C34878D82A}">
                    <a16:rowId xmlns:a16="http://schemas.microsoft.com/office/drawing/2014/main" val="934586877"/>
                  </a:ext>
                </a:extLst>
              </a:tr>
              <a:tr h="128608">
                <a:tc rowSpan="3">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t>Continent: </a:t>
                      </a:r>
                    </a:p>
                    <a:p>
                      <a:pPr marL="0" marR="0" lvl="0" indent="0" algn="l" rtl="0">
                        <a:lnSpc>
                          <a:spcPct val="100000"/>
                        </a:lnSpc>
                        <a:spcBef>
                          <a:spcPts val="0"/>
                        </a:spcBef>
                        <a:spcAft>
                          <a:spcPts val="0"/>
                        </a:spcAft>
                        <a:buClr>
                          <a:schemeClr val="dk1"/>
                        </a:buClr>
                        <a:buSzPts val="1100"/>
                        <a:buFont typeface="Calibri"/>
                        <a:buNone/>
                      </a:pPr>
                      <a:r>
                        <a:rPr lang="en-GB" sz="1100" dirty="0"/>
                        <a:t>Any of the world's main continuous expanses of land (Europe, Asia, Africa, North and South America, Australia, Antarctica).</a:t>
                      </a:r>
                      <a:endParaRPr sz="1100" dirty="0"/>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745912469"/>
                  </a:ext>
                </a:extLst>
              </a:tr>
              <a:tr h="367163">
                <a:tc vMerge="1">
                  <a:txBody>
                    <a:bodyPr/>
                    <a:lstStyle/>
                    <a:p>
                      <a:endParaRPr lang="en-GB"/>
                    </a:p>
                  </a:txBody>
                  <a:tcPr/>
                </a:tc>
                <a:tc>
                  <a:txBody>
                    <a:bodyPr/>
                    <a:lstStyle/>
                    <a:p>
                      <a:pPr marL="0" marR="0" lvl="0" indent="0" algn="l" rtl="0">
                        <a:spcBef>
                          <a:spcPts val="0"/>
                        </a:spcBef>
                        <a:spcAft>
                          <a:spcPts val="0"/>
                        </a:spcAft>
                        <a:buNone/>
                      </a:pPr>
                      <a:r>
                        <a:rPr lang="en-GB" sz="1200" dirty="0"/>
                        <a:t>Lanner school used to be in a different place in the village. </a:t>
                      </a:r>
                      <a:endParaRPr sz="1200" dirty="0"/>
                    </a:p>
                  </a:txBody>
                  <a:tcPr marL="91450" marR="91450" marT="45725" marB="45725"/>
                </a:tc>
                <a:tc>
                  <a:txBody>
                    <a:bodyPr/>
                    <a:lstStyle/>
                    <a:p>
                      <a:r>
                        <a:rPr lang="en-GB" sz="1600" dirty="0"/>
                        <a:t>Geographical Regions of the UK</a:t>
                      </a:r>
                      <a:endParaRPr lang="en-GB" dirty="0"/>
                    </a:p>
                  </a:txBody>
                  <a:tcPr marL="91450" marR="91450" marT="45725" marB="45725">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DEAF6"/>
                    </a:solidFill>
                  </a:tcPr>
                </a:tc>
                <a:extLst>
                  <a:ext uri="{0D108BD9-81ED-4DB2-BD59-A6C34878D82A}">
                    <a16:rowId xmlns:a16="http://schemas.microsoft.com/office/drawing/2014/main" val="2399579940"/>
                  </a:ext>
                </a:extLst>
              </a:tr>
              <a:tr h="240541">
                <a:tc vMerge="1">
                  <a:txBody>
                    <a:bodyPr/>
                    <a:lstStyle/>
                    <a:p>
                      <a:endParaRPr lang="en-GB"/>
                    </a:p>
                  </a:txBody>
                  <a:tcPr/>
                </a:tc>
                <a:tc rowSpan="2">
                  <a:txBody>
                    <a:bodyPr/>
                    <a:lstStyle/>
                    <a:p>
                      <a:pPr marL="0" marR="0" lvl="0" indent="0" algn="l" rtl="0">
                        <a:spcBef>
                          <a:spcPts val="0"/>
                        </a:spcBef>
                        <a:spcAft>
                          <a:spcPts val="0"/>
                        </a:spcAft>
                        <a:buNone/>
                      </a:pPr>
                      <a:r>
                        <a:rPr lang="en-GB" sz="1200" dirty="0"/>
                        <a:t>London is the capital of England, Scotland and Wales are linked by land but are actually different countries.</a:t>
                      </a:r>
                      <a:endParaRPr sz="1200" dirty="0"/>
                    </a:p>
                  </a:txBody>
                  <a:tcPr marL="91450" marR="91450" marT="45725" marB="45725"/>
                </a:tc>
                <a:tc rowSpan="6">
                  <a:txBody>
                    <a:bodyPr/>
                    <a:lstStyle/>
                    <a:p>
                      <a:endParaRPr lang="en-GB" dirty="0"/>
                    </a:p>
                  </a:txBody>
                  <a:tcPr marL="91450" marR="91450" marT="45725" marB="45725">
                    <a:lnT w="12700" cap="flat" cmpd="sng" algn="ctr">
                      <a:solidFill>
                        <a:schemeClr val="dk1"/>
                      </a:solidFill>
                      <a:prstDash val="solid"/>
                      <a:round/>
                      <a:headEnd type="none" w="sm" len="sm"/>
                      <a:tailEnd type="none" w="sm" len="sm"/>
                    </a:lnT>
                  </a:tcPr>
                </a:tc>
                <a:extLst>
                  <a:ext uri="{0D108BD9-81ED-4DB2-BD59-A6C34878D82A}">
                    <a16:rowId xmlns:a16="http://schemas.microsoft.com/office/drawing/2014/main" val="2241008921"/>
                  </a:ext>
                </a:extLst>
              </a:tr>
              <a:tr h="206097">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t>Country: </a:t>
                      </a:r>
                    </a:p>
                    <a:p>
                      <a:pPr marL="0" marR="0" lvl="0" indent="0" algn="l" rtl="0">
                        <a:lnSpc>
                          <a:spcPct val="100000"/>
                        </a:lnSpc>
                        <a:spcBef>
                          <a:spcPts val="0"/>
                        </a:spcBef>
                        <a:spcAft>
                          <a:spcPts val="0"/>
                        </a:spcAft>
                        <a:buClr>
                          <a:schemeClr val="dk1"/>
                        </a:buClr>
                        <a:buSzPts val="1100"/>
                        <a:buFont typeface="Calibri"/>
                        <a:buNone/>
                      </a:pPr>
                      <a:r>
                        <a:rPr lang="en-GB" sz="1100" dirty="0"/>
                        <a:t>A nation with its own government, occupying a particular territory</a:t>
                      </a:r>
                      <a:endParaRPr sz="1100" dirty="0"/>
                    </a:p>
                  </a:txBody>
                  <a:tcPr marL="91450" marR="91450" marT="45725" marB="45725"/>
                </a:tc>
                <a:tc vMerge="1">
                  <a:txBody>
                    <a:bodyPr/>
                    <a:lstStyle/>
                    <a:p>
                      <a:pPr marL="0" marR="0" lvl="0" indent="0" algn="l" rtl="0">
                        <a:spcBef>
                          <a:spcPts val="0"/>
                        </a:spcBef>
                        <a:spcAft>
                          <a:spcPts val="0"/>
                        </a:spcAft>
                        <a:buNone/>
                      </a:pPr>
                      <a:endParaRPr sz="1200" dirty="0"/>
                    </a:p>
                  </a:txBody>
                  <a:tcPr marL="91450" marR="91450" marT="45725" marB="45725"/>
                </a:tc>
                <a:tc vMerge="1">
                  <a:txBody>
                    <a:bodyPr/>
                    <a:lstStyle/>
                    <a:p>
                      <a:pPr marL="0" marR="0" lvl="0" indent="0" algn="ctr" rtl="0">
                        <a:spcBef>
                          <a:spcPts val="0"/>
                        </a:spcBef>
                        <a:spcAft>
                          <a:spcPts val="0"/>
                        </a:spcAft>
                        <a:buNone/>
                      </a:pPr>
                      <a:endParaRPr sz="1600"/>
                    </a:p>
                  </a:txBody>
                  <a:tcPr marL="91450" marR="91450" marT="45725" marB="45725">
                    <a:lnT w="12700" cap="flat" cmpd="sng" algn="ctr">
                      <a:solidFill>
                        <a:schemeClr val="dk1"/>
                      </a:solidFill>
                      <a:prstDash val="solid"/>
                      <a:round/>
                      <a:headEnd type="none" w="sm" len="sm"/>
                      <a:tailEnd type="none" w="sm" len="sm"/>
                    </a:lnT>
                  </a:tcPr>
                </a:tc>
                <a:extLst>
                  <a:ext uri="{0D108BD9-81ED-4DB2-BD59-A6C34878D82A}">
                    <a16:rowId xmlns:a16="http://schemas.microsoft.com/office/drawing/2014/main" val="10007"/>
                  </a:ext>
                </a:extLst>
              </a:tr>
              <a:tr h="441791">
                <a:tc vMerge="1">
                  <a:txBody>
                    <a:bodyPr/>
                    <a:lstStyle/>
                    <a:p>
                      <a:endParaRPr lang="en-GB"/>
                    </a:p>
                  </a:txBody>
                  <a:tcPr/>
                </a:tc>
                <a:tc>
                  <a:txBody>
                    <a:bodyPr/>
                    <a:lstStyle/>
                    <a:p>
                      <a:pPr marL="0" marR="0" lvl="0" indent="0" algn="l" rtl="0">
                        <a:spcBef>
                          <a:spcPts val="0"/>
                        </a:spcBef>
                        <a:spcAft>
                          <a:spcPts val="0"/>
                        </a:spcAft>
                        <a:buNone/>
                      </a:pPr>
                      <a:r>
                        <a:rPr lang="en-GB" sz="1200" dirty="0"/>
                        <a:t>Northern Ireland and Ireland are different countries, but are one island. </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4035968023"/>
                  </a:ext>
                </a:extLst>
              </a:tr>
              <a:tr h="1133915">
                <a:tc>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t>County:</a:t>
                      </a:r>
                    </a:p>
                    <a:p>
                      <a:pPr marL="0" marR="0" lvl="0" indent="0" algn="l" rtl="0">
                        <a:lnSpc>
                          <a:spcPct val="100000"/>
                        </a:lnSpc>
                        <a:spcBef>
                          <a:spcPts val="0"/>
                        </a:spcBef>
                        <a:spcAft>
                          <a:spcPts val="0"/>
                        </a:spcAft>
                        <a:buClr>
                          <a:schemeClr val="dk1"/>
                        </a:buClr>
                        <a:buSzPts val="1100"/>
                        <a:buFont typeface="Calibri"/>
                        <a:buNone/>
                      </a:pPr>
                      <a:r>
                        <a:rPr lang="en-GB" sz="1100" b="0" dirty="0"/>
                        <a:t>Countries are divided up in counties, which have their own councils that run and make decisions for the county. E.g. Cornwall, Devon, Somerset </a:t>
                      </a:r>
                      <a:endParaRPr sz="1100" dirty="0"/>
                    </a:p>
                  </a:txBody>
                  <a:tcPr marL="91450" marR="91450" marT="45725" marB="45725"/>
                </a:tc>
                <a:tc>
                  <a:txBody>
                    <a:bodyPr/>
                    <a:lstStyle/>
                    <a:p>
                      <a:pPr marL="0" marR="0" lvl="0" indent="0" algn="l" rtl="0">
                        <a:spcBef>
                          <a:spcPts val="0"/>
                        </a:spcBef>
                        <a:spcAft>
                          <a:spcPts val="0"/>
                        </a:spcAft>
                        <a:buNone/>
                      </a:pPr>
                      <a:r>
                        <a:rPr lang="en-GB" sz="1100" b="1" dirty="0"/>
                        <a:t>National Curriculum End Points</a:t>
                      </a:r>
                      <a:endParaRPr dirty="0"/>
                    </a:p>
                    <a:p>
                      <a:pPr marL="0" marR="0" lvl="0" indent="0" algn="l" rtl="0">
                        <a:spcBef>
                          <a:spcPts val="0"/>
                        </a:spcBef>
                        <a:spcAft>
                          <a:spcPts val="0"/>
                        </a:spcAft>
                        <a:buNone/>
                      </a:pPr>
                      <a:r>
                        <a:rPr lang="en-GB" sz="1000" dirty="0">
                          <a:solidFill>
                            <a:schemeClr val="dk1"/>
                          </a:solidFill>
                          <a:latin typeface="Calibri"/>
                          <a:ea typeface="Calibri"/>
                          <a:cs typeface="Calibri"/>
                          <a:sym typeface="Calibri"/>
                        </a:rPr>
                        <a:t>Locate the world’s countries, using maps to focus on Europe (including the location of Russia) &amp; North and South America.</a:t>
                      </a:r>
                      <a:endParaRPr dirty="0"/>
                    </a:p>
                    <a:p>
                      <a:pPr marL="0" marR="0" lvl="0" indent="0" algn="l" rtl="0">
                        <a:spcBef>
                          <a:spcPts val="0"/>
                        </a:spcBef>
                        <a:spcAft>
                          <a:spcPts val="0"/>
                        </a:spcAft>
                        <a:buNone/>
                      </a:pPr>
                      <a:r>
                        <a:rPr lang="en-GB" sz="1000" dirty="0">
                          <a:solidFill>
                            <a:schemeClr val="dk1"/>
                          </a:solidFill>
                          <a:latin typeface="Calibri"/>
                          <a:ea typeface="Calibri"/>
                          <a:cs typeface="Calibri"/>
                          <a:sym typeface="Calibri"/>
                        </a:rPr>
                        <a:t>Name and locate counties and cities of the United Kingdom, geographical regions and their identifying human and physical characteristics, key topographical features (including hills, mountains, coasts and rivers) and land-use patterns; and understand how some of these aspects have changed over time.</a:t>
                      </a:r>
                      <a:endParaRPr sz="1050" b="1" dirty="0"/>
                    </a:p>
                  </a:txBody>
                  <a:tcPr marL="91450" marR="91450" marT="45725" marB="45725">
                    <a:lnB w="12700" cap="flat" cmpd="sng">
                      <a:solidFill>
                        <a:schemeClr val="dk1"/>
                      </a:solidFill>
                      <a:prstDash val="solid"/>
                      <a:round/>
                      <a:headEnd type="none" w="sm" len="sm"/>
                      <a:tailEnd type="none" w="sm" len="sm"/>
                    </a:lnB>
                    <a:solidFill>
                      <a:srgbClr val="FFFF99"/>
                    </a:solidFill>
                  </a:tcPr>
                </a:tc>
                <a:tc vMerge="1">
                  <a:txBody>
                    <a:bodyPr/>
                    <a:lstStyle/>
                    <a:p>
                      <a:endParaRPr lang="en-US"/>
                    </a:p>
                  </a:txBody>
                  <a:tcPr/>
                </a:tc>
                <a:extLst>
                  <a:ext uri="{0D108BD9-81ED-4DB2-BD59-A6C34878D82A}">
                    <a16:rowId xmlns:a16="http://schemas.microsoft.com/office/drawing/2014/main" val="10008"/>
                  </a:ext>
                </a:extLst>
              </a:tr>
              <a:tr h="898298">
                <a:tc>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t>Geographical Region:</a:t>
                      </a:r>
                    </a:p>
                    <a:p>
                      <a:pPr marL="0" marR="0" lvl="0" indent="0" algn="l" rtl="0">
                        <a:lnSpc>
                          <a:spcPct val="100000"/>
                        </a:lnSpc>
                        <a:spcBef>
                          <a:spcPts val="0"/>
                        </a:spcBef>
                        <a:spcAft>
                          <a:spcPts val="0"/>
                        </a:spcAft>
                        <a:buClr>
                          <a:schemeClr val="dk1"/>
                        </a:buClr>
                        <a:buSzPts val="1100"/>
                        <a:buFont typeface="Calibri"/>
                        <a:buNone/>
                      </a:pPr>
                      <a:r>
                        <a:rPr lang="en-GB" sz="1100" dirty="0"/>
                        <a:t>The UK is split into several regions e.g. South West, West Midlands, East Midlands </a:t>
                      </a:r>
                      <a:r>
                        <a:rPr lang="en-GB" sz="1100" dirty="0" err="1"/>
                        <a:t>ec.</a:t>
                      </a:r>
                      <a:r>
                        <a:rPr lang="en-GB" sz="1100" dirty="0"/>
                        <a:t> These regions are made up of several counties in the same area. </a:t>
                      </a:r>
                    </a:p>
                  </a:txBody>
                  <a:tcPr marL="91450" marR="91450" marT="45725" marB="45725">
                    <a:lnR w="12700" cap="flat" cmpd="sng" algn="ctr">
                      <a:solidFill>
                        <a:schemeClr val="dk1"/>
                      </a:solidFill>
                      <a:prstDash val="solid"/>
                      <a:round/>
                      <a:headEnd type="none" w="sm" len="sm"/>
                      <a:tailEnd type="none" w="sm" len="sm"/>
                    </a:lnR>
                    <a:solidFill>
                      <a:schemeClr val="lt1"/>
                    </a:solidFill>
                  </a:tcPr>
                </a:tc>
                <a:tc rowSpan="2">
                  <a:txBody>
                    <a:bodyPr/>
                    <a:lstStyle/>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endParaRPr sz="1000" dirty="0"/>
                    </a:p>
                    <a:p>
                      <a:pPr marL="0" marR="0" lvl="0" indent="0" algn="l" rtl="0">
                        <a:spcBef>
                          <a:spcPts val="0"/>
                        </a:spcBef>
                        <a:spcAft>
                          <a:spcPts val="0"/>
                        </a:spcAft>
                        <a:buNone/>
                      </a:pPr>
                      <a:r>
                        <a:rPr lang="en-GB" sz="1000" dirty="0"/>
                        <a:t>.</a:t>
                      </a:r>
                      <a:endParaRPr dirty="0"/>
                    </a:p>
                    <a:p>
                      <a:pPr marL="0" marR="0" lvl="0" indent="0" algn="l" rtl="0">
                        <a:spcBef>
                          <a:spcPts val="0"/>
                        </a:spcBef>
                        <a:spcAft>
                          <a:spcPts val="0"/>
                        </a:spcAft>
                        <a:buNone/>
                      </a:pPr>
                      <a:endParaRPr sz="1000" dirty="0"/>
                    </a:p>
                    <a:p>
                      <a:pPr marL="0" marR="0" lvl="0" indent="0" algn="l" rtl="0">
                        <a:spcBef>
                          <a:spcPts val="0"/>
                        </a:spcBef>
                        <a:spcAft>
                          <a:spcPts val="0"/>
                        </a:spcAft>
                        <a:buNone/>
                      </a:pPr>
                      <a:r>
                        <a:rPr lang="en-GB" sz="1400" dirty="0"/>
                        <a:t>           human features                 physical features</a:t>
                      </a:r>
                      <a:endParaRPr sz="1400" dirty="0"/>
                    </a:p>
                  </a:txBody>
                  <a:tcPr marL="91450" marR="91450" marT="45725" marB="45725">
                    <a:lnL w="12700" cap="flat" cmpd="sng" algn="ctr">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tcPr>
                </a:tc>
                <a:tc vMerge="1">
                  <a:txBody>
                    <a:bodyPr/>
                    <a:lstStyle/>
                    <a:p>
                      <a:endParaRPr lang="en-US"/>
                    </a:p>
                  </a:txBody>
                  <a:tcPr>
                    <a:lnL w="12700" cap="flat" cmpd="sng" algn="ctr">
                      <a:solidFill>
                        <a:schemeClr val="dk1"/>
                      </a:solidFill>
                      <a:prstDash val="solid"/>
                      <a:round/>
                      <a:headEnd type="none" w="sm" len="sm"/>
                      <a:tailEnd type="none" w="sm" len="sm"/>
                    </a:lnL>
                  </a:tcPr>
                </a:tc>
                <a:extLst>
                  <a:ext uri="{0D108BD9-81ED-4DB2-BD59-A6C34878D82A}">
                    <a16:rowId xmlns:a16="http://schemas.microsoft.com/office/drawing/2014/main" val="10011"/>
                  </a:ext>
                </a:extLst>
              </a:tr>
              <a:tr h="951564">
                <a:tc>
                  <a:txBody>
                    <a:bodyPr/>
                    <a:lstStyle/>
                    <a:p>
                      <a:pPr marL="0" marR="0" lvl="0" indent="0" algn="l" rtl="0">
                        <a:lnSpc>
                          <a:spcPct val="100000"/>
                        </a:lnSpc>
                        <a:spcBef>
                          <a:spcPts val="0"/>
                        </a:spcBef>
                        <a:spcAft>
                          <a:spcPts val="0"/>
                        </a:spcAft>
                        <a:buClr>
                          <a:schemeClr val="dk1"/>
                        </a:buClr>
                        <a:buSzPts val="1100"/>
                        <a:buFont typeface="Calibri"/>
                        <a:buNone/>
                      </a:pPr>
                      <a:r>
                        <a:rPr lang="en-GB" sz="1050" b="1" dirty="0"/>
                        <a:t>Topographical feature:</a:t>
                      </a:r>
                    </a:p>
                    <a:p>
                      <a:pPr marL="0" marR="0" lvl="0" indent="0" algn="l" rtl="0">
                        <a:lnSpc>
                          <a:spcPct val="100000"/>
                        </a:lnSpc>
                        <a:spcBef>
                          <a:spcPts val="0"/>
                        </a:spcBef>
                        <a:spcAft>
                          <a:spcPts val="0"/>
                        </a:spcAft>
                        <a:buClr>
                          <a:schemeClr val="dk1"/>
                        </a:buClr>
                        <a:buSzPts val="1100"/>
                        <a:buFont typeface="Calibri"/>
                        <a:buNone/>
                      </a:pPr>
                      <a:r>
                        <a:rPr lang="en-GB" sz="1050" b="0" i="0" u="none" strike="noStrike" cap="none" dirty="0">
                          <a:solidFill>
                            <a:srgbClr val="000000"/>
                          </a:solidFill>
                          <a:effectLst/>
                          <a:latin typeface="Arial"/>
                          <a:ea typeface="Arial"/>
                          <a:cs typeface="Arial"/>
                          <a:sym typeface="Arial"/>
                        </a:rPr>
                        <a:t>Topography describes the physical features of an area of land. These features typically include natural formations such as mountains, rivers, lakes, and valleys</a:t>
                      </a:r>
                      <a:endParaRPr sz="1100" b="1" dirty="0"/>
                    </a:p>
                  </a:txBody>
                  <a:tcPr marL="91450" marR="91450" marT="45725" marB="45725">
                    <a:lnR w="12700" cap="flat" cmpd="sng" algn="ctr">
                      <a:solidFill>
                        <a:schemeClr val="dk1"/>
                      </a:solidFill>
                      <a:prstDash val="solid"/>
                      <a:round/>
                      <a:headEnd type="none" w="sm" len="sm"/>
                      <a:tailEnd type="none" w="sm" len="sm"/>
                    </a:lnR>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530119677"/>
                  </a:ext>
                </a:extLst>
              </a:tr>
            </a:tbl>
          </a:graphicData>
        </a:graphic>
      </p:graphicFrame>
      <p:pic>
        <p:nvPicPr>
          <p:cNvPr id="85" name="Google Shape;85;p1"/>
          <p:cNvPicPr preferRelativeResize="0"/>
          <p:nvPr/>
        </p:nvPicPr>
        <p:blipFill rotWithShape="1">
          <a:blip r:embed="rId3">
            <a:alphaModFix/>
          </a:blip>
          <a:srcRect/>
          <a:stretch/>
        </p:blipFill>
        <p:spPr>
          <a:xfrm>
            <a:off x="8356600" y="927100"/>
            <a:ext cx="1195587" cy="1456107"/>
          </a:xfrm>
          <a:prstGeom prst="rect">
            <a:avLst/>
          </a:prstGeom>
          <a:noFill/>
          <a:ln>
            <a:noFill/>
          </a:ln>
        </p:spPr>
      </p:pic>
      <p:pic>
        <p:nvPicPr>
          <p:cNvPr id="86" name="Google Shape;86;p1" descr="imgur.com in 2021 | England map, Map of britain, Map of great britain"/>
          <p:cNvPicPr preferRelativeResize="0"/>
          <p:nvPr/>
        </p:nvPicPr>
        <p:blipFill rotWithShape="1">
          <a:blip r:embed="rId4">
            <a:alphaModFix/>
          </a:blip>
          <a:srcRect/>
          <a:stretch/>
        </p:blipFill>
        <p:spPr>
          <a:xfrm>
            <a:off x="8623300" y="2997200"/>
            <a:ext cx="2973880" cy="3792437"/>
          </a:xfrm>
          <a:prstGeom prst="rect">
            <a:avLst/>
          </a:prstGeom>
          <a:noFill/>
          <a:ln>
            <a:noFill/>
          </a:ln>
        </p:spPr>
      </p:pic>
      <p:pic>
        <p:nvPicPr>
          <p:cNvPr id="87" name="Google Shape;87;p1"/>
          <p:cNvPicPr preferRelativeResize="0"/>
          <p:nvPr/>
        </p:nvPicPr>
        <p:blipFill rotWithShape="1">
          <a:blip r:embed="rId5">
            <a:alphaModFix/>
          </a:blip>
          <a:srcRect/>
          <a:stretch/>
        </p:blipFill>
        <p:spPr>
          <a:xfrm>
            <a:off x="9653391" y="927098"/>
            <a:ext cx="1036078" cy="1456108"/>
          </a:xfrm>
          <a:prstGeom prst="rect">
            <a:avLst/>
          </a:prstGeom>
          <a:noFill/>
          <a:ln>
            <a:noFill/>
          </a:ln>
        </p:spPr>
      </p:pic>
      <p:pic>
        <p:nvPicPr>
          <p:cNvPr id="88" name="Google Shape;88;p1"/>
          <p:cNvPicPr preferRelativeResize="0"/>
          <p:nvPr/>
        </p:nvPicPr>
        <p:blipFill rotWithShape="1">
          <a:blip r:embed="rId6">
            <a:alphaModFix/>
          </a:blip>
          <a:srcRect/>
          <a:stretch/>
        </p:blipFill>
        <p:spPr>
          <a:xfrm>
            <a:off x="10790673" y="927099"/>
            <a:ext cx="1195587" cy="1456107"/>
          </a:xfrm>
          <a:prstGeom prst="rect">
            <a:avLst/>
          </a:prstGeom>
          <a:noFill/>
          <a:ln>
            <a:noFill/>
          </a:ln>
        </p:spPr>
      </p:pic>
      <p:pic>
        <p:nvPicPr>
          <p:cNvPr id="89" name="Google Shape;89;p1"/>
          <p:cNvPicPr preferRelativeResize="0"/>
          <p:nvPr/>
        </p:nvPicPr>
        <p:blipFill rotWithShape="1">
          <a:blip r:embed="rId7">
            <a:alphaModFix/>
          </a:blip>
          <a:srcRect/>
          <a:stretch/>
        </p:blipFill>
        <p:spPr>
          <a:xfrm>
            <a:off x="6096000" y="5039214"/>
            <a:ext cx="1625469" cy="1278434"/>
          </a:xfrm>
          <a:prstGeom prst="rect">
            <a:avLst/>
          </a:prstGeom>
          <a:noFill/>
          <a:ln>
            <a:noFill/>
          </a:ln>
        </p:spPr>
      </p:pic>
      <p:pic>
        <p:nvPicPr>
          <p:cNvPr id="90" name="Google Shape;90;p1"/>
          <p:cNvPicPr preferRelativeResize="0"/>
          <p:nvPr/>
        </p:nvPicPr>
        <p:blipFill rotWithShape="1">
          <a:blip r:embed="rId8">
            <a:alphaModFix/>
          </a:blip>
          <a:srcRect/>
          <a:stretch/>
        </p:blipFill>
        <p:spPr>
          <a:xfrm>
            <a:off x="3669332" y="5039214"/>
            <a:ext cx="1621667" cy="1255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graphicFrame>
        <p:nvGraphicFramePr>
          <p:cNvPr id="95" name="Google Shape;95;p2"/>
          <p:cNvGraphicFramePr/>
          <p:nvPr>
            <p:extLst>
              <p:ext uri="{D42A27DB-BD31-4B8C-83A1-F6EECF244321}">
                <p14:modId xmlns:p14="http://schemas.microsoft.com/office/powerpoint/2010/main" val="108621743"/>
              </p:ext>
            </p:extLst>
          </p:nvPr>
        </p:nvGraphicFramePr>
        <p:xfrm>
          <a:off x="117475" y="182529"/>
          <a:ext cx="11957050" cy="6420204"/>
        </p:xfrm>
        <a:graphic>
          <a:graphicData uri="http://schemas.openxmlformats.org/drawingml/2006/table">
            <a:tbl>
              <a:tblPr firstRow="1" bandRow="1">
                <a:noFill/>
                <a:tableStyleId>{0C6B6999-6515-46D0-A161-FDDFFDFD6246}</a:tableStyleId>
              </a:tblPr>
              <a:tblGrid>
                <a:gridCol w="3547881">
                  <a:extLst>
                    <a:ext uri="{9D8B030D-6E8A-4147-A177-3AD203B41FA5}">
                      <a16:colId xmlns:a16="http://schemas.microsoft.com/office/drawing/2014/main" val="20000"/>
                    </a:ext>
                  </a:extLst>
                </a:gridCol>
                <a:gridCol w="6288113">
                  <a:extLst>
                    <a:ext uri="{9D8B030D-6E8A-4147-A177-3AD203B41FA5}">
                      <a16:colId xmlns:a16="http://schemas.microsoft.com/office/drawing/2014/main" val="20001"/>
                    </a:ext>
                  </a:extLst>
                </a:gridCol>
                <a:gridCol w="2121056">
                  <a:extLst>
                    <a:ext uri="{9D8B030D-6E8A-4147-A177-3AD203B41FA5}">
                      <a16:colId xmlns:a16="http://schemas.microsoft.com/office/drawing/2014/main" val="20002"/>
                    </a:ext>
                  </a:extLst>
                </a:gridCol>
              </a:tblGrid>
              <a:tr h="313437">
                <a:tc gridSpan="3">
                  <a:txBody>
                    <a:bodyPr/>
                    <a:lstStyle/>
                    <a:p>
                      <a:pPr marL="0" marR="0" lvl="0" indent="0" algn="ctr" rtl="0">
                        <a:spcBef>
                          <a:spcPts val="0"/>
                        </a:spcBef>
                        <a:spcAft>
                          <a:spcPts val="0"/>
                        </a:spcAft>
                        <a:buNone/>
                      </a:pPr>
                      <a:r>
                        <a:rPr lang="en-GB" sz="1600" b="1" dirty="0">
                          <a:latin typeface="+mn-lt"/>
                        </a:rPr>
                        <a:t>                                                 </a:t>
                      </a:r>
                      <a:r>
                        <a:rPr lang="en-GB" sz="1800" b="1" dirty="0">
                          <a:latin typeface="+mn-lt"/>
                        </a:rPr>
                        <a:t>YEAR 3 GEOGRAPHY- Plants of the world                                Spring 2</a:t>
                      </a:r>
                      <a:endParaRPr sz="1600" b="1" dirty="0">
                        <a:latin typeface="+mn-lt"/>
                      </a:endParaRPr>
                    </a:p>
                  </a:txBody>
                  <a:tcPr marL="91450" marR="91450" marT="45725" marB="45725">
                    <a:solidFill>
                      <a:srgbClr val="FFFF9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87318">
                <a:tc>
                  <a:txBody>
                    <a:bodyPr/>
                    <a:lstStyle/>
                    <a:p>
                      <a:pPr marL="0" marR="0" lvl="0" indent="0" algn="ctr" rtl="0">
                        <a:spcBef>
                          <a:spcPts val="0"/>
                        </a:spcBef>
                        <a:spcAft>
                          <a:spcPts val="0"/>
                        </a:spcAft>
                        <a:buNone/>
                      </a:pPr>
                      <a:r>
                        <a:rPr lang="en-GB" sz="1100">
                          <a:latin typeface="+mn-lt"/>
                        </a:rPr>
                        <a:t>Tier 3 Vocabulary</a:t>
                      </a:r>
                      <a:endParaRPr sz="1100">
                        <a:latin typeface="+mn-lt"/>
                      </a:endParaRPr>
                    </a:p>
                  </a:txBody>
                  <a:tcPr marL="91450" marR="91450" marT="45725" marB="45725">
                    <a:solidFill>
                      <a:srgbClr val="DDEAF6"/>
                    </a:solidFill>
                  </a:tcPr>
                </a:tc>
                <a:tc>
                  <a:txBody>
                    <a:bodyPr/>
                    <a:lstStyle/>
                    <a:p>
                      <a:pPr marL="0" marR="0" lvl="0" indent="0" algn="ctr" rtl="0">
                        <a:spcBef>
                          <a:spcPts val="0"/>
                        </a:spcBef>
                        <a:spcAft>
                          <a:spcPts val="0"/>
                        </a:spcAft>
                        <a:buNone/>
                      </a:pPr>
                      <a:r>
                        <a:rPr lang="en-GB" sz="1100">
                          <a:latin typeface="+mn-lt"/>
                        </a:rPr>
                        <a:t>Knowledge Facts</a:t>
                      </a:r>
                      <a:endParaRPr sz="1100">
                        <a:latin typeface="+mn-lt"/>
                      </a:endParaRPr>
                    </a:p>
                  </a:txBody>
                  <a:tcPr marL="91450" marR="91450" marT="45725" marB="45725">
                    <a:solidFill>
                      <a:srgbClr val="DDEAF6"/>
                    </a:solidFill>
                  </a:tcPr>
                </a:tc>
                <a:tc>
                  <a:txBody>
                    <a:bodyPr/>
                    <a:lstStyle/>
                    <a:p>
                      <a:pPr marL="0" marR="0" lvl="0" indent="0" algn="ctr" rtl="0">
                        <a:spcBef>
                          <a:spcPts val="0"/>
                        </a:spcBef>
                        <a:spcAft>
                          <a:spcPts val="0"/>
                        </a:spcAft>
                        <a:buNone/>
                      </a:pPr>
                      <a:r>
                        <a:rPr lang="en-GB" sz="1100">
                          <a:latin typeface="+mn-lt"/>
                        </a:rPr>
                        <a:t>Recommended Reads</a:t>
                      </a:r>
                      <a:endParaRPr sz="1100">
                        <a:latin typeface="+mn-lt"/>
                      </a:endParaRPr>
                    </a:p>
                  </a:txBody>
                  <a:tcPr marL="91450" marR="91450" marT="45725" marB="45725">
                    <a:solidFill>
                      <a:srgbClr val="DDEAF6"/>
                    </a:solidFill>
                  </a:tcPr>
                </a:tc>
                <a:extLst>
                  <a:ext uri="{0D108BD9-81ED-4DB2-BD59-A6C34878D82A}">
                    <a16:rowId xmlns:a16="http://schemas.microsoft.com/office/drawing/2014/main" val="10001"/>
                  </a:ext>
                </a:extLst>
              </a:tr>
              <a:tr h="462174">
                <a:tc>
                  <a:txBody>
                    <a:bodyPr/>
                    <a:lstStyle/>
                    <a:p>
                      <a:pPr marL="0" marR="0" lvl="0" indent="0" algn="l" rtl="0">
                        <a:lnSpc>
                          <a:spcPct val="100000"/>
                        </a:lnSpc>
                        <a:spcBef>
                          <a:spcPts val="0"/>
                        </a:spcBef>
                        <a:spcAft>
                          <a:spcPts val="0"/>
                        </a:spcAft>
                        <a:buClr>
                          <a:schemeClr val="dk1"/>
                        </a:buClr>
                        <a:buSzPts val="1100"/>
                        <a:buFont typeface="Calibri"/>
                        <a:buNone/>
                      </a:pPr>
                      <a:r>
                        <a:rPr lang="en-US" sz="1100" b="1" dirty="0">
                          <a:latin typeface="+mn-lt"/>
                        </a:rPr>
                        <a:t>Botanist</a:t>
                      </a:r>
                      <a:r>
                        <a:rPr lang="en-US" sz="1100" dirty="0">
                          <a:latin typeface="+mn-lt"/>
                        </a:rPr>
                        <a:t>: </a:t>
                      </a:r>
                      <a:r>
                        <a:rPr lang="en-US" sz="1100" b="0" i="0" u="none" strike="noStrike" cap="none" dirty="0">
                          <a:solidFill>
                            <a:srgbClr val="000000"/>
                          </a:solidFill>
                          <a:effectLst/>
                          <a:latin typeface="+mn-lt"/>
                          <a:cs typeface="Arial"/>
                          <a:sym typeface="Arial"/>
                        </a:rPr>
                        <a:t>A</a:t>
                      </a:r>
                      <a:r>
                        <a:rPr lang="en-US" sz="1100" b="0" i="0" u="none" strike="noStrike" cap="none" dirty="0">
                          <a:solidFill>
                            <a:srgbClr val="000000"/>
                          </a:solidFill>
                          <a:effectLst/>
                          <a:latin typeface="+mn-lt"/>
                          <a:ea typeface="Arial"/>
                          <a:cs typeface="Arial"/>
                          <a:sym typeface="Arial"/>
                        </a:rPr>
                        <a:t>n expert in or student of the scientific study of plants.</a:t>
                      </a:r>
                      <a:endParaRPr sz="1100" dirty="0">
                        <a:latin typeface="+mn-lt"/>
                      </a:endParaRPr>
                    </a:p>
                  </a:txBody>
                  <a:tcPr marL="91450" marR="91450" marT="45725" marB="45725"/>
                </a:tc>
                <a:tc rowSpan="2">
                  <a:txBody>
                    <a:bodyPr/>
                    <a:lstStyle/>
                    <a:p>
                      <a:pPr marL="0" marR="0" lvl="0" indent="0" algn="l" rtl="0">
                        <a:spcBef>
                          <a:spcPts val="0"/>
                        </a:spcBef>
                        <a:spcAft>
                          <a:spcPts val="0"/>
                        </a:spcAft>
                        <a:buNone/>
                      </a:pPr>
                      <a:r>
                        <a:rPr lang="en-US" sz="1100" dirty="0">
                          <a:latin typeface="+mn-lt"/>
                        </a:rPr>
                        <a:t>Plants are found all over the world, in the Northern and Southern hemispheres. They even grow in the North and South Pole.</a:t>
                      </a:r>
                      <a:endParaRPr sz="1100" dirty="0">
                        <a:latin typeface="+mn-lt"/>
                      </a:endParaRPr>
                    </a:p>
                  </a:txBody>
                  <a:tcPr marL="91450" marR="91450" marT="45725" marB="45725">
                    <a:lnB w="12700" cap="flat" cmpd="sng" algn="ctr">
                      <a:solidFill>
                        <a:schemeClr val="dk1"/>
                      </a:solidFill>
                      <a:prstDash val="solid"/>
                      <a:round/>
                      <a:headEnd type="none" w="sm" len="sm"/>
                      <a:tailEnd type="none" w="sm" len="sm"/>
                    </a:lnB>
                  </a:tcPr>
                </a:tc>
                <a:tc rowSpan="10">
                  <a:txBody>
                    <a:bodyPr/>
                    <a:lstStyle/>
                    <a:p>
                      <a:pPr marL="0" marR="0" lvl="0" indent="0" algn="l" rtl="0">
                        <a:spcBef>
                          <a:spcPts val="0"/>
                        </a:spcBef>
                        <a:spcAft>
                          <a:spcPts val="0"/>
                        </a:spcAft>
                        <a:buNone/>
                      </a:pPr>
                      <a:endParaRPr sz="1100" dirty="0">
                        <a:latin typeface="+mn-lt"/>
                      </a:endParaRPr>
                    </a:p>
                    <a:p>
                      <a:pPr marL="0" marR="0" lvl="0" indent="0" algn="l" rtl="0">
                        <a:spcBef>
                          <a:spcPts val="0"/>
                        </a:spcBef>
                        <a:spcAft>
                          <a:spcPts val="0"/>
                        </a:spcAft>
                        <a:buNone/>
                      </a:pPr>
                      <a:endParaRPr sz="1100" dirty="0">
                        <a:latin typeface="+mn-lt"/>
                      </a:endParaRPr>
                    </a:p>
                    <a:p>
                      <a:pPr marL="0" marR="0" lvl="0" indent="0" algn="l" rtl="0">
                        <a:spcBef>
                          <a:spcPts val="0"/>
                        </a:spcBef>
                        <a:spcAft>
                          <a:spcPts val="0"/>
                        </a:spcAft>
                        <a:buNone/>
                      </a:pPr>
                      <a:endParaRPr sz="1100" dirty="0">
                        <a:latin typeface="+mn-lt"/>
                      </a:endParaRPr>
                    </a:p>
                    <a:p>
                      <a:pPr marL="0" marR="0" lvl="0" indent="0" algn="l" rtl="0">
                        <a:spcBef>
                          <a:spcPts val="0"/>
                        </a:spcBef>
                        <a:spcAft>
                          <a:spcPts val="0"/>
                        </a:spcAft>
                        <a:buNone/>
                      </a:pPr>
                      <a:endParaRPr sz="1100" dirty="0">
                        <a:latin typeface="+mn-lt"/>
                      </a:endParaRPr>
                    </a:p>
                    <a:p>
                      <a:pPr marL="0" marR="0" lvl="0" indent="0" algn="l" rtl="0">
                        <a:spcBef>
                          <a:spcPts val="0"/>
                        </a:spcBef>
                        <a:spcAft>
                          <a:spcPts val="0"/>
                        </a:spcAft>
                        <a:buNone/>
                      </a:pPr>
                      <a:endParaRPr sz="1100" dirty="0">
                        <a:latin typeface="+mn-lt"/>
                      </a:endParaRPr>
                    </a:p>
                    <a:p>
                      <a:pPr marL="0" marR="0" lvl="0" indent="0" algn="ctr" rtl="0">
                        <a:spcBef>
                          <a:spcPts val="0"/>
                        </a:spcBef>
                        <a:spcAft>
                          <a:spcPts val="0"/>
                        </a:spcAft>
                        <a:buNone/>
                      </a:pPr>
                      <a:endParaRPr sz="1100" dirty="0">
                        <a:latin typeface="+mn-lt"/>
                      </a:endParaRPr>
                    </a:p>
                    <a:p>
                      <a:pPr marL="0" marR="0" lvl="0" indent="0" algn="ctr" rtl="0">
                        <a:spcBef>
                          <a:spcPts val="0"/>
                        </a:spcBef>
                        <a:spcAft>
                          <a:spcPts val="0"/>
                        </a:spcAft>
                        <a:buNone/>
                      </a:pPr>
                      <a:r>
                        <a:rPr lang="en-GB" sz="1100" dirty="0">
                          <a:latin typeface="+mn-lt"/>
                        </a:rPr>
                        <a:t> </a:t>
                      </a:r>
                      <a:endParaRPr sz="1100" dirty="0">
                        <a:latin typeface="+mn-lt"/>
                      </a:endParaRPr>
                    </a:p>
                  </a:txBody>
                  <a:tcPr marL="91450" marR="91450" marT="45725" marB="45725"/>
                </a:tc>
                <a:extLst>
                  <a:ext uri="{0D108BD9-81ED-4DB2-BD59-A6C34878D82A}">
                    <a16:rowId xmlns:a16="http://schemas.microsoft.com/office/drawing/2014/main" val="10002"/>
                  </a:ext>
                </a:extLst>
              </a:tr>
              <a:tr h="81375">
                <a:tc rowSpan="2">
                  <a:txBody>
                    <a:bodyPr/>
                    <a:lstStyle/>
                    <a:p>
                      <a:pPr marL="0" marR="0" lvl="0" indent="0" algn="l" rtl="0">
                        <a:lnSpc>
                          <a:spcPct val="100000"/>
                        </a:lnSpc>
                        <a:spcBef>
                          <a:spcPts val="0"/>
                        </a:spcBef>
                        <a:spcAft>
                          <a:spcPts val="0"/>
                        </a:spcAft>
                        <a:buClr>
                          <a:schemeClr val="dk1"/>
                        </a:buClr>
                        <a:buSzPts val="1100"/>
                        <a:buFont typeface="Calibri"/>
                        <a:buNone/>
                      </a:pPr>
                      <a:r>
                        <a:rPr lang="en-US" sz="1100" b="1" dirty="0">
                          <a:latin typeface="+mn-lt"/>
                        </a:rPr>
                        <a:t>Species</a:t>
                      </a:r>
                      <a:r>
                        <a:rPr lang="en-US" sz="1100" dirty="0">
                          <a:latin typeface="+mn-lt"/>
                        </a:rPr>
                        <a:t>: A group of plants or animals that are the same type.</a:t>
                      </a:r>
                      <a:endParaRPr sz="11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2697892"/>
                  </a:ext>
                </a:extLst>
              </a:tr>
              <a:tr h="380799">
                <a:tc vMerge="1">
                  <a:txBody>
                    <a:bodyPr/>
                    <a:lstStyle/>
                    <a:p>
                      <a:endParaRPr lang="en-GB"/>
                    </a:p>
                  </a:txBody>
                  <a:tcPr/>
                </a:tc>
                <a:tc rowSpan="2">
                  <a:txBody>
                    <a:bodyPr/>
                    <a:lstStyle/>
                    <a:p>
                      <a:pPr marL="0" marR="0" lvl="0" indent="0" algn="l" rtl="0">
                        <a:spcBef>
                          <a:spcPts val="0"/>
                        </a:spcBef>
                        <a:spcAft>
                          <a:spcPts val="0"/>
                        </a:spcAft>
                        <a:buNone/>
                      </a:pPr>
                      <a:r>
                        <a:rPr lang="en-US" sz="1100" dirty="0">
                          <a:latin typeface="+mn-lt"/>
                        </a:rPr>
                        <a:t>Plants and animals are all suited to different climates. A climate zone and the plants and animals that live within it make up a biome.</a:t>
                      </a:r>
                      <a:endParaRPr sz="1100" dirty="0">
                        <a:latin typeface="+mn-lt"/>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vMerge="1">
                  <a:txBody>
                    <a:bodyPr/>
                    <a:lstStyle/>
                    <a:p>
                      <a:endParaRPr lang="en-GB"/>
                    </a:p>
                  </a:txBody>
                  <a:tcPr/>
                </a:tc>
                <a:extLst>
                  <a:ext uri="{0D108BD9-81ED-4DB2-BD59-A6C34878D82A}">
                    <a16:rowId xmlns:a16="http://schemas.microsoft.com/office/drawing/2014/main" val="1372408637"/>
                  </a:ext>
                </a:extLst>
              </a:tr>
              <a:tr h="252467">
                <a:tc rowSpan="2">
                  <a:txBody>
                    <a:bodyPr/>
                    <a:lstStyle/>
                    <a:p>
                      <a:pPr marL="0" marR="0" lvl="0" indent="0" algn="l" rtl="0">
                        <a:lnSpc>
                          <a:spcPct val="100000"/>
                        </a:lnSpc>
                        <a:spcBef>
                          <a:spcPts val="0"/>
                        </a:spcBef>
                        <a:spcAft>
                          <a:spcPts val="0"/>
                        </a:spcAft>
                        <a:buClr>
                          <a:schemeClr val="dk1"/>
                        </a:buClr>
                        <a:buSzPts val="1100"/>
                        <a:buFont typeface="Calibri"/>
                        <a:buNone/>
                      </a:pPr>
                      <a:r>
                        <a:rPr lang="en-US" sz="1100" b="1" dirty="0">
                          <a:latin typeface="+mn-lt"/>
                        </a:rPr>
                        <a:t>Hemisphere</a:t>
                      </a:r>
                      <a:r>
                        <a:rPr lang="en-US" sz="1100" dirty="0">
                          <a:latin typeface="+mn-lt"/>
                        </a:rPr>
                        <a:t>: A half of the earth, usually as divided into northern and southern halves by the equator.</a:t>
                      </a:r>
                      <a:endParaRPr sz="11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613302293"/>
                  </a:ext>
                </a:extLst>
              </a:tr>
              <a:tr h="160185">
                <a:tc vMerge="1">
                  <a:txBody>
                    <a:bodyPr/>
                    <a:lstStyle/>
                    <a:p>
                      <a:endParaRPr lang="en-GB"/>
                    </a:p>
                  </a:txBody>
                  <a:tcPr/>
                </a:tc>
                <a:tc rowSpan="3">
                  <a:txBody>
                    <a:bodyPr/>
                    <a:lstStyle/>
                    <a:p>
                      <a:pPr marL="0" marR="0" lvl="0" indent="0" algn="l" rtl="0">
                        <a:spcBef>
                          <a:spcPts val="0"/>
                        </a:spcBef>
                        <a:spcAft>
                          <a:spcPts val="0"/>
                        </a:spcAft>
                        <a:buNone/>
                      </a:pPr>
                      <a:r>
                        <a:rPr lang="en-US" sz="1100" dirty="0">
                          <a:latin typeface="+mn-lt"/>
                        </a:rPr>
                        <a:t>Desert biomes are most difficult for plants to survive in because they have extreme climates. Deserts can be both hot and cold.</a:t>
                      </a:r>
                      <a:endParaRPr sz="1100" dirty="0">
                        <a:latin typeface="+mn-lt"/>
                      </a:endParaRPr>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vMerge="1">
                  <a:txBody>
                    <a:bodyPr/>
                    <a:lstStyle/>
                    <a:p>
                      <a:endParaRPr lang="en-GB"/>
                    </a:p>
                  </a:txBody>
                  <a:tcPr/>
                </a:tc>
                <a:extLst>
                  <a:ext uri="{0D108BD9-81ED-4DB2-BD59-A6C34878D82A}">
                    <a16:rowId xmlns:a16="http://schemas.microsoft.com/office/drawing/2014/main" val="2825149321"/>
                  </a:ext>
                </a:extLst>
              </a:tr>
              <a:tr h="206326">
                <a:tc>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solidFill>
                            <a:schemeClr val="tx1"/>
                          </a:solidFill>
                          <a:latin typeface="+mn-lt"/>
                        </a:rPr>
                        <a:t>Flora: </a:t>
                      </a:r>
                      <a:r>
                        <a:rPr lang="en-GB" sz="1100" b="0" dirty="0">
                          <a:solidFill>
                            <a:schemeClr val="tx1"/>
                          </a:solidFill>
                          <a:latin typeface="+mn-lt"/>
                        </a:rPr>
                        <a:t>Plant life.</a:t>
                      </a:r>
                      <a:endParaRPr sz="1100" b="1" dirty="0">
                        <a:solidFill>
                          <a:schemeClr val="tx1"/>
                        </a:solidFill>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33365895"/>
                  </a:ext>
                </a:extLst>
              </a:tr>
              <a:tr h="206326">
                <a:tc>
                  <a:txBody>
                    <a:bodyPr/>
                    <a:lstStyle/>
                    <a:p>
                      <a:pPr marL="0" marR="0" lvl="0" indent="0" algn="l" rtl="0">
                        <a:lnSpc>
                          <a:spcPct val="100000"/>
                        </a:lnSpc>
                        <a:spcBef>
                          <a:spcPts val="0"/>
                        </a:spcBef>
                        <a:spcAft>
                          <a:spcPts val="0"/>
                        </a:spcAft>
                        <a:buClr>
                          <a:schemeClr val="dk1"/>
                        </a:buClr>
                        <a:buSzPts val="1100"/>
                        <a:buFont typeface="Calibri"/>
                        <a:buNone/>
                      </a:pPr>
                      <a:r>
                        <a:rPr lang="en-GB" sz="1100" b="1" dirty="0">
                          <a:solidFill>
                            <a:schemeClr val="tx1"/>
                          </a:solidFill>
                          <a:latin typeface="+mn-lt"/>
                        </a:rPr>
                        <a:t>Fauna:  </a:t>
                      </a:r>
                      <a:r>
                        <a:rPr lang="en-GB" sz="1100" b="0" dirty="0">
                          <a:solidFill>
                            <a:schemeClr val="tx1"/>
                          </a:solidFill>
                          <a:latin typeface="+mn-lt"/>
                        </a:rPr>
                        <a:t>Animal life.</a:t>
                      </a:r>
                      <a:endParaRPr sz="1100" b="0" dirty="0">
                        <a:solidFill>
                          <a:schemeClr val="tx1"/>
                        </a:solidFill>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671931792"/>
                  </a:ext>
                </a:extLst>
              </a:tr>
              <a:tr h="643738">
                <a:tc>
                  <a:txBody>
                    <a:bodyPr/>
                    <a:lstStyle/>
                    <a:p>
                      <a:pPr marL="0" marR="0" lvl="0" indent="0" algn="l" rtl="0">
                        <a:lnSpc>
                          <a:spcPct val="100000"/>
                        </a:lnSpc>
                        <a:spcBef>
                          <a:spcPts val="0"/>
                        </a:spcBef>
                        <a:spcAft>
                          <a:spcPts val="0"/>
                        </a:spcAft>
                        <a:buClr>
                          <a:schemeClr val="dk1"/>
                        </a:buClr>
                        <a:buSzPts val="1100"/>
                        <a:buFont typeface="Calibri"/>
                        <a:buNone/>
                      </a:pPr>
                      <a:r>
                        <a:rPr lang="en-US" sz="1100" b="1" dirty="0">
                          <a:latin typeface="+mn-lt"/>
                        </a:rPr>
                        <a:t>Biome: </a:t>
                      </a:r>
                      <a:r>
                        <a:rPr lang="en-US" sz="1100" b="0" dirty="0">
                          <a:latin typeface="+mn-lt"/>
                        </a:rPr>
                        <a:t>A</a:t>
                      </a:r>
                      <a:r>
                        <a:rPr lang="en-US" sz="1100" dirty="0">
                          <a:latin typeface="+mn-lt"/>
                        </a:rPr>
                        <a:t> large naturally occurring community of flora and fauna occupying a major habitat, e.g. forest or tundra.</a:t>
                      </a:r>
                      <a:endParaRPr sz="1100" dirty="0">
                        <a:latin typeface="+mn-lt"/>
                      </a:endParaRPr>
                    </a:p>
                  </a:txBody>
                  <a:tcPr marL="91450" marR="91450" marT="45725" marB="45725"/>
                </a:tc>
                <a:tc>
                  <a:txBody>
                    <a:bodyPr/>
                    <a:lstStyle/>
                    <a:p>
                      <a:r>
                        <a:rPr lang="en-US" sz="1100" dirty="0">
                          <a:latin typeface="+mn-lt"/>
                        </a:rPr>
                        <a:t>The business of producing food, whether you are producing food for yourself or to sell to other people, is called agriculture. Agriculture includes rearing animals for meat and dairy products, as well as growing plant crops. </a:t>
                      </a:r>
                      <a:endParaRPr lang="en-GB" dirty="0"/>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vMerge="1">
                  <a:txBody>
                    <a:bodyPr/>
                    <a:lstStyle/>
                    <a:p>
                      <a:endParaRPr lang="en-GB"/>
                    </a:p>
                  </a:txBody>
                  <a:tcPr/>
                </a:tc>
                <a:extLst>
                  <a:ext uri="{0D108BD9-81ED-4DB2-BD59-A6C34878D82A}">
                    <a16:rowId xmlns:a16="http://schemas.microsoft.com/office/drawing/2014/main" val="1334009951"/>
                  </a:ext>
                </a:extLst>
              </a:tr>
              <a:tr h="462174">
                <a:tc rowSpan="2">
                  <a:txBody>
                    <a:bodyPr/>
                    <a:lstStyle/>
                    <a:p>
                      <a:pPr marL="0" marR="0" lvl="0" indent="0" algn="l" rtl="0">
                        <a:lnSpc>
                          <a:spcPct val="100000"/>
                        </a:lnSpc>
                        <a:spcBef>
                          <a:spcPts val="0"/>
                        </a:spcBef>
                        <a:spcAft>
                          <a:spcPts val="0"/>
                        </a:spcAft>
                        <a:buClr>
                          <a:schemeClr val="dk1"/>
                        </a:buClr>
                        <a:buSzPts val="1100"/>
                        <a:buFont typeface="Calibri"/>
                        <a:buNone/>
                      </a:pPr>
                      <a:r>
                        <a:rPr lang="en-US" sz="1100" b="1" dirty="0">
                          <a:latin typeface="+mn-lt"/>
                        </a:rPr>
                        <a:t>Climate zone</a:t>
                      </a:r>
                      <a:r>
                        <a:rPr lang="en-US" sz="1100" dirty="0">
                          <a:latin typeface="+mn-lt"/>
                        </a:rPr>
                        <a:t>: Climate zones are areas with distinct climates, which occur in east-west direction around the Earth.</a:t>
                      </a:r>
                      <a:endParaRPr sz="1100" dirty="0">
                        <a:latin typeface="+mn-lt"/>
                      </a:endParaRPr>
                    </a:p>
                  </a:txBody>
                  <a:tcPr marL="91450" marR="91450" marT="45725" marB="45725"/>
                </a:tc>
                <a:tc>
                  <a:txBody>
                    <a:bodyPr/>
                    <a:lstStyle/>
                    <a:p>
                      <a:r>
                        <a:rPr lang="en-US" sz="1100" dirty="0">
                          <a:latin typeface="+mn-lt"/>
                        </a:rPr>
                        <a:t>Humans use plants for many purposes: wood, paper, medicine, fabrics, cosmetics and rubber.</a:t>
                      </a:r>
                      <a:endParaRPr lang="en-GB" dirty="0"/>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vMerge="1">
                  <a:txBody>
                    <a:bodyPr/>
                    <a:lstStyle/>
                    <a:p>
                      <a:endParaRPr lang="en-GB"/>
                    </a:p>
                  </a:txBody>
                  <a:tcPr/>
                </a:tc>
                <a:extLst>
                  <a:ext uri="{0D108BD9-81ED-4DB2-BD59-A6C34878D82A}">
                    <a16:rowId xmlns:a16="http://schemas.microsoft.com/office/drawing/2014/main" val="591803483"/>
                  </a:ext>
                </a:extLst>
              </a:tr>
              <a:tr h="90530">
                <a:tc vMerge="1">
                  <a:txBody>
                    <a:bodyPr/>
                    <a:lstStyle/>
                    <a:p>
                      <a:pPr marL="0" marR="0" lvl="0" indent="0" algn="l" rtl="0">
                        <a:lnSpc>
                          <a:spcPct val="100000"/>
                        </a:lnSpc>
                        <a:spcBef>
                          <a:spcPts val="0"/>
                        </a:spcBef>
                        <a:spcAft>
                          <a:spcPts val="0"/>
                        </a:spcAft>
                        <a:buClr>
                          <a:schemeClr val="dk1"/>
                        </a:buClr>
                        <a:buSzPts val="1100"/>
                        <a:buFont typeface="Calibri"/>
                        <a:buNone/>
                      </a:pPr>
                      <a:endParaRPr sz="1100" dirty="0">
                        <a:latin typeface="+mn-lt"/>
                      </a:endParaRPr>
                    </a:p>
                  </a:txBody>
                  <a:tcPr marL="91450" marR="91450" marT="45725" marB="45725"/>
                </a:tc>
                <a:tc rowSpan="2">
                  <a:txBody>
                    <a:bodyPr/>
                    <a:lstStyle/>
                    <a:p>
                      <a:r>
                        <a:rPr lang="en-GB" sz="1100" dirty="0">
                          <a:latin typeface="+mn-lt"/>
                        </a:rPr>
                        <a:t>A mega-diverse country is one of a group of countries that house the majority of the world’s species of plants and animals. There are seventeen mega-diverse countries in the world with we can find using a four-figure grid reference. </a:t>
                      </a:r>
                      <a:endParaRPr lang="en-GB" dirty="0"/>
                    </a:p>
                  </a:txBody>
                  <a:tcPr marL="91450" marR="91450" marT="45725" marB="45725">
                    <a:lnT w="12700" cap="flat" cmpd="sng" algn="ctr">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vMerge="1">
                  <a:txBody>
                    <a:bodyPr/>
                    <a:lstStyle/>
                    <a:p>
                      <a:endParaRPr lang="en-GB"/>
                    </a:p>
                  </a:txBody>
                  <a:tcPr/>
                </a:tc>
                <a:extLst>
                  <a:ext uri="{0D108BD9-81ED-4DB2-BD59-A6C34878D82A}">
                    <a16:rowId xmlns:a16="http://schemas.microsoft.com/office/drawing/2014/main" val="3026603960"/>
                  </a:ext>
                </a:extLst>
              </a:tr>
              <a:tr h="553210">
                <a:tc rowSpan="2">
                  <a:txBody>
                    <a:bodyPr/>
                    <a:lstStyle/>
                    <a:p>
                      <a:r>
                        <a:rPr lang="en-US" sz="1100" b="1" dirty="0">
                          <a:latin typeface="+mn-lt"/>
                        </a:rPr>
                        <a:t>Adaption</a:t>
                      </a:r>
                      <a:r>
                        <a:rPr lang="en-US" sz="1100" dirty="0">
                          <a:latin typeface="+mn-lt"/>
                        </a:rPr>
                        <a:t>: Adaptations are special features that allow a plant or animal to live in a particular place or habitat. These adaptations might make it very difficult for the plant to survive in a different place.</a:t>
                      </a:r>
                      <a:endParaRPr lang="en-GB" dirty="0"/>
                    </a:p>
                  </a:txBody>
                  <a:tcPr marL="91450" marR="91450" marT="45725" marB="45725"/>
                </a:tc>
                <a:tc vMerge="1">
                  <a:txBody>
                    <a:bodyPr/>
                    <a:lstStyle/>
                    <a:p>
                      <a:endParaRPr lang="en-GB"/>
                    </a:p>
                  </a:txBody>
                  <a:tcPr/>
                </a:tc>
                <a:tc rowSpan="5">
                  <a:txBody>
                    <a:bodyPr/>
                    <a:lstStyle/>
                    <a:p>
                      <a:pPr marL="0" marR="0" lvl="0" indent="0" algn="ctr" rtl="0">
                        <a:spcBef>
                          <a:spcPts val="0"/>
                        </a:spcBef>
                        <a:spcAft>
                          <a:spcPts val="0"/>
                        </a:spcAft>
                        <a:buNone/>
                      </a:pPr>
                      <a:endParaRPr sz="1100" dirty="0">
                        <a:latin typeface="+mn-lt"/>
                      </a:endParaRPr>
                    </a:p>
                  </a:txBody>
                  <a:tcPr marL="91450" marR="91450" marT="45725" marB="45725"/>
                </a:tc>
                <a:extLst>
                  <a:ext uri="{0D108BD9-81ED-4DB2-BD59-A6C34878D82A}">
                    <a16:rowId xmlns:a16="http://schemas.microsoft.com/office/drawing/2014/main" val="4238320696"/>
                  </a:ext>
                </a:extLst>
              </a:tr>
              <a:tr h="329807">
                <a:tc vMerge="1">
                  <a:txBody>
                    <a:bodyPr/>
                    <a:lstStyle/>
                    <a:p>
                      <a:endParaRPr lang="en-GB"/>
                    </a:p>
                  </a:txBody>
                  <a:tcPr/>
                </a:tc>
                <a:tc rowSpan="4">
                  <a:txBody>
                    <a:bodyPr/>
                    <a:lstStyle/>
                    <a:p>
                      <a:pPr marL="0" marR="0" lvl="0" indent="0" algn="ctr" rtl="0">
                        <a:spcBef>
                          <a:spcPts val="0"/>
                        </a:spcBef>
                        <a:spcAft>
                          <a:spcPts val="0"/>
                        </a:spcAft>
                        <a:buNone/>
                      </a:pPr>
                      <a:r>
                        <a:rPr lang="en-GB" sz="1100" b="1" dirty="0">
                          <a:latin typeface="+mn-lt"/>
                        </a:rPr>
                        <a:t>National Curriculum End Points</a:t>
                      </a:r>
                    </a:p>
                    <a:p>
                      <a:r>
                        <a:rPr lang="en-GB" sz="1100" b="0" i="0" u="none" strike="noStrike" cap="none" dirty="0">
                          <a:solidFill>
                            <a:srgbClr val="000000"/>
                          </a:solidFill>
                          <a:effectLst/>
                          <a:latin typeface="+mn-lt"/>
                          <a:ea typeface="Arial"/>
                          <a:cs typeface="Arial"/>
                          <a:sym typeface="Arial"/>
                        </a:rPr>
                        <a:t>Describe and understand key aspects of physical geography including: climate zones, biomes and vegetation belts.</a:t>
                      </a:r>
                    </a:p>
                    <a:p>
                      <a:r>
                        <a:rPr lang="en-GB" sz="1100" b="0" i="0" u="none" strike="noStrike" cap="none" dirty="0">
                          <a:solidFill>
                            <a:srgbClr val="000000"/>
                          </a:solidFill>
                          <a:effectLst/>
                          <a:latin typeface="+mn-lt"/>
                          <a:ea typeface="Arial"/>
                          <a:cs typeface="Arial"/>
                          <a:sym typeface="Arial"/>
                        </a:rPr>
                        <a:t>Use maps, atlases, globes and digital / computer mapping to locate countries and describe features studied.</a:t>
                      </a:r>
                    </a:p>
                    <a:p>
                      <a:r>
                        <a:rPr lang="en-GB" sz="1100" b="0" i="0" u="none" strike="noStrike" cap="none" dirty="0">
                          <a:solidFill>
                            <a:srgbClr val="000000"/>
                          </a:solidFill>
                          <a:effectLst/>
                          <a:latin typeface="+mn-lt"/>
                          <a:ea typeface="Arial"/>
                          <a:cs typeface="Arial"/>
                          <a:sym typeface="Arial"/>
                        </a:rPr>
                        <a:t>Use four-figure grid references, symbols and key </a:t>
                      </a:r>
                    </a:p>
                    <a:p>
                      <a:r>
                        <a:rPr lang="en-GB" sz="1100" b="0" i="0" u="none" strike="noStrike" cap="none" dirty="0">
                          <a:solidFill>
                            <a:srgbClr val="000000"/>
                          </a:solidFill>
                          <a:effectLst/>
                          <a:latin typeface="+mn-lt"/>
                          <a:ea typeface="Arial"/>
                          <a:cs typeface="Arial"/>
                          <a:sym typeface="Arial"/>
                        </a:rPr>
                        <a:t>(including the use of Ordnance Survey maps) to build their knowledge of the United Kingdom and the wider world.</a:t>
                      </a:r>
                    </a:p>
                  </a:txBody>
                  <a:tcPr marL="91450" marR="91450" marT="45725" marB="45725">
                    <a:lnT w="12700" cap="flat" cmpd="sng" algn="ctr">
                      <a:solidFill>
                        <a:schemeClr val="dk1"/>
                      </a:solidFill>
                      <a:prstDash val="solid"/>
                      <a:round/>
                      <a:headEnd type="none" w="sm" len="sm"/>
                      <a:tailEnd type="none" w="sm" len="sm"/>
                    </a:lnT>
                    <a:solidFill>
                      <a:schemeClr val="accent2">
                        <a:lumMod val="40000"/>
                        <a:lumOff val="60000"/>
                      </a:schemeClr>
                    </a:solidFill>
                  </a:tcPr>
                </a:tc>
                <a:tc vMerge="1">
                  <a:txBody>
                    <a:bodyPr/>
                    <a:lstStyle/>
                    <a:p>
                      <a:endParaRPr lang="en-GB"/>
                    </a:p>
                  </a:txBody>
                  <a:tcPr/>
                </a:tc>
                <a:extLst>
                  <a:ext uri="{0D108BD9-81ED-4DB2-BD59-A6C34878D82A}">
                    <a16:rowId xmlns:a16="http://schemas.microsoft.com/office/drawing/2014/main" val="930638420"/>
                  </a:ext>
                </a:extLst>
              </a:tr>
              <a:tr h="436341">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Calibri"/>
                        <a:buNone/>
                        <a:tabLst/>
                        <a:defRPr/>
                      </a:pPr>
                      <a:r>
                        <a:rPr lang="en-GB" sz="1100" b="1" dirty="0">
                          <a:latin typeface="+mn-lt"/>
                        </a:rPr>
                        <a:t>Agriculture</a:t>
                      </a:r>
                      <a:r>
                        <a:rPr lang="en-GB" sz="1100" dirty="0">
                          <a:latin typeface="+mn-lt"/>
                        </a:rPr>
                        <a:t>: Agriculture is the practice of cultivating plants and livestock – farming.</a:t>
                      </a:r>
                      <a:endParaRPr lang="en-GB" sz="1100" dirty="0"/>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829632493"/>
                  </a:ext>
                </a:extLst>
              </a:tr>
              <a:tr h="779172">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Calibri"/>
                        <a:buNone/>
                        <a:tabLst/>
                        <a:defRPr/>
                      </a:pPr>
                      <a:r>
                        <a:rPr lang="en-US" sz="1100" b="1" dirty="0">
                          <a:latin typeface="+mn-lt"/>
                        </a:rPr>
                        <a:t>Biodiversity</a:t>
                      </a:r>
                      <a:r>
                        <a:rPr lang="en-US" sz="1100" dirty="0">
                          <a:latin typeface="+mn-lt"/>
                        </a:rPr>
                        <a:t>: Biodiversity is all the different kinds of life you'll find in one area—the variety of animals, plants, fungi, and even microorganisms.</a:t>
                      </a:r>
                    </a:p>
                    <a:p>
                      <a:pPr marL="0" marR="0" lvl="0" indent="0" algn="l" rtl="0">
                        <a:lnSpc>
                          <a:spcPct val="100000"/>
                        </a:lnSpc>
                        <a:spcBef>
                          <a:spcPts val="0"/>
                        </a:spcBef>
                        <a:spcAft>
                          <a:spcPts val="0"/>
                        </a:spcAft>
                        <a:buClr>
                          <a:schemeClr val="dk1"/>
                        </a:buClr>
                        <a:buSzPts val="1100"/>
                        <a:buFont typeface="Calibri"/>
                        <a:buNone/>
                      </a:pPr>
                      <a:endParaRPr sz="11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722242011"/>
                  </a:ext>
                </a:extLst>
              </a:tr>
              <a:tr h="561220">
                <a:tc>
                  <a:txBody>
                    <a:bodyPr/>
                    <a:lstStyle/>
                    <a:p>
                      <a:pPr marL="0" marR="0" lvl="0" indent="0" algn="l" defTabSz="914400" rtl="0" eaLnBrk="1" fontAlgn="auto" latinLnBrk="0" hangingPunct="1">
                        <a:lnSpc>
                          <a:spcPct val="100000"/>
                        </a:lnSpc>
                        <a:spcBef>
                          <a:spcPts val="0"/>
                        </a:spcBef>
                        <a:spcAft>
                          <a:spcPts val="0"/>
                        </a:spcAft>
                        <a:buClr>
                          <a:schemeClr val="dk1"/>
                        </a:buClr>
                        <a:buSzPts val="1100"/>
                        <a:buFont typeface="Calibri"/>
                        <a:buNone/>
                        <a:tabLst/>
                        <a:defRPr/>
                      </a:pPr>
                      <a:r>
                        <a:rPr lang="en-GB" sz="1100" b="1" i="0" u="none" strike="noStrike" cap="none" dirty="0">
                          <a:solidFill>
                            <a:srgbClr val="000000"/>
                          </a:solidFill>
                          <a:latin typeface="Arial"/>
                          <a:ea typeface="Arial"/>
                          <a:cs typeface="Arial"/>
                          <a:sym typeface="Arial"/>
                        </a:rPr>
                        <a:t>Mega-diversity:  </a:t>
                      </a:r>
                      <a:r>
                        <a:rPr lang="en-GB" sz="1100" b="0" i="0" u="none" strike="noStrike" cap="none" dirty="0">
                          <a:solidFill>
                            <a:srgbClr val="000000"/>
                          </a:solidFill>
                          <a:latin typeface="Arial"/>
                          <a:ea typeface="Arial"/>
                          <a:cs typeface="Arial"/>
                          <a:sym typeface="Arial"/>
                        </a:rPr>
                        <a:t>There is extreme high biodiversity.</a:t>
                      </a: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26398788"/>
                  </a:ext>
                </a:extLst>
              </a:tr>
            </a:tbl>
          </a:graphicData>
        </a:graphic>
      </p:graphicFrame>
      <p:pic>
        <p:nvPicPr>
          <p:cNvPr id="1026" name="Picture 2" descr="Around the World in 80 Plants: An edible perrenial vegetable adventure for  temperate climates: Amazon.co.uk: Stephen Barstow, Foreword by Alys Fowler:  9781856231411: Boo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01895" y="3842971"/>
            <a:ext cx="1441174" cy="203594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Plants Around the World | World Book"/>
          <p:cNvPicPr>
            <a:picLocks noChangeAspect="1" noChangeArrowheads="1"/>
          </p:cNvPicPr>
          <p:nvPr/>
        </p:nvPicPr>
        <p:blipFill rotWithShape="1">
          <a:blip r:embed="rId4">
            <a:extLst>
              <a:ext uri="{28A0092B-C50C-407E-A947-70E740481C1C}">
                <a14:useLocalDpi xmlns:a14="http://schemas.microsoft.com/office/drawing/2010/main" val="0"/>
              </a:ext>
            </a:extLst>
          </a:blip>
          <a:srcRect l="9694" r="13811"/>
          <a:stretch/>
        </p:blipFill>
        <p:spPr bwMode="auto">
          <a:xfrm>
            <a:off x="10185694" y="979085"/>
            <a:ext cx="1557374" cy="203594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a:extLst>
              <a:ext uri="{FF2B5EF4-FFF2-40B4-BE49-F238E27FC236}">
                <a16:creationId xmlns:a16="http://schemas.microsoft.com/office/drawing/2014/main" id="{BD9F2C53-3764-C314-8B67-C616059B18F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507" y="5742229"/>
            <a:ext cx="2419821" cy="9332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00" name="Google Shape;100;p3"/>
          <p:cNvGraphicFramePr/>
          <p:nvPr>
            <p:extLst>
              <p:ext uri="{D42A27DB-BD31-4B8C-83A1-F6EECF244321}">
                <p14:modId xmlns:p14="http://schemas.microsoft.com/office/powerpoint/2010/main" val="1031003269"/>
              </p:ext>
            </p:extLst>
          </p:nvPr>
        </p:nvGraphicFramePr>
        <p:xfrm>
          <a:off x="0" y="1"/>
          <a:ext cx="12191999" cy="6937925"/>
        </p:xfrm>
        <a:graphic>
          <a:graphicData uri="http://schemas.openxmlformats.org/drawingml/2006/table">
            <a:tbl>
              <a:tblPr firstRow="1" bandRow="1">
                <a:noFill/>
                <a:tableStyleId>{0C6B6999-6515-46D0-A161-FDDFFDFD6246}</a:tableStyleId>
              </a:tblPr>
              <a:tblGrid>
                <a:gridCol w="3600355">
                  <a:extLst>
                    <a:ext uri="{9D8B030D-6E8A-4147-A177-3AD203B41FA5}">
                      <a16:colId xmlns:a16="http://schemas.microsoft.com/office/drawing/2014/main" val="20000"/>
                    </a:ext>
                  </a:extLst>
                </a:gridCol>
                <a:gridCol w="5623856">
                  <a:extLst>
                    <a:ext uri="{9D8B030D-6E8A-4147-A177-3AD203B41FA5}">
                      <a16:colId xmlns:a16="http://schemas.microsoft.com/office/drawing/2014/main" val="20001"/>
                    </a:ext>
                  </a:extLst>
                </a:gridCol>
                <a:gridCol w="2967788">
                  <a:extLst>
                    <a:ext uri="{9D8B030D-6E8A-4147-A177-3AD203B41FA5}">
                      <a16:colId xmlns:a16="http://schemas.microsoft.com/office/drawing/2014/main" val="20002"/>
                    </a:ext>
                  </a:extLst>
                </a:gridCol>
              </a:tblGrid>
              <a:tr h="350415">
                <a:tc gridSpan="3">
                  <a:txBody>
                    <a:bodyPr/>
                    <a:lstStyle/>
                    <a:p>
                      <a:pPr marL="0" marR="0" lvl="0" indent="0" algn="ctr" rtl="0">
                        <a:spcBef>
                          <a:spcPts val="0"/>
                        </a:spcBef>
                        <a:spcAft>
                          <a:spcPts val="0"/>
                        </a:spcAft>
                        <a:buNone/>
                      </a:pPr>
                      <a:r>
                        <a:rPr lang="en-GB" sz="1800" dirty="0"/>
                        <a:t>YEAR 3 GEOGRAPHY – What a Waste – </a:t>
                      </a:r>
                      <a:r>
                        <a:rPr lang="en-GB" sz="1800"/>
                        <a:t>Summer 1</a:t>
                      </a:r>
                      <a:endParaRPr sz="1800" dirty="0"/>
                    </a:p>
                  </a:txBody>
                  <a:tcPr marL="91450" marR="91450" marT="45725" marB="45725">
                    <a:solidFill>
                      <a:srgbClr val="FFFF9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21215">
                <a:tc>
                  <a:txBody>
                    <a:bodyPr/>
                    <a:lstStyle/>
                    <a:p>
                      <a:pPr marL="0" marR="0" lvl="0" indent="0" algn="ctr" rtl="0">
                        <a:spcBef>
                          <a:spcPts val="0"/>
                        </a:spcBef>
                        <a:spcAft>
                          <a:spcPts val="0"/>
                        </a:spcAft>
                        <a:buNone/>
                      </a:pPr>
                      <a:r>
                        <a:rPr lang="en-GB" sz="1600"/>
                        <a:t>Tier 3 Vocabulary</a:t>
                      </a:r>
                      <a:endParaRPr sz="1600"/>
                    </a:p>
                  </a:txBody>
                  <a:tcPr marL="91450" marR="91450" marT="45725" marB="45725">
                    <a:solidFill>
                      <a:srgbClr val="DDEAF6"/>
                    </a:solidFill>
                  </a:tcPr>
                </a:tc>
                <a:tc>
                  <a:txBody>
                    <a:bodyPr/>
                    <a:lstStyle/>
                    <a:p>
                      <a:pPr marL="0" marR="0" lvl="0" indent="0" algn="ctr" rtl="0">
                        <a:spcBef>
                          <a:spcPts val="0"/>
                        </a:spcBef>
                        <a:spcAft>
                          <a:spcPts val="0"/>
                        </a:spcAft>
                        <a:buNone/>
                      </a:pPr>
                      <a:r>
                        <a:rPr lang="en-GB" sz="1600"/>
                        <a:t>Knowledge Facts</a:t>
                      </a:r>
                      <a:endParaRPr sz="1600"/>
                    </a:p>
                  </a:txBody>
                  <a:tcPr marL="91450" marR="91450" marT="45725" marB="45725">
                    <a:solidFill>
                      <a:srgbClr val="DDEAF6"/>
                    </a:solidFill>
                  </a:tcPr>
                </a:tc>
                <a:tc>
                  <a:txBody>
                    <a:bodyPr/>
                    <a:lstStyle/>
                    <a:p>
                      <a:pPr marL="0" marR="0" lvl="0" indent="0" algn="ctr" rtl="0">
                        <a:spcBef>
                          <a:spcPts val="0"/>
                        </a:spcBef>
                        <a:spcAft>
                          <a:spcPts val="0"/>
                        </a:spcAft>
                        <a:buNone/>
                      </a:pPr>
                      <a:r>
                        <a:rPr lang="en-GB" sz="1600"/>
                        <a:t>Recommended Reads</a:t>
                      </a:r>
                      <a:endParaRPr sz="1600"/>
                    </a:p>
                  </a:txBody>
                  <a:tcPr marL="91450" marR="91450" marT="45725" marB="45725">
                    <a:solidFill>
                      <a:srgbClr val="DDEAF6"/>
                    </a:solidFill>
                  </a:tcPr>
                </a:tc>
                <a:extLst>
                  <a:ext uri="{0D108BD9-81ED-4DB2-BD59-A6C34878D82A}">
                    <a16:rowId xmlns:a16="http://schemas.microsoft.com/office/drawing/2014/main" val="10001"/>
                  </a:ext>
                </a:extLst>
              </a:tr>
              <a:tr h="438017">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Sustainable: </a:t>
                      </a:r>
                      <a:r>
                        <a:rPr lang="en-GB" sz="1200" b="0" dirty="0">
                          <a:latin typeface="+mn-lt"/>
                        </a:rPr>
                        <a:t>s</a:t>
                      </a:r>
                      <a:r>
                        <a:rPr lang="en-GB" sz="1200" b="0" i="0" u="none" strike="noStrike" cap="none" dirty="0">
                          <a:solidFill>
                            <a:srgbClr val="000000"/>
                          </a:solidFill>
                          <a:effectLst/>
                          <a:latin typeface="+mn-lt"/>
                          <a:ea typeface="Arial"/>
                          <a:cs typeface="Arial"/>
                          <a:sym typeface="Arial"/>
                        </a:rPr>
                        <a:t>ustainability means meeting our own needs without compromising the ability of future generations to meet their own needs</a:t>
                      </a:r>
                      <a:endParaRPr sz="1200" b="0" dirty="0">
                        <a:latin typeface="+mn-lt"/>
                      </a:endParaRPr>
                    </a:p>
                    <a:p>
                      <a:pPr marL="0" marR="0" lvl="0" indent="0" algn="l" rtl="0">
                        <a:lnSpc>
                          <a:spcPct val="100000"/>
                        </a:lnSpc>
                        <a:spcBef>
                          <a:spcPts val="0"/>
                        </a:spcBef>
                        <a:spcAft>
                          <a:spcPts val="0"/>
                        </a:spcAft>
                        <a:buClr>
                          <a:schemeClr val="dk1"/>
                        </a:buClr>
                        <a:buSzPts val="1100"/>
                        <a:buFont typeface="Calibri"/>
                        <a:buNone/>
                      </a:pPr>
                      <a:endParaRPr sz="1200" b="1" dirty="0">
                        <a:latin typeface="+mn-lt"/>
                      </a:endParaRPr>
                    </a:p>
                  </a:txBody>
                  <a:tcPr marL="91450" marR="91450" marT="45725" marB="45725"/>
                </a:tc>
                <a:tc>
                  <a:txBody>
                    <a:bodyPr/>
                    <a:lstStyle/>
                    <a:p>
                      <a:pPr marL="0" marR="0" lvl="0" indent="0" algn="l" rtl="0">
                        <a:spcBef>
                          <a:spcPts val="0"/>
                        </a:spcBef>
                        <a:spcAft>
                          <a:spcPts val="0"/>
                        </a:spcAft>
                        <a:buNone/>
                      </a:pPr>
                      <a:r>
                        <a:rPr lang="en-GB" sz="1200" b="1" dirty="0"/>
                        <a:t>The Isles of Scilly </a:t>
                      </a:r>
                      <a:r>
                        <a:rPr lang="en-GB" sz="1200" dirty="0"/>
                        <a:t>are an archipelago 28 miles off Cornwall. Being sustainable is taking care to only use what you need from the earth. </a:t>
                      </a:r>
                      <a:endParaRPr sz="1200" dirty="0"/>
                    </a:p>
                  </a:txBody>
                  <a:tcPr marL="91450" marR="91450" marT="45725" marB="45725"/>
                </a:tc>
                <a:tc rowSpan="13">
                  <a:txBody>
                    <a:bodyPr/>
                    <a:lstStyle/>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600" dirty="0"/>
                    </a:p>
                    <a:p>
                      <a:pPr marL="0" marR="0" lvl="0" indent="0" algn="l" rtl="0">
                        <a:spcBef>
                          <a:spcPts val="0"/>
                        </a:spcBef>
                        <a:spcAft>
                          <a:spcPts val="0"/>
                        </a:spcAft>
                        <a:buNone/>
                      </a:pPr>
                      <a:endParaRPr sz="1100" dirty="0"/>
                    </a:p>
                    <a:p>
                      <a:pPr marL="0" marR="0" lvl="0" indent="0" algn="ctr" rtl="0">
                        <a:spcBef>
                          <a:spcPts val="0"/>
                        </a:spcBef>
                        <a:spcAft>
                          <a:spcPts val="0"/>
                        </a:spcAft>
                        <a:buNone/>
                      </a:pPr>
                      <a:endParaRPr sz="800" dirty="0"/>
                    </a:p>
                    <a:p>
                      <a:pPr marL="0" marR="0" lvl="0" indent="0" algn="ctr" rtl="0">
                        <a:spcBef>
                          <a:spcPts val="0"/>
                        </a:spcBef>
                        <a:spcAft>
                          <a:spcPts val="0"/>
                        </a:spcAft>
                        <a:buNone/>
                      </a:pPr>
                      <a:r>
                        <a:rPr lang="en-GB" sz="1600" dirty="0"/>
                        <a:t> </a:t>
                      </a:r>
                      <a:endParaRPr dirty="0"/>
                    </a:p>
                  </a:txBody>
                  <a:tcPr marL="91450" marR="91450" marT="45725" marB="45725"/>
                </a:tc>
                <a:extLst>
                  <a:ext uri="{0D108BD9-81ED-4DB2-BD59-A6C34878D82A}">
                    <a16:rowId xmlns:a16="http://schemas.microsoft.com/office/drawing/2014/main" val="10002"/>
                  </a:ext>
                </a:extLst>
              </a:tr>
              <a:tr h="402719">
                <a:tc vMerge="1">
                  <a:txBody>
                    <a:bodyPr/>
                    <a:lstStyle/>
                    <a:p>
                      <a:endParaRPr lang="en-GB"/>
                    </a:p>
                  </a:txBody>
                  <a:tcPr/>
                </a:tc>
                <a:tc rowSpan="2">
                  <a:txBody>
                    <a:bodyPr/>
                    <a:lstStyle/>
                    <a:p>
                      <a:pPr marL="0" marR="0" lvl="0" indent="0" algn="l" rtl="0">
                        <a:spcBef>
                          <a:spcPts val="0"/>
                        </a:spcBef>
                        <a:spcAft>
                          <a:spcPts val="0"/>
                        </a:spcAft>
                        <a:buNone/>
                      </a:pPr>
                      <a:r>
                        <a:rPr lang="en-GB" sz="1200" dirty="0"/>
                        <a:t>Our</a:t>
                      </a:r>
                      <a:r>
                        <a:rPr lang="en-GB" sz="1200" b="1" dirty="0"/>
                        <a:t> school </a:t>
                      </a:r>
                      <a:r>
                        <a:rPr lang="en-GB" sz="1200" dirty="0"/>
                        <a:t>can do lots of things to be more </a:t>
                      </a:r>
                      <a:r>
                        <a:rPr lang="en-GB" sz="1200" b="1" dirty="0"/>
                        <a:t>sustainable</a:t>
                      </a:r>
                      <a:r>
                        <a:rPr lang="en-GB" sz="1200" dirty="0"/>
                        <a:t>. This could include having recycling bins in the playground, having automatic light switches or a compost heap. </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292304458"/>
                  </a:ext>
                </a:extLst>
              </a:tr>
              <a:tr h="322765">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Renewable: </a:t>
                      </a:r>
                      <a:r>
                        <a:rPr lang="en-GB" sz="1200" dirty="0">
                          <a:latin typeface="+mn-lt"/>
                        </a:rPr>
                        <a:t>a natural resource or source of energy that is not depleted by use, such as water, wind, or solar power.</a:t>
                      </a:r>
                      <a:endParaRPr sz="12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159040159"/>
                  </a:ext>
                </a:extLst>
              </a:tr>
              <a:tr h="408845">
                <a:tc vMerge="1">
                  <a:txBody>
                    <a:bodyPr/>
                    <a:lstStyle/>
                    <a:p>
                      <a:endParaRPr lang="en-GB"/>
                    </a:p>
                  </a:txBody>
                  <a:tcPr/>
                </a:tc>
                <a:tc rowSpan="2">
                  <a:txBody>
                    <a:bodyPr/>
                    <a:lstStyle/>
                    <a:p>
                      <a:pPr marL="0" marR="0" lvl="0" indent="0" algn="l" rtl="0">
                        <a:spcBef>
                          <a:spcPts val="0"/>
                        </a:spcBef>
                        <a:spcAft>
                          <a:spcPts val="0"/>
                        </a:spcAft>
                        <a:buNone/>
                      </a:pPr>
                      <a:r>
                        <a:rPr lang="en-GB" sz="1200" b="1" dirty="0"/>
                        <a:t>Conserving water </a:t>
                      </a:r>
                      <a:r>
                        <a:rPr lang="en-GB" sz="1200" dirty="0"/>
                        <a:t>saves energy. Energy is needed to filter, heat and pump water to your home, so reducing your water use also reduces your carbon footprint.</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580364295"/>
                  </a:ext>
                </a:extLst>
              </a:tr>
              <a:tr h="204375">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Finite/infinite</a:t>
                      </a:r>
                      <a:r>
                        <a:rPr lang="en-GB" sz="1200" b="0" dirty="0">
                          <a:latin typeface="+mn-lt"/>
                        </a:rPr>
                        <a:t>: Finite is to be </a:t>
                      </a:r>
                      <a:r>
                        <a:rPr lang="en-GB" sz="1200" b="0" i="0" u="none" strike="noStrike" cap="none" dirty="0">
                          <a:solidFill>
                            <a:srgbClr val="000000"/>
                          </a:solidFill>
                          <a:effectLst/>
                          <a:latin typeface="+mn-lt"/>
                          <a:ea typeface="Arial"/>
                          <a:cs typeface="Arial"/>
                          <a:sym typeface="Arial"/>
                        </a:rPr>
                        <a:t>limited in size or extent, infinite is limitless or endless in space, extent, or size; impossible to measure or calculate</a:t>
                      </a:r>
                      <a:endParaRPr sz="1200" b="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934039902"/>
                  </a:ext>
                </a:extLst>
              </a:tr>
              <a:tr h="527235">
                <a:tc vMerge="1">
                  <a:txBody>
                    <a:bodyPr/>
                    <a:lstStyle/>
                    <a:p>
                      <a:endParaRPr lang="en-GB"/>
                    </a:p>
                  </a:txBody>
                  <a:tcPr/>
                </a:tc>
                <a:tc rowSpan="2">
                  <a:txBody>
                    <a:bodyPr/>
                    <a:lstStyle/>
                    <a:p>
                      <a:pPr marL="0" marR="0" lvl="0" indent="0" algn="l" rtl="0">
                        <a:spcBef>
                          <a:spcPts val="0"/>
                        </a:spcBef>
                        <a:spcAft>
                          <a:spcPts val="0"/>
                        </a:spcAft>
                        <a:buNone/>
                      </a:pPr>
                      <a:r>
                        <a:rPr lang="en-GB" sz="1200" b="1" dirty="0"/>
                        <a:t>Solar and wind </a:t>
                      </a:r>
                      <a:r>
                        <a:rPr lang="en-GB" sz="1200" dirty="0"/>
                        <a:t>farms are becoming more common in Cornwall as they are sources of renewable energy, cutting out emissions and pollution in the environment.</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2935540995"/>
                  </a:ext>
                </a:extLst>
              </a:tr>
              <a:tr h="85984">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Biodiversity: </a:t>
                      </a:r>
                      <a:r>
                        <a:rPr lang="en-GB" sz="1200" b="0" dirty="0">
                          <a:latin typeface="+mn-lt"/>
                        </a:rPr>
                        <a:t>the variety of plant and animal life in the world or in a particular habitat, a high level of which is usually considered to be important and desirable</a:t>
                      </a:r>
                      <a:endParaRPr sz="1200" b="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28044086"/>
                  </a:ext>
                </a:extLst>
              </a:tr>
              <a:tr h="645625">
                <a:tc vMerge="1">
                  <a:txBody>
                    <a:bodyPr/>
                    <a:lstStyle/>
                    <a:p>
                      <a:endParaRPr lang="en-GB"/>
                    </a:p>
                  </a:txBody>
                  <a:tcPr/>
                </a:tc>
                <a:tc rowSpan="2">
                  <a:txBody>
                    <a:bodyPr/>
                    <a:lstStyle/>
                    <a:p>
                      <a:pPr marL="0" marR="0" lvl="0" indent="0" algn="l" rtl="0">
                        <a:spcBef>
                          <a:spcPts val="0"/>
                        </a:spcBef>
                        <a:spcAft>
                          <a:spcPts val="0"/>
                        </a:spcAft>
                        <a:buNone/>
                      </a:pPr>
                      <a:r>
                        <a:rPr lang="en-GB" sz="1200" dirty="0"/>
                        <a:t>Most </a:t>
                      </a:r>
                      <a:r>
                        <a:rPr lang="en-GB" sz="1200" b="1" dirty="0"/>
                        <a:t>natural resources </a:t>
                      </a:r>
                      <a:r>
                        <a:rPr lang="en-GB" sz="1200" dirty="0"/>
                        <a:t>are not distributed evenly around the Earth. For example, some areas have abundant water, whereas other places may be arid or prone to drought. Countries that are richly endowed with natural resources have an economic advantage because they can sell those resources to other countries.</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2793690974"/>
                  </a:ext>
                </a:extLst>
              </a:tr>
              <a:tr h="318000">
                <a:tc rowSpan="2">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Plastic pollution</a:t>
                      </a:r>
                      <a:r>
                        <a:rPr lang="en-GB" sz="1200" dirty="0">
                          <a:latin typeface="+mn-lt"/>
                        </a:rPr>
                        <a:t>: accumulation in the environment of synthetic plastic products to the point that they create problems for wildlife and their habitats as well as for human populations</a:t>
                      </a:r>
                      <a:endParaRPr sz="12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658250999"/>
                  </a:ext>
                </a:extLst>
              </a:tr>
              <a:tr h="333815">
                <a:tc vMerge="1">
                  <a:txBody>
                    <a:bodyPr/>
                    <a:lstStyle/>
                    <a:p>
                      <a:endParaRPr lang="en-GB"/>
                    </a:p>
                  </a:txBody>
                  <a:tcPr/>
                </a:tc>
                <a:tc rowSpan="2">
                  <a:txBody>
                    <a:bodyPr/>
                    <a:lstStyle/>
                    <a:p>
                      <a:pPr marL="0" marR="0" lvl="0" indent="0" algn="l" rtl="0">
                        <a:spcBef>
                          <a:spcPts val="0"/>
                        </a:spcBef>
                        <a:spcAft>
                          <a:spcPts val="0"/>
                        </a:spcAft>
                        <a:buNone/>
                      </a:pPr>
                      <a:r>
                        <a:rPr lang="en-GB" sz="1200" dirty="0"/>
                        <a:t>Did you know that every year 8 million tonnes of </a:t>
                      </a:r>
                      <a:r>
                        <a:rPr lang="en-GB" sz="1200" b="1" dirty="0"/>
                        <a:t>plastic</a:t>
                      </a:r>
                      <a:r>
                        <a:rPr lang="en-GB" sz="1200" dirty="0"/>
                        <a:t> end up in our planet’s beautiful blue oceans? And that’s seriously bad news for our friends beneath the waves… Over 700 species of marine animals have been reported to have eaten or been entangled in plastic – and scientists think that the amount of plastic in the ocean may triple by 2050</a:t>
                      </a:r>
                      <a:endParaRPr sz="1200" dirty="0"/>
                    </a:p>
                  </a:txBody>
                  <a:tcPr marL="91450" marR="91450" marT="45725" marB="45725"/>
                </a:tc>
                <a:tc vMerge="1">
                  <a:txBody>
                    <a:bodyPr/>
                    <a:lstStyle/>
                    <a:p>
                      <a:endParaRPr lang="en-GB"/>
                    </a:p>
                  </a:txBody>
                  <a:tcPr/>
                </a:tc>
                <a:extLst>
                  <a:ext uri="{0D108BD9-81ED-4DB2-BD59-A6C34878D82A}">
                    <a16:rowId xmlns:a16="http://schemas.microsoft.com/office/drawing/2014/main" val="1725263260"/>
                  </a:ext>
                </a:extLst>
              </a:tr>
              <a:tr h="629810">
                <a:tc>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Nurdle: </a:t>
                      </a:r>
                      <a:r>
                        <a:rPr lang="en-GB" sz="1200" dirty="0">
                          <a:latin typeface="+mn-lt"/>
                        </a:rPr>
                        <a:t>a very small pellet of plastic which serves as raw material in the manufacture of plastic products</a:t>
                      </a:r>
                      <a:endParaRPr sz="12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570704269"/>
                  </a:ext>
                </a:extLst>
              </a:tr>
              <a:tr h="880193">
                <a:tc>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Natural resources</a:t>
                      </a:r>
                      <a:r>
                        <a:rPr lang="en-GB" sz="1200" dirty="0">
                          <a:latin typeface="+mn-lt"/>
                        </a:rPr>
                        <a:t>: materials or substances occurring in nature which can be exploited for economic gain; wood, oil, gas, water, gold etc</a:t>
                      </a:r>
                      <a:endParaRPr sz="1100" dirty="0"/>
                    </a:p>
                  </a:txBody>
                  <a:tcPr marL="91450" marR="91450" marT="45725" marB="45725"/>
                </a:tc>
                <a:tc rowSpan="2">
                  <a:txBody>
                    <a:bodyPr/>
                    <a:lstStyle/>
                    <a:p>
                      <a:pPr marL="0" marR="0" lvl="0" indent="0" algn="ctr" rtl="0">
                        <a:spcBef>
                          <a:spcPts val="0"/>
                        </a:spcBef>
                        <a:spcAft>
                          <a:spcPts val="0"/>
                        </a:spcAft>
                        <a:buNone/>
                      </a:pPr>
                      <a:r>
                        <a:rPr lang="en-GB" sz="1100" b="1" i="1" dirty="0"/>
                        <a:t>National Curriculum End Points</a:t>
                      </a:r>
                      <a:endParaRPr sz="1000" b="1" dirty="0"/>
                    </a:p>
                    <a:p>
                      <a:r>
                        <a:rPr lang="en-GB" sz="1050" b="0" i="0" u="none" strike="noStrike" cap="none" dirty="0">
                          <a:solidFill>
                            <a:srgbClr val="000000"/>
                          </a:solidFill>
                          <a:effectLst/>
                          <a:latin typeface="Arial"/>
                          <a:ea typeface="Arial"/>
                          <a:cs typeface="Arial"/>
                          <a:sym typeface="Arial"/>
                        </a:rPr>
                        <a:t>Use maps, atlases, globes and digital / computer mapping to locate countries and describe features studied.</a:t>
                      </a:r>
                    </a:p>
                    <a:p>
                      <a:r>
                        <a:rPr lang="en-GB" sz="1050" b="1" i="1" u="none" strike="noStrike" cap="none" dirty="0">
                          <a:solidFill>
                            <a:srgbClr val="000000"/>
                          </a:solidFill>
                          <a:effectLst/>
                          <a:latin typeface="Arial"/>
                          <a:ea typeface="Arial"/>
                          <a:cs typeface="Arial"/>
                          <a:sym typeface="Arial"/>
                        </a:rPr>
                        <a:t>Use the eight points of a compass, four-figure grid references, symbols and key (including the use of Ordnance Survey maps) to build their knowledge of the United Kingdom and the wider world.</a:t>
                      </a:r>
                    </a:p>
                    <a:p>
                      <a:r>
                        <a:rPr lang="en-GB" sz="1050" b="0" i="0" u="none" strike="noStrike" cap="none" dirty="0">
                          <a:solidFill>
                            <a:srgbClr val="000000"/>
                          </a:solidFill>
                          <a:effectLst/>
                          <a:latin typeface="Arial"/>
                          <a:ea typeface="Arial"/>
                          <a:cs typeface="Arial"/>
                          <a:sym typeface="Arial"/>
                        </a:rPr>
                        <a:t>Use fieldwork to observe, measure and record the human and physical features in the local area using a range of methods, including sketch maps, plans and graphs, and digital technologies.  </a:t>
                      </a:r>
                    </a:p>
                  </a:txBody>
                  <a:tcPr marL="91450" marR="91450" marT="45725" marB="45725">
                    <a:solidFill>
                      <a:srgbClr val="FFFF99"/>
                    </a:solidFill>
                  </a:tcPr>
                </a:tc>
                <a:tc vMerge="1">
                  <a:txBody>
                    <a:bodyPr/>
                    <a:lstStyle/>
                    <a:p>
                      <a:endParaRPr lang="en-US"/>
                    </a:p>
                  </a:txBody>
                  <a:tcPr/>
                </a:tc>
                <a:extLst>
                  <a:ext uri="{0D108BD9-81ED-4DB2-BD59-A6C34878D82A}">
                    <a16:rowId xmlns:a16="http://schemas.microsoft.com/office/drawing/2014/main" val="10007"/>
                  </a:ext>
                </a:extLst>
              </a:tr>
              <a:tr h="720623">
                <a:tc>
                  <a:txBody>
                    <a:bodyPr/>
                    <a:lstStyle/>
                    <a:p>
                      <a:pPr marL="0" marR="0" lvl="0" indent="0" algn="l" rtl="0">
                        <a:lnSpc>
                          <a:spcPct val="100000"/>
                        </a:lnSpc>
                        <a:spcBef>
                          <a:spcPts val="0"/>
                        </a:spcBef>
                        <a:spcAft>
                          <a:spcPts val="0"/>
                        </a:spcAft>
                        <a:buClr>
                          <a:schemeClr val="dk1"/>
                        </a:buClr>
                        <a:buSzPts val="1100"/>
                        <a:buFont typeface="Calibri"/>
                        <a:buNone/>
                      </a:pPr>
                      <a:r>
                        <a:rPr lang="en-GB" sz="1200" b="1" dirty="0">
                          <a:latin typeface="+mn-lt"/>
                        </a:rPr>
                        <a:t>Fossil fuels </a:t>
                      </a:r>
                      <a:r>
                        <a:rPr lang="en-GB" sz="1200" dirty="0">
                          <a:latin typeface="+mn-lt"/>
                        </a:rPr>
                        <a:t>: a natural fuel such as coal or gas, formed in the geological past from the remains of living organisms.</a:t>
                      </a:r>
                      <a:endParaRPr sz="1200" dirty="0">
                        <a:latin typeface="+mn-lt"/>
                      </a:endParaRPr>
                    </a:p>
                  </a:txBody>
                  <a:tcPr marL="91450" marR="91450" marT="45725" marB="45725"/>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590951771"/>
                  </a:ext>
                </a:extLst>
              </a:tr>
            </a:tbl>
          </a:graphicData>
        </a:graphic>
      </p:graphicFrame>
      <p:pic>
        <p:nvPicPr>
          <p:cNvPr id="101" name="Google Shape;101;p3"/>
          <p:cNvPicPr preferRelativeResize="0"/>
          <p:nvPr/>
        </p:nvPicPr>
        <p:blipFill rotWithShape="1">
          <a:blip r:embed="rId3">
            <a:alphaModFix/>
          </a:blip>
          <a:srcRect/>
          <a:stretch/>
        </p:blipFill>
        <p:spPr>
          <a:xfrm>
            <a:off x="9371717" y="822935"/>
            <a:ext cx="1378524" cy="1775886"/>
          </a:xfrm>
          <a:prstGeom prst="rect">
            <a:avLst/>
          </a:prstGeom>
          <a:noFill/>
          <a:ln>
            <a:noFill/>
          </a:ln>
        </p:spPr>
      </p:pic>
      <p:pic>
        <p:nvPicPr>
          <p:cNvPr id="102" name="Google Shape;102;p3" descr="https://images-na.ssl-images-amazon.com/images/I/51gcnBRw0DL._SX392_BO1,204,203,200_.jpg"/>
          <p:cNvPicPr preferRelativeResize="0"/>
          <p:nvPr/>
        </p:nvPicPr>
        <p:blipFill rotWithShape="1">
          <a:blip r:embed="rId4">
            <a:alphaModFix/>
          </a:blip>
          <a:srcRect/>
          <a:stretch/>
        </p:blipFill>
        <p:spPr>
          <a:xfrm>
            <a:off x="10750241" y="822935"/>
            <a:ext cx="1378524" cy="1775886"/>
          </a:xfrm>
          <a:prstGeom prst="rect">
            <a:avLst/>
          </a:prstGeom>
          <a:noFill/>
          <a:ln>
            <a:noFill/>
          </a:ln>
        </p:spPr>
      </p:pic>
      <p:pic>
        <p:nvPicPr>
          <p:cNvPr id="1026" name="Picture 2" descr="The Best Books on The Trash Trade - Five Books Expert Recommendations">
            <a:extLst>
              <a:ext uri="{FF2B5EF4-FFF2-40B4-BE49-F238E27FC236}">
                <a16:creationId xmlns:a16="http://schemas.microsoft.com/office/drawing/2014/main" id="{01E204C0-DE9A-36D1-893B-CB3845A377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48599" y="4814844"/>
            <a:ext cx="1378524" cy="20151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hat A Waste:Rubbish, Recycling &amp; Protect the Planet! By Jess French 2 Books  Set | The Book Bundle">
            <a:extLst>
              <a:ext uri="{FF2B5EF4-FFF2-40B4-BE49-F238E27FC236}">
                <a16:creationId xmlns:a16="http://schemas.microsoft.com/office/drawing/2014/main" id="{D872CFA7-28AC-BB45-CE5A-FD895714B774}"/>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699" t="20796" r="25219" b="11684"/>
          <a:stretch/>
        </p:blipFill>
        <p:spPr bwMode="auto">
          <a:xfrm>
            <a:off x="10727123" y="4814844"/>
            <a:ext cx="1464876" cy="201510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ew global treaty a crucial step towards solving the plastic pollution  crisis - Geographical">
            <a:extLst>
              <a:ext uri="{FF2B5EF4-FFF2-40B4-BE49-F238E27FC236}">
                <a16:creationId xmlns:a16="http://schemas.microsoft.com/office/drawing/2014/main" id="{C74B717A-BF54-D120-D96F-F6A22EC1340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75243" y="2755658"/>
            <a:ext cx="2853522" cy="190234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F8BED258EA3404CBC0AC078DB77EFCC" ma:contentTypeVersion="18" ma:contentTypeDescription="Create a new document." ma:contentTypeScope="" ma:versionID="d52351ce101be4d396fba19a1e36b286">
  <xsd:schema xmlns:xsd="http://www.w3.org/2001/XMLSchema" xmlns:xs="http://www.w3.org/2001/XMLSchema" xmlns:p="http://schemas.microsoft.com/office/2006/metadata/properties" xmlns:ns2="b03fab58-02f5-408d-a400-4fcdb7363ab5" xmlns:ns3="30a01f63-fc68-40fc-8e27-4f59fc08d7d0" targetNamespace="http://schemas.microsoft.com/office/2006/metadata/properties" ma:root="true" ma:fieldsID="e88ae3666f7cbeb825506ce098acbe93" ns2:_="" ns3:_="">
    <xsd:import namespace="b03fab58-02f5-408d-a400-4fcdb7363ab5"/>
    <xsd:import namespace="30a01f63-fc68-40fc-8e27-4f59fc08d7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3fab58-02f5-408d-a400-4fcdb7363a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8d7d243-c942-47ba-9674-b5e5b382039e"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0a01f63-fc68-40fc-8e27-4f59fc08d7d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c99eae79-7f8c-4362-b7c1-694da3cd111d}" ma:internalName="TaxCatchAll" ma:showField="CatchAllData" ma:web="30a01f63-fc68-40fc-8e27-4f59fc08d7d0">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03fab58-02f5-408d-a400-4fcdb7363ab5">
      <Terms xmlns="http://schemas.microsoft.com/office/infopath/2007/PartnerControls"/>
    </lcf76f155ced4ddcb4097134ff3c332f>
    <TaxCatchAll xmlns="30a01f63-fc68-40fc-8e27-4f59fc08d7d0" xsi:nil="true"/>
  </documentManagement>
</p:properties>
</file>

<file path=customXml/itemProps1.xml><?xml version="1.0" encoding="utf-8"?>
<ds:datastoreItem xmlns:ds="http://schemas.openxmlformats.org/officeDocument/2006/customXml" ds:itemID="{CAD876FC-3F64-4E2F-811F-5F49FD4CB7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3fab58-02f5-408d-a400-4fcdb7363ab5"/>
    <ds:schemaRef ds:uri="30a01f63-fc68-40fc-8e27-4f59fc08d7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A077AF-1232-42ED-84FE-99BEB79A2F23}">
  <ds:schemaRefs>
    <ds:schemaRef ds:uri="http://schemas.microsoft.com/sharepoint/v3/contenttype/forms"/>
  </ds:schemaRefs>
</ds:datastoreItem>
</file>

<file path=customXml/itemProps3.xml><?xml version="1.0" encoding="utf-8"?>
<ds:datastoreItem xmlns:ds="http://schemas.openxmlformats.org/officeDocument/2006/customXml" ds:itemID="{5D860014-B24C-4231-B031-5315B2AD8BCA}">
  <ds:schemaRefs>
    <ds:schemaRef ds:uri="http://schemas.microsoft.com/office/2006/metadata/properties"/>
    <ds:schemaRef ds:uri="http://schemas.microsoft.com/office/2006/documentManagement/types"/>
    <ds:schemaRef ds:uri="http://purl.org/dc/elements/1.1/"/>
    <ds:schemaRef ds:uri="http://www.w3.org/XML/1998/namespace"/>
    <ds:schemaRef ds:uri="http://purl.org/dc/dcmitype/"/>
    <ds:schemaRef ds:uri="http://purl.org/dc/terms/"/>
    <ds:schemaRef ds:uri="http://schemas.microsoft.com/office/infopath/2007/PartnerControls"/>
    <ds:schemaRef ds:uri="http://schemas.openxmlformats.org/package/2006/metadata/core-properties"/>
    <ds:schemaRef ds:uri="30a01f63-fc68-40fc-8e27-4f59fc08d7d0"/>
    <ds:schemaRef ds:uri="b03fab58-02f5-408d-a400-4fcdb7363ab5"/>
  </ds:schemaRefs>
</ds:datastoreItem>
</file>

<file path=docProps/app.xml><?xml version="1.0" encoding="utf-8"?>
<Properties xmlns="http://schemas.openxmlformats.org/officeDocument/2006/extended-properties" xmlns:vt="http://schemas.openxmlformats.org/officeDocument/2006/docPropsVTypes">
  <TotalTime>3838</TotalTime>
  <Words>1417</Words>
  <Application>Microsoft Office PowerPoint</Application>
  <PresentationFormat>Widescreen</PresentationFormat>
  <Paragraphs>108</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Tamsin Pulley</dc:creator>
  <cp:lastModifiedBy>Zoe Button</cp:lastModifiedBy>
  <cp:revision>11</cp:revision>
  <cp:lastPrinted>2025-02-10T09:26:24Z</cp:lastPrinted>
  <dcterms:created xsi:type="dcterms:W3CDTF">2021-11-29T20:41:19Z</dcterms:created>
  <dcterms:modified xsi:type="dcterms:W3CDTF">2025-02-10T09:26:43Z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0x0101000F8BED258EA3404CBC0AC078DB77EFCC</vt:lpwstr>
  </property>
  <property fmtid="{D5CDD505-2E9C-101B-9397-08002B2CF9AE}" pid="3" name="MediaServiceImageTags">
    <vt:lpwstr/>
  </property>
</Properties>
</file>