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8" r:id="rId5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FF"/>
    <a:srgbClr val="9966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1248" autoAdjust="0"/>
  </p:normalViewPr>
  <p:slideViewPr>
    <p:cSldViewPr snapToGrid="0">
      <p:cViewPr varScale="1">
        <p:scale>
          <a:sx n="63" d="100"/>
          <a:sy n="63" d="100"/>
        </p:scale>
        <p:origin x="102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uren Kenchington" userId="cb0a5140-75d6-4791-a21a-b166af240a00" providerId="ADAL" clId="{1A7DABD6-3EAA-4A43-A2DA-27F6A2AFDA22}"/>
    <pc:docChg chg="custSel addSld modSld">
      <pc:chgData name="Lauren Kenchington" userId="cb0a5140-75d6-4791-a21a-b166af240a00" providerId="ADAL" clId="{1A7DABD6-3EAA-4A43-A2DA-27F6A2AFDA22}" dt="2022-05-26T19:17:58.616" v="775" actId="14100"/>
      <pc:docMkLst>
        <pc:docMk/>
      </pc:docMkLst>
      <pc:sldChg chg="addSp delSp modSp add mod">
        <pc:chgData name="Lauren Kenchington" userId="cb0a5140-75d6-4791-a21a-b166af240a00" providerId="ADAL" clId="{1A7DABD6-3EAA-4A43-A2DA-27F6A2AFDA22}" dt="2022-05-26T19:17:58.616" v="775" actId="14100"/>
        <pc:sldMkLst>
          <pc:docMk/>
          <pc:sldMk cId="582142404" sldId="262"/>
        </pc:sldMkLst>
      </pc:sldChg>
    </pc:docChg>
  </pc:docChgLst>
  <pc:docChgLst>
    <pc:chgData name="Caroline Dinham" userId="1a819fda-f809-48c0-b415-9ea5193fee0d" providerId="ADAL" clId="{4B953BC0-CADD-4894-8DC9-1F43C4446FD3}"/>
    <pc:docChg chg="undo custSel modSld">
      <pc:chgData name="Caroline Dinham" userId="1a819fda-f809-48c0-b415-9ea5193fee0d" providerId="ADAL" clId="{4B953BC0-CADD-4894-8DC9-1F43C4446FD3}" dt="2022-10-21T13:10:24.362" v="1370" actId="20577"/>
      <pc:docMkLst>
        <pc:docMk/>
      </pc:docMkLst>
      <pc:sldChg chg="modSp mod">
        <pc:chgData name="Caroline Dinham" userId="1a819fda-f809-48c0-b415-9ea5193fee0d" providerId="ADAL" clId="{4B953BC0-CADD-4894-8DC9-1F43C4446FD3}" dt="2022-10-21T12:50:57.853" v="915" actId="20577"/>
        <pc:sldMkLst>
          <pc:docMk/>
          <pc:sldMk cId="2412427386" sldId="257"/>
        </pc:sldMkLst>
      </pc:sldChg>
      <pc:sldChg chg="modSp mod">
        <pc:chgData name="Caroline Dinham" userId="1a819fda-f809-48c0-b415-9ea5193fee0d" providerId="ADAL" clId="{4B953BC0-CADD-4894-8DC9-1F43C4446FD3}" dt="2022-10-21T12:37:23.648" v="806" actId="20577"/>
        <pc:sldMkLst>
          <pc:docMk/>
          <pc:sldMk cId="2708556309" sldId="259"/>
        </pc:sldMkLst>
      </pc:sldChg>
      <pc:sldChg chg="modSp mod">
        <pc:chgData name="Caroline Dinham" userId="1a819fda-f809-48c0-b415-9ea5193fee0d" providerId="ADAL" clId="{4B953BC0-CADD-4894-8DC9-1F43C4446FD3}" dt="2022-10-21T13:06:27.021" v="1249" actId="403"/>
        <pc:sldMkLst>
          <pc:docMk/>
          <pc:sldMk cId="412531737" sldId="260"/>
        </pc:sldMkLst>
      </pc:sldChg>
      <pc:sldChg chg="modSp mod">
        <pc:chgData name="Caroline Dinham" userId="1a819fda-f809-48c0-b415-9ea5193fee0d" providerId="ADAL" clId="{4B953BC0-CADD-4894-8DC9-1F43C4446FD3}" dt="2022-10-21T13:10:24.362" v="1370" actId="20577"/>
        <pc:sldMkLst>
          <pc:docMk/>
          <pc:sldMk cId="4042174143" sldId="261"/>
        </pc:sldMkLst>
      </pc:sldChg>
    </pc:docChg>
  </pc:docChgLst>
  <pc:docChgLst>
    <pc:chgData name="Caroline Dinham" userId="1a819fda-f809-48c0-b415-9ea5193fee0d" providerId="ADAL" clId="{BAE42F92-EB25-4F8C-AFC2-D2B3953A86CD}"/>
    <pc:docChg chg="undo custSel modSld">
      <pc:chgData name="Caroline Dinham" userId="1a819fda-f809-48c0-b415-9ea5193fee0d" providerId="ADAL" clId="{BAE42F92-EB25-4F8C-AFC2-D2B3953A86CD}" dt="2023-03-02T15:14:12.946" v="2194" actId="20577"/>
      <pc:docMkLst>
        <pc:docMk/>
      </pc:docMkLst>
      <pc:sldChg chg="modSp mod">
        <pc:chgData name="Caroline Dinham" userId="1a819fda-f809-48c0-b415-9ea5193fee0d" providerId="ADAL" clId="{BAE42F92-EB25-4F8C-AFC2-D2B3953A86CD}" dt="2023-03-02T13:16:41.047" v="159" actId="20577"/>
        <pc:sldMkLst>
          <pc:docMk/>
          <pc:sldMk cId="2412427386" sldId="257"/>
        </pc:sldMkLst>
      </pc:sldChg>
      <pc:sldChg chg="modSp mod">
        <pc:chgData name="Caroline Dinham" userId="1a819fda-f809-48c0-b415-9ea5193fee0d" providerId="ADAL" clId="{BAE42F92-EB25-4F8C-AFC2-D2B3953A86CD}" dt="2023-03-02T15:14:12.946" v="2194" actId="20577"/>
        <pc:sldMkLst>
          <pc:docMk/>
          <pc:sldMk cId="3834955287" sldId="258"/>
        </pc:sldMkLst>
      </pc:sldChg>
      <pc:sldChg chg="modSp mod">
        <pc:chgData name="Caroline Dinham" userId="1a819fda-f809-48c0-b415-9ea5193fee0d" providerId="ADAL" clId="{BAE42F92-EB25-4F8C-AFC2-D2B3953A86CD}" dt="2023-03-02T13:33:17.125" v="192" actId="20577"/>
        <pc:sldMkLst>
          <pc:docMk/>
          <pc:sldMk cId="2708556309" sldId="259"/>
        </pc:sldMkLst>
      </pc:sldChg>
      <pc:sldChg chg="addSp delSp modSp mod">
        <pc:chgData name="Caroline Dinham" userId="1a819fda-f809-48c0-b415-9ea5193fee0d" providerId="ADAL" clId="{BAE42F92-EB25-4F8C-AFC2-D2B3953A86CD}" dt="2023-03-02T14:17:20.776" v="871" actId="20577"/>
        <pc:sldMkLst>
          <pc:docMk/>
          <pc:sldMk cId="4042174143" sldId="261"/>
        </pc:sldMkLst>
      </pc:sldChg>
      <pc:sldChg chg="addSp delSp modSp mod">
        <pc:chgData name="Caroline Dinham" userId="1a819fda-f809-48c0-b415-9ea5193fee0d" providerId="ADAL" clId="{BAE42F92-EB25-4F8C-AFC2-D2B3953A86CD}" dt="2023-03-02T15:05:39.172" v="2188" actId="14100"/>
        <pc:sldMkLst>
          <pc:docMk/>
          <pc:sldMk cId="582142404" sldId="262"/>
        </pc:sldMkLst>
      </pc:sldChg>
    </pc:docChg>
  </pc:docChgLst>
  <pc:docChgLst>
    <pc:chgData name="Lauren Watson" userId="cb0a5140-75d6-4791-a21a-b166af240a00" providerId="ADAL" clId="{42D320AB-64CB-4D46-B10A-4EDAFFE9B1FD}"/>
    <pc:docChg chg="delSld">
      <pc:chgData name="Lauren Watson" userId="cb0a5140-75d6-4791-a21a-b166af240a00" providerId="ADAL" clId="{42D320AB-64CB-4D46-B10A-4EDAFFE9B1FD}" dt="2025-10-27T20:19:47.328" v="4" actId="47"/>
      <pc:docMkLst>
        <pc:docMk/>
      </pc:docMkLst>
      <pc:sldChg chg="del">
        <pc:chgData name="Lauren Watson" userId="cb0a5140-75d6-4791-a21a-b166af240a00" providerId="ADAL" clId="{42D320AB-64CB-4D46-B10A-4EDAFFE9B1FD}" dt="2025-10-27T20:19:44.096" v="0" actId="47"/>
        <pc:sldMkLst>
          <pc:docMk/>
          <pc:sldMk cId="2412427386" sldId="257"/>
        </pc:sldMkLst>
      </pc:sldChg>
      <pc:sldChg chg="del">
        <pc:chgData name="Lauren Watson" userId="cb0a5140-75d6-4791-a21a-b166af240a00" providerId="ADAL" clId="{42D320AB-64CB-4D46-B10A-4EDAFFE9B1FD}" dt="2025-10-27T20:19:46.261" v="1" actId="47"/>
        <pc:sldMkLst>
          <pc:docMk/>
          <pc:sldMk cId="2708556309" sldId="259"/>
        </pc:sldMkLst>
      </pc:sldChg>
      <pc:sldChg chg="del">
        <pc:chgData name="Lauren Watson" userId="cb0a5140-75d6-4791-a21a-b166af240a00" providerId="ADAL" clId="{42D320AB-64CB-4D46-B10A-4EDAFFE9B1FD}" dt="2025-10-27T20:19:46.477" v="2" actId="47"/>
        <pc:sldMkLst>
          <pc:docMk/>
          <pc:sldMk cId="412531737" sldId="260"/>
        </pc:sldMkLst>
      </pc:sldChg>
      <pc:sldChg chg="del">
        <pc:chgData name="Lauren Watson" userId="cb0a5140-75d6-4791-a21a-b166af240a00" providerId="ADAL" clId="{42D320AB-64CB-4D46-B10A-4EDAFFE9B1FD}" dt="2025-10-27T20:19:46.885" v="3" actId="47"/>
        <pc:sldMkLst>
          <pc:docMk/>
          <pc:sldMk cId="4042174143" sldId="261"/>
        </pc:sldMkLst>
      </pc:sldChg>
      <pc:sldChg chg="del">
        <pc:chgData name="Lauren Watson" userId="cb0a5140-75d6-4791-a21a-b166af240a00" providerId="ADAL" clId="{42D320AB-64CB-4D46-B10A-4EDAFFE9B1FD}" dt="2025-10-27T20:19:47.328" v="4" actId="47"/>
        <pc:sldMkLst>
          <pc:docMk/>
          <pc:sldMk cId="582142404" sldId="26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AB375B-E87D-45C4-A799-67EEC8EF7FE9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737F65-8B37-4D9C-9FE9-FDE01CEEA18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92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737F65-8B37-4D9C-9FE9-FDE01CEEA18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0927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E1DE-1FB7-49C9-9782-3E3F57A63E2B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0060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E1DE-1FB7-49C9-9782-3E3F57A63E2B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976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E1DE-1FB7-49C9-9782-3E3F57A63E2B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2049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E1DE-1FB7-49C9-9782-3E3F57A63E2B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5635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E1DE-1FB7-49C9-9782-3E3F57A63E2B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3804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E1DE-1FB7-49C9-9782-3E3F57A63E2B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033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E1DE-1FB7-49C9-9782-3E3F57A63E2B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258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E1DE-1FB7-49C9-9782-3E3F57A63E2B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494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E1DE-1FB7-49C9-9782-3E3F57A63E2B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072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E1DE-1FB7-49C9-9782-3E3F57A63E2B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9442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46E1DE-1FB7-49C9-9782-3E3F57A63E2B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476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46E1DE-1FB7-49C9-9782-3E3F57A63E2B}" type="datetimeFigureOut">
              <a:rPr lang="en-GB" smtClean="0"/>
              <a:t>27/10/2025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094E3-7490-453E-924E-9278D0A61C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5792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7171208"/>
              </p:ext>
            </p:extLst>
          </p:nvPr>
        </p:nvGraphicFramePr>
        <p:xfrm>
          <a:off x="220135" y="28575"/>
          <a:ext cx="11717865" cy="7162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17410">
                  <a:extLst>
                    <a:ext uri="{9D8B030D-6E8A-4147-A177-3AD203B41FA5}">
                      <a16:colId xmlns:a16="http://schemas.microsoft.com/office/drawing/2014/main" val="3070121179"/>
                    </a:ext>
                  </a:extLst>
                </a:gridCol>
                <a:gridCol w="4358466">
                  <a:extLst>
                    <a:ext uri="{9D8B030D-6E8A-4147-A177-3AD203B41FA5}">
                      <a16:colId xmlns:a16="http://schemas.microsoft.com/office/drawing/2014/main" val="3607904477"/>
                    </a:ext>
                  </a:extLst>
                </a:gridCol>
                <a:gridCol w="4141989">
                  <a:extLst>
                    <a:ext uri="{9D8B030D-6E8A-4147-A177-3AD203B41FA5}">
                      <a16:colId xmlns:a16="http://schemas.microsoft.com/office/drawing/2014/main" val="127833153"/>
                    </a:ext>
                  </a:extLst>
                </a:gridCol>
              </a:tblGrid>
              <a:tr h="343762">
                <a:tc gridSpan="3">
                  <a:txBody>
                    <a:bodyPr/>
                    <a:lstStyle/>
                    <a:p>
                      <a:pPr algn="ctr"/>
                      <a:r>
                        <a:rPr lang="en-GB" sz="1800" dirty="0"/>
                        <a:t>YEAR</a:t>
                      </a:r>
                      <a:r>
                        <a:rPr lang="en-GB" sz="1800" baseline="0" dirty="0"/>
                        <a:t> 1 SCIENCE – SEASONAL CHANGES (AUTUMN &amp; WINTER) – Autumn 2</a:t>
                      </a:r>
                      <a:endParaRPr lang="en-GB" sz="1800" dirty="0"/>
                    </a:p>
                  </a:txBody>
                  <a:tcP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solidFill>
                      <a:srgbClr val="CC00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3119984"/>
                  </a:ext>
                </a:extLst>
              </a:tr>
              <a:tr h="315115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Tier 3 Vocabulary</a:t>
                      </a:r>
                    </a:p>
                  </a:txBody>
                  <a:tcP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Knowledge Facts</a:t>
                      </a:r>
                    </a:p>
                  </a:txBody>
                  <a:tcPr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/>
                        <a:t>Book Curriculum &amp; Recommended Reads</a:t>
                      </a:r>
                    </a:p>
                  </a:txBody>
                  <a:tcPr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8210420"/>
                  </a:ext>
                </a:extLst>
              </a:tr>
              <a:tr h="401056">
                <a:tc rowSpan="3">
                  <a:txBody>
                    <a:bodyPr/>
                    <a:lstStyle/>
                    <a:p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Seasons - </a:t>
                      </a: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This cycle of weather changes is divided into four parts, known as the seasons. The four seasons are winter, spring, summer</a:t>
                      </a:r>
                      <a:r>
                        <a:rPr lang="en-GB" sz="1100" b="0" i="0" kern="120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, and </a:t>
                      </a: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autumn</a:t>
                      </a:r>
                      <a:r>
                        <a:rPr lang="en-GB" sz="18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en-GB" sz="1100" b="1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omic Sans MS" panose="030F0702030302020204" pitchFamily="66" charset="0"/>
                        </a:rPr>
                        <a:t>There are four seasons. There</a:t>
                      </a:r>
                      <a:r>
                        <a:rPr lang="en-GB" sz="1100" baseline="0" dirty="0">
                          <a:latin typeface="Comic Sans MS" panose="030F0702030302020204" pitchFamily="66" charset="0"/>
                        </a:rPr>
                        <a:t> are 12 months. Each season lasts about 3 months.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11">
                  <a:txBody>
                    <a:bodyPr/>
                    <a:lstStyle/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600" dirty="0"/>
                    </a:p>
                    <a:p>
                      <a:endParaRPr lang="en-GB" sz="1100" dirty="0"/>
                    </a:p>
                    <a:p>
                      <a:pPr algn="ctr"/>
                      <a:endParaRPr lang="en-GB" sz="800" dirty="0"/>
                    </a:p>
                    <a:p>
                      <a:pPr algn="ctr"/>
                      <a:endParaRPr lang="en-GB" sz="1600" dirty="0"/>
                    </a:p>
                    <a:p>
                      <a:pPr algn="ctr"/>
                      <a:endParaRPr lang="en-GB" sz="200" dirty="0"/>
                    </a:p>
                    <a:p>
                      <a:pPr algn="ctr"/>
                      <a:r>
                        <a:rPr lang="en-GB" sz="1600" dirty="0"/>
                        <a:t>.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759365"/>
                  </a:ext>
                </a:extLst>
              </a:tr>
              <a:tr h="40105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omic Sans MS" panose="030F0702030302020204" pitchFamily="66" charset="0"/>
                        </a:rPr>
                        <a:t>The weather is colder in Autumn.</a:t>
                      </a:r>
                      <a:r>
                        <a:rPr lang="en-GB" sz="1100" baseline="0" dirty="0">
                          <a:latin typeface="Comic Sans MS" panose="030F0702030302020204" pitchFamily="66" charset="0"/>
                        </a:rPr>
                        <a:t> We get more rain and wind. The leaves begin to fall off trees. 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92282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GB" sz="1100" b="0" i="0" u="none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The seasons are defined as spring (March, April, May), summer (June, July, August), autumn (September, October, November) and winter (December, January, February). Spring and Summer get more daylight.</a:t>
                      </a:r>
                      <a:endParaRPr lang="en-GB" sz="1100" u="none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9475394"/>
                  </a:ext>
                </a:extLst>
              </a:tr>
              <a:tr h="401056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Months - </a:t>
                      </a: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each of the twelve named periods into which a year is divided.</a:t>
                      </a:r>
                      <a:endParaRPr lang="en-GB" sz="800" b="1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963316"/>
                  </a:ext>
                </a:extLst>
              </a:tr>
              <a:tr h="248273">
                <a:tc rowSpan="3">
                  <a:txBody>
                    <a:bodyPr/>
                    <a:lstStyle/>
                    <a:p>
                      <a:r>
                        <a:rPr lang="en-GB" sz="1200" b="1" u="none" dirty="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rPr>
                        <a:t>Weather - </a:t>
                      </a:r>
                      <a:r>
                        <a:rPr lang="en-GB" sz="1200" b="0" i="0" u="none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Weather is sunshine, rain, snow, wind, and storms. It's what is going on outside right now.</a:t>
                      </a:r>
                      <a:endParaRPr lang="en-GB" sz="1200" b="0" u="none" dirty="0">
                        <a:solidFill>
                          <a:schemeClr val="tx1"/>
                        </a:solidFill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3042467"/>
                  </a:ext>
                </a:extLst>
              </a:tr>
              <a:tr h="401056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latin typeface="Comic Sans MS" panose="030F0702030302020204" pitchFamily="66" charset="0"/>
                        </a:rPr>
                        <a:t>A flowering plant has</a:t>
                      </a:r>
                      <a:r>
                        <a:rPr lang="en-GB" sz="1100" baseline="0" dirty="0">
                          <a:latin typeface="Comic Sans MS" panose="030F0702030302020204" pitchFamily="66" charset="0"/>
                        </a:rPr>
                        <a:t> roots, leaves, a stem, and a flower. Most plants have roots.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2858677"/>
                  </a:ext>
                </a:extLst>
              </a:tr>
              <a:tr h="9583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1100" dirty="0">
                          <a:latin typeface="Comic Sans MS" panose="030F0702030302020204" pitchFamily="66" charset="0"/>
                        </a:rPr>
                        <a:t>A tree is a plant because it has roots and needs water and sunlight</a:t>
                      </a:r>
                      <a:r>
                        <a:rPr lang="en-GB" sz="1100" baseline="0" dirty="0">
                          <a:latin typeface="Comic Sans MS" panose="030F0702030302020204" pitchFamily="66" charset="0"/>
                        </a:rPr>
                        <a:t> to grown. A tree has roots, a trunk, branches and leaves.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6134754"/>
                  </a:ext>
                </a:extLst>
              </a:tr>
              <a:tr h="462778">
                <a:tc rowSpan="2">
                  <a:txBody>
                    <a:bodyPr/>
                    <a:lstStyle/>
                    <a:p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Changes - </a:t>
                      </a: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make or become different </a:t>
                      </a:r>
                      <a:endParaRPr lang="en-GB" sz="8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7159257"/>
                  </a:ext>
                </a:extLst>
              </a:tr>
              <a:tr h="14768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n-GB" sz="1100" dirty="0">
                          <a:latin typeface="Comic Sans MS" panose="030F0702030302020204" pitchFamily="66" charset="0"/>
                        </a:rPr>
                        <a:t>Not</a:t>
                      </a:r>
                      <a:r>
                        <a:rPr lang="en-GB" sz="1100" baseline="0" dirty="0">
                          <a:latin typeface="Comic Sans MS" panose="030F0702030302020204" pitchFamily="66" charset="0"/>
                        </a:rPr>
                        <a:t> every tree loses their leaves in winter. Evergreen trees (cedar, holly) keep their leaves. Deciduous trees (ash, oak,  birch) lose their leaves by winter. </a:t>
                      </a:r>
                      <a:endParaRPr lang="en-GB" sz="110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895086"/>
                  </a:ext>
                </a:extLst>
              </a:tr>
              <a:tr h="410934">
                <a:tc>
                  <a:txBody>
                    <a:bodyPr/>
                    <a:lstStyle/>
                    <a:p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Growth - </a:t>
                      </a: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an increase in size.</a:t>
                      </a:r>
                      <a:endParaRPr lang="en-GB" sz="8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6855428"/>
                  </a:ext>
                </a:extLst>
              </a:tr>
              <a:tr h="352576">
                <a:tc rowSpan="2">
                  <a:txBody>
                    <a:bodyPr/>
                    <a:lstStyle/>
                    <a:p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Structure - </a:t>
                      </a: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something built or arranged in a definite way.</a:t>
                      </a:r>
                      <a:endParaRPr lang="en-GB" sz="8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1" dirty="0">
                          <a:effectLst/>
                          <a:latin typeface="+mn-lt"/>
                        </a:rPr>
                        <a:t>National Curriculum End Points</a:t>
                      </a:r>
                    </a:p>
                    <a:p>
                      <a:r>
                        <a:rPr lang="en-GB" sz="1100" b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observe changes that occur across the four seasons.  </a:t>
                      </a:r>
                    </a:p>
                    <a:p>
                      <a:r>
                        <a:rPr lang="en-GB" sz="1100" b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can observe and describe weather associated with the seasons and how the day length varies.</a:t>
                      </a:r>
                    </a:p>
                    <a:p>
                      <a:pPr rtl="0"/>
                      <a:r>
                        <a:rPr lang="en-GB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lang="en-GB" sz="11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can i</a:t>
                      </a:r>
                      <a:r>
                        <a:rPr lang="en-GB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dentify and describe the basic structure of a variety of common flowering plants, </a:t>
                      </a:r>
                      <a:r>
                        <a:rPr lang="en-GB" sz="11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including trees.</a:t>
                      </a:r>
                      <a:br>
                        <a:rPr lang="en-GB" sz="1100" b="0" u="none" dirty="0">
                          <a:effectLst/>
                          <a:latin typeface="+mn-lt"/>
                        </a:rPr>
                      </a:br>
                      <a:r>
                        <a:rPr lang="en-GB" sz="1100" b="0" u="none" dirty="0">
                          <a:effectLst/>
                          <a:latin typeface="+mn-lt"/>
                        </a:rPr>
                        <a:t>I can i</a:t>
                      </a:r>
                      <a:r>
                        <a:rPr lang="en-GB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dentify and name a variety of common wild and garden plants, </a:t>
                      </a:r>
                      <a:r>
                        <a:rPr lang="en-GB" sz="1100" b="0" i="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including deciduous and evergreen trees</a:t>
                      </a:r>
                      <a:r>
                        <a:rPr lang="en-GB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GB" sz="11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1100" b="0" u="none" dirty="0">
                        <a:effectLst/>
                        <a:latin typeface="+mn-lt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GB" sz="16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109663422"/>
                  </a:ext>
                </a:extLst>
              </a:tr>
              <a:tr h="250294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1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latin typeface="Comic Sans MS" panose="030F0702030302020204" pitchFamily="66" charset="0"/>
                        </a:rPr>
                        <a:t>What is the weather like today?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2291588"/>
                  </a:ext>
                </a:extLst>
              </a:tr>
              <a:tr h="105758">
                <a:tc rowSpan="2">
                  <a:txBody>
                    <a:bodyPr/>
                    <a:lstStyle/>
                    <a:p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Vary - </a:t>
                      </a: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to change; to make different.</a:t>
                      </a:r>
                      <a:endParaRPr lang="en-GB" sz="8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3531686"/>
                  </a:ext>
                </a:extLst>
              </a:tr>
              <a:tr h="291154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2685794"/>
                  </a:ext>
                </a:extLst>
              </a:tr>
              <a:tr h="346619">
                <a:tc rowSpan="2">
                  <a:txBody>
                    <a:bodyPr/>
                    <a:lstStyle/>
                    <a:p>
                      <a:r>
                        <a:rPr lang="en-GB" sz="1100" b="1" dirty="0">
                          <a:latin typeface="Comic Sans MS" panose="030F0702030302020204" pitchFamily="66" charset="0"/>
                        </a:rPr>
                        <a:t>Plants</a:t>
                      </a:r>
                      <a:r>
                        <a:rPr lang="en-GB" sz="1100" b="1" baseline="0" dirty="0">
                          <a:latin typeface="Comic Sans MS" panose="030F0702030302020204" pitchFamily="66" charset="0"/>
                        </a:rPr>
                        <a:t> - </a:t>
                      </a:r>
                      <a:r>
                        <a:rPr lang="en-GB" sz="1100" b="0" i="0" kern="1200" dirty="0">
                          <a:solidFill>
                            <a:schemeClr val="tx1"/>
                          </a:solidFill>
                          <a:effectLst/>
                          <a:latin typeface="Comic Sans MS" panose="030F0702030302020204" pitchFamily="66" charset="0"/>
                          <a:ea typeface="+mn-ea"/>
                          <a:cs typeface="+mn-cs"/>
                        </a:rPr>
                        <a:t>living things that grow from the soil and turn light from the sun into food.</a:t>
                      </a:r>
                      <a:endParaRPr lang="en-GB" sz="800" b="0" dirty="0">
                        <a:latin typeface="Comic Sans MS" panose="030F0702030302020204" pitchFamily="66" charset="0"/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0484426"/>
                  </a:ext>
                </a:extLst>
              </a:tr>
              <a:tr h="31511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0" dirty="0">
                          <a:effectLst/>
                        </a:rPr>
                        <a:t>The Seasons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99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08676059"/>
                  </a:ext>
                </a:extLst>
              </a:tr>
              <a:tr h="137504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1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400" b="1" dirty="0">
                        <a:effectLst/>
                      </a:endParaRPr>
                    </a:p>
                    <a:p>
                      <a:endParaRPr lang="en-GB" sz="400" b="1" dirty="0">
                        <a:effectLst/>
                      </a:endParaRPr>
                    </a:p>
                    <a:p>
                      <a:endParaRPr lang="en-GB" sz="400" b="1" dirty="0">
                        <a:effectLst/>
                      </a:endParaRPr>
                    </a:p>
                    <a:p>
                      <a:endParaRPr lang="en-GB" sz="400" b="1" dirty="0">
                        <a:effectLst/>
                      </a:endParaRPr>
                    </a:p>
                    <a:p>
                      <a:endParaRPr lang="en-GB" sz="400" b="1" dirty="0">
                        <a:effectLst/>
                      </a:endParaRPr>
                    </a:p>
                    <a:p>
                      <a:endParaRPr lang="en-GB" sz="400" b="1" dirty="0">
                        <a:effectLst/>
                      </a:endParaRPr>
                    </a:p>
                    <a:p>
                      <a:endParaRPr lang="en-GB" sz="400" b="1" dirty="0">
                        <a:effectLst/>
                      </a:endParaRPr>
                    </a:p>
                    <a:p>
                      <a:endParaRPr lang="en-GB" sz="400" b="1" dirty="0">
                        <a:effectLst/>
                      </a:endParaRPr>
                    </a:p>
                    <a:p>
                      <a:endParaRPr lang="en-GB" sz="400" b="1" dirty="0">
                        <a:effectLst/>
                      </a:endParaRPr>
                    </a:p>
                    <a:p>
                      <a:endParaRPr lang="en-GB" sz="400" b="1" dirty="0">
                        <a:effectLst/>
                      </a:endParaRPr>
                    </a:p>
                    <a:p>
                      <a:endParaRPr lang="en-GB" sz="400" b="1" dirty="0">
                        <a:effectLst/>
                      </a:endParaRPr>
                    </a:p>
                    <a:p>
                      <a:endParaRPr lang="en-GB" sz="400" b="1" dirty="0">
                        <a:effectLst/>
                      </a:endParaRPr>
                    </a:p>
                    <a:p>
                      <a:endParaRPr lang="en-GB" sz="400" b="1" dirty="0">
                        <a:effectLst/>
                      </a:endParaRPr>
                    </a:p>
                    <a:p>
                      <a:endParaRPr lang="en-GB" sz="400" b="1" dirty="0">
                        <a:effectLst/>
                      </a:endParaRPr>
                    </a:p>
                    <a:p>
                      <a:endParaRPr lang="en-GB" sz="400" b="1" dirty="0">
                        <a:effectLst/>
                      </a:endParaRPr>
                    </a:p>
                    <a:p>
                      <a:endParaRPr lang="en-GB" sz="1000" b="1" dirty="0">
                        <a:effectLst/>
                      </a:endParaRPr>
                    </a:p>
                    <a:p>
                      <a:endParaRPr lang="en-GB" sz="1000" b="1" dirty="0">
                        <a:effectLst/>
                      </a:endParaRPr>
                    </a:p>
                    <a:p>
                      <a:endParaRPr lang="en-GB" sz="1000" b="1" dirty="0"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4854709"/>
                  </a:ext>
                </a:extLst>
              </a:tr>
            </a:tbl>
          </a:graphicData>
        </a:graphic>
      </p:graphicFrame>
      <p:pic>
        <p:nvPicPr>
          <p:cNvPr id="7" name="Picture 6"/>
          <p:cNvPicPr/>
          <p:nvPr/>
        </p:nvPicPr>
        <p:blipFill>
          <a:blip r:embed="rId3"/>
          <a:stretch>
            <a:fillRect/>
          </a:stretch>
        </p:blipFill>
        <p:spPr>
          <a:xfrm>
            <a:off x="7889035" y="919877"/>
            <a:ext cx="1071110" cy="144575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5515" y="932944"/>
            <a:ext cx="1209675" cy="14287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62456" y="2540304"/>
            <a:ext cx="1735792" cy="126740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17627" y="5759371"/>
            <a:ext cx="3683725" cy="10827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24161" y="919877"/>
            <a:ext cx="1123890" cy="1428750"/>
          </a:xfrm>
          <a:prstGeom prst="rect">
            <a:avLst/>
          </a:prstGeom>
        </p:spPr>
      </p:pic>
      <p:pic>
        <p:nvPicPr>
          <p:cNvPr id="14" name="Picture 13" descr="Weather-symbols - Lynne Allbutt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873" y="4758157"/>
            <a:ext cx="3040178" cy="200242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3917627" y="6422032"/>
            <a:ext cx="37855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/>
              <a:t>Spring      Summer      Autumn      Winter</a:t>
            </a:r>
          </a:p>
        </p:txBody>
      </p:sp>
    </p:spTree>
    <p:extLst>
      <p:ext uri="{BB962C8B-B14F-4D97-AF65-F5344CB8AC3E}">
        <p14:creationId xmlns:p14="http://schemas.microsoft.com/office/powerpoint/2010/main" val="3834955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03fab58-02f5-408d-a400-4fcdb7363ab5">
      <Terms xmlns="http://schemas.microsoft.com/office/infopath/2007/PartnerControls"/>
    </lcf76f155ced4ddcb4097134ff3c332f>
    <TaxCatchAll xmlns="30a01f63-fc68-40fc-8e27-4f59fc08d7d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F8BED258EA3404CBC0AC078DB77EFCC" ma:contentTypeVersion="18" ma:contentTypeDescription="Create a new document." ma:contentTypeScope="" ma:versionID="d52351ce101be4d396fba19a1e36b286">
  <xsd:schema xmlns:xsd="http://www.w3.org/2001/XMLSchema" xmlns:xs="http://www.w3.org/2001/XMLSchema" xmlns:p="http://schemas.microsoft.com/office/2006/metadata/properties" xmlns:ns2="b03fab58-02f5-408d-a400-4fcdb7363ab5" xmlns:ns3="30a01f63-fc68-40fc-8e27-4f59fc08d7d0" targetNamespace="http://schemas.microsoft.com/office/2006/metadata/properties" ma:root="true" ma:fieldsID="e88ae3666f7cbeb825506ce098acbe93" ns2:_="" ns3:_="">
    <xsd:import namespace="b03fab58-02f5-408d-a400-4fcdb7363ab5"/>
    <xsd:import namespace="30a01f63-fc68-40fc-8e27-4f59fc08d7d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03fab58-02f5-408d-a400-4fcdb7363a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98d7d243-c942-47ba-9674-b5e5b382039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a01f63-fc68-40fc-8e27-4f59fc08d7d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c99eae79-7f8c-4362-b7c1-694da3cd111d}" ma:internalName="TaxCatchAll" ma:showField="CatchAllData" ma:web="30a01f63-fc68-40fc-8e27-4f59fc08d7d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6A67506-6E64-432E-A935-63EB6A008A9E}">
  <ds:schemaRefs>
    <ds:schemaRef ds:uri="http://schemas.microsoft.com/office/2006/metadata/properties"/>
    <ds:schemaRef ds:uri="http://schemas.microsoft.com/office/infopath/2007/PartnerControls"/>
    <ds:schemaRef ds:uri="b03fab58-02f5-408d-a400-4fcdb7363ab5"/>
    <ds:schemaRef ds:uri="30a01f63-fc68-40fc-8e27-4f59fc08d7d0"/>
  </ds:schemaRefs>
</ds:datastoreItem>
</file>

<file path=customXml/itemProps2.xml><?xml version="1.0" encoding="utf-8"?>
<ds:datastoreItem xmlns:ds="http://schemas.openxmlformats.org/officeDocument/2006/customXml" ds:itemID="{1966ADBA-4D17-4806-83E6-F2807140815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31FE60-4DA3-4716-AABB-BC6D9C667D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03fab58-02f5-408d-a400-4fcdb7363ab5"/>
    <ds:schemaRef ds:uri="30a01f63-fc68-40fc-8e27-4f59fc08d7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2605</TotalTime>
  <Words>401</Words>
  <Application>Microsoft Office PowerPoint</Application>
  <PresentationFormat>Widescreen</PresentationFormat>
  <Paragraphs>51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Tamsin Pulley</dc:creator>
  <cp:lastModifiedBy>Lauren Watson</cp:lastModifiedBy>
  <cp:revision>102</cp:revision>
  <cp:lastPrinted>2022-01-04T08:06:34Z</cp:lastPrinted>
  <dcterms:created xsi:type="dcterms:W3CDTF">2021-12-01T06:02:25Z</dcterms:created>
  <dcterms:modified xsi:type="dcterms:W3CDTF">2025-10-27T20:19:51Z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0x0101000F8BED258EA3404CBC0AC078DB77EFCC</vt:lpwstr>
  </property>
  <property fmtid="{D5CDD505-2E9C-101B-9397-08002B2CF9AE}" pid="3" name="MediaServiceImageTags">
    <vt:lpwstr/>
  </property>
</Properties>
</file>