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atson" userId="cb0a5140-75d6-4791-a21a-b166af240a00" providerId="ADAL" clId="{42D320AB-64CB-4D46-B10A-4EDAFFE9B1FD}"/>
    <pc:docChg chg="delSld">
      <pc:chgData name="Lauren Watson" userId="cb0a5140-75d6-4791-a21a-b166af240a00" providerId="ADAL" clId="{42D320AB-64CB-4D46-B10A-4EDAFFE9B1FD}" dt="2025-10-27T20:17:50.382" v="1" actId="47"/>
      <pc:docMkLst>
        <pc:docMk/>
      </pc:docMkLst>
      <pc:sldChg chg="del">
        <pc:chgData name="Lauren Watson" userId="cb0a5140-75d6-4791-a21a-b166af240a00" providerId="ADAL" clId="{42D320AB-64CB-4D46-B10A-4EDAFFE9B1FD}" dt="2025-10-27T20:17:50.003" v="0" actId="47"/>
        <pc:sldMkLst>
          <pc:docMk/>
          <pc:sldMk cId="2502522300" sldId="258"/>
        </pc:sldMkLst>
      </pc:sldChg>
      <pc:sldChg chg="del">
        <pc:chgData name="Lauren Watson" userId="cb0a5140-75d6-4791-a21a-b166af240a00" providerId="ADAL" clId="{42D320AB-64CB-4D46-B10A-4EDAFFE9B1FD}" dt="2025-10-27T20:17:50.382" v="1" actId="47"/>
        <pc:sldMkLst>
          <pc:docMk/>
          <pc:sldMk cId="1559811236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18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539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69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42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17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6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8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667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81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10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355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1A609-9DCE-4721-A21C-8CC437FCAD26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B8541-1AA7-45FD-BC20-327C67273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79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327660"/>
              </p:ext>
            </p:extLst>
          </p:nvPr>
        </p:nvGraphicFramePr>
        <p:xfrm>
          <a:off x="732358" y="104507"/>
          <a:ext cx="10554787" cy="66781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16875">
                  <a:extLst>
                    <a:ext uri="{9D8B030D-6E8A-4147-A177-3AD203B41FA5}">
                      <a16:colId xmlns:a16="http://schemas.microsoft.com/office/drawing/2014/main" val="3070121179"/>
                    </a:ext>
                  </a:extLst>
                </a:gridCol>
                <a:gridCol w="4106159">
                  <a:extLst>
                    <a:ext uri="{9D8B030D-6E8A-4147-A177-3AD203B41FA5}">
                      <a16:colId xmlns:a16="http://schemas.microsoft.com/office/drawing/2014/main" val="3607904477"/>
                    </a:ext>
                  </a:extLst>
                </a:gridCol>
                <a:gridCol w="3331753">
                  <a:extLst>
                    <a:ext uri="{9D8B030D-6E8A-4147-A177-3AD203B41FA5}">
                      <a16:colId xmlns:a16="http://schemas.microsoft.com/office/drawing/2014/main" val="127833153"/>
                    </a:ext>
                  </a:extLst>
                </a:gridCol>
              </a:tblGrid>
              <a:tr h="433236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YEAR</a:t>
                      </a:r>
                      <a:r>
                        <a:rPr lang="en-GB" sz="1800" baseline="0" dirty="0"/>
                        <a:t> 1 GEOGRAPHY – HOT AND COLD PLACES</a:t>
                      </a:r>
                      <a:endParaRPr lang="en-GB" sz="180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119984"/>
                  </a:ext>
                </a:extLst>
              </a:tr>
              <a:tr h="341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Tier 3 Vocabulary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Knowledge Facts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Book Curriculum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210420"/>
                  </a:ext>
                </a:extLst>
              </a:tr>
              <a:tr h="512256">
                <a:tc rowSpan="2"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Sea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 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Seas are smaller than oceans and are usually located where the land and ocean meet.</a:t>
                      </a:r>
                      <a:endParaRPr lang="en-GB" sz="80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world is made up of land, sea and ice.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100" dirty="0"/>
                    </a:p>
                    <a:p>
                      <a:pPr algn="ctr"/>
                      <a:endParaRPr lang="en-GB" sz="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759365"/>
                  </a:ext>
                </a:extLst>
              </a:tr>
              <a:tr h="190080"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 North Pole is at the top of the world. The South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Pole is at the bottom of the world. The equator is the invisible line around the middle of the world.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43549"/>
                  </a:ext>
                </a:extLst>
              </a:tr>
              <a:tr h="415313">
                <a:tc rowSpan="2"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Land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solid part of the earth's surface.</a:t>
                      </a:r>
                      <a:endParaRPr lang="en-GB" sz="8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651879"/>
                  </a:ext>
                </a:extLst>
              </a:tr>
              <a:tr h="380161"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 weather is different because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the poles are cold and the equator is hot.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228236"/>
                  </a:ext>
                </a:extLst>
              </a:tr>
              <a:tr h="72440">
                <a:tc rowSpan="2"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Ice 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frozen water.</a:t>
                      </a:r>
                      <a:r>
                        <a:rPr lang="en-GB" sz="1100" b="0" i="0" dirty="0">
                          <a:latin typeface="Comic Sans MS" panose="030F0702030302020204" pitchFamily="66" charset="0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934935"/>
                  </a:ext>
                </a:extLst>
              </a:tr>
              <a:tr h="60539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 weather in the poles are cold and you need to wear warmer clothing. The weather near the equator is hot and you can wear lighter clothing.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Other recommended reads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912472"/>
                  </a:ext>
                </a:extLst>
              </a:tr>
              <a:tr h="677752">
                <a:tc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Earth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 –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Earth is one of the eight planets that orbit, or travel around, the Sun in the solar system.</a:t>
                      </a:r>
                      <a:endParaRPr lang="en-GB" sz="8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similarities in environments for </a:t>
                      </a:r>
                      <a:r>
                        <a:rPr lang="en-GB" sz="1100" baseline="0" dirty="0" err="1">
                          <a:latin typeface="Comic Sans MS" panose="030F0702030302020204" pitchFamily="66" charset="0"/>
                        </a:rPr>
                        <a:t>Antartica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and the Sahara desert include; sunlight, they are both deserts.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differences in environments: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err="1">
                          <a:latin typeface="Comic Sans MS" panose="030F0702030302020204" pitchFamily="66" charset="0"/>
                        </a:rPr>
                        <a:t>Antartica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– cold, ice, water.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Sahara desert – hot, sand, sand dunes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168505"/>
                  </a:ext>
                </a:extLst>
              </a:tr>
              <a:tr h="269146">
                <a:tc rowSpan="2"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Equator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equator is an imaginary line around the middle of a planet.</a:t>
                      </a:r>
                      <a:r>
                        <a:rPr lang="en-GB" sz="1100" b="0" i="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endParaRPr lang="en-GB" sz="8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942657"/>
                  </a:ext>
                </a:extLst>
              </a:tr>
              <a:tr h="39683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GB" sz="1100" b="1" dirty="0">
                          <a:effectLst/>
                        </a:rPr>
                        <a:t>National Curriculum End Points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i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dentify the North Pole, South Pole and Equator on a map/globe.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u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nderstand that the Poles are cold areas of the world and that the Equator is hot.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291588"/>
                  </a:ext>
                </a:extLst>
              </a:tr>
              <a:tr h="72440">
                <a:tc rowSpan="3"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North Pole 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North Pole is the point that is farthest north on the planet Earth.</a:t>
                      </a:r>
                      <a:endParaRPr lang="en-GB" sz="11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004133"/>
                  </a:ext>
                </a:extLst>
              </a:tr>
              <a:tr h="47762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539561"/>
                  </a:ext>
                </a:extLst>
              </a:tr>
              <a:tr h="1671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752706"/>
                  </a:ext>
                </a:extLst>
              </a:tr>
              <a:tr h="555607">
                <a:tc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South Pole 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- t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he most southern point of the earth.</a:t>
                      </a:r>
                      <a:endParaRPr lang="en-GB" sz="8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530448"/>
                  </a:ext>
                </a:extLst>
              </a:tr>
              <a:tr h="555607">
                <a:tc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Hot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 – having a high degree of heat or a high temperature.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615462"/>
                  </a:ext>
                </a:extLst>
              </a:tr>
              <a:tr h="555607">
                <a:tc>
                  <a:txBody>
                    <a:bodyPr/>
                    <a:lstStyle/>
                    <a:p>
                      <a:r>
                        <a:rPr lang="en-GB" sz="1100" b="1" i="0" dirty="0">
                          <a:latin typeface="Comic Sans MS" panose="030F0702030302020204" pitchFamily="66" charset="0"/>
                        </a:rPr>
                        <a:t>Cold</a:t>
                      </a:r>
                      <a:r>
                        <a:rPr lang="en-GB" sz="1100" i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condition of low temperature</a:t>
                      </a:r>
                      <a:endParaRPr lang="en-GB" sz="8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802748"/>
                  </a:ext>
                </a:extLst>
              </a:tr>
            </a:tbl>
          </a:graphicData>
        </a:graphic>
      </p:graphicFrame>
      <p:pic>
        <p:nvPicPr>
          <p:cNvPr id="10" name="image2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252114" y="1138577"/>
            <a:ext cx="1322959" cy="1095172"/>
          </a:xfrm>
          <a:prstGeom prst="rect">
            <a:avLst/>
          </a:prstGeom>
          <a:ln/>
        </p:spPr>
      </p:pic>
      <p:pic>
        <p:nvPicPr>
          <p:cNvPr id="13" name="image3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0006149" y="1136364"/>
            <a:ext cx="992776" cy="1097385"/>
          </a:xfrm>
          <a:prstGeom prst="rect">
            <a:avLst/>
          </a:prstGeom>
          <a:ln/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1090" y="3169554"/>
            <a:ext cx="913347" cy="11932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51917" y="3177413"/>
            <a:ext cx="1070238" cy="123489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58834" y="3169554"/>
            <a:ext cx="1084489" cy="10712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01079" y="4718265"/>
            <a:ext cx="2113367" cy="19020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44983" y="4990011"/>
            <a:ext cx="968575" cy="1358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7" name="Picture 16" descr="List of countries by average yearly temperature - Wikipedia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187" y="5116621"/>
            <a:ext cx="3651571" cy="16302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3180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3fab58-02f5-408d-a400-4fcdb7363ab5">
      <Terms xmlns="http://schemas.microsoft.com/office/infopath/2007/PartnerControls"/>
    </lcf76f155ced4ddcb4097134ff3c332f>
    <TaxCatchAll xmlns="30a01f63-fc68-40fc-8e27-4f59fc08d7d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8BED258EA3404CBC0AC078DB77EFCC" ma:contentTypeVersion="19" ma:contentTypeDescription="Create a new document." ma:contentTypeScope="" ma:versionID="5a6a97d2beea61aabada1383599f7ac5">
  <xsd:schema xmlns:xsd="http://www.w3.org/2001/XMLSchema" xmlns:xs="http://www.w3.org/2001/XMLSchema" xmlns:p="http://schemas.microsoft.com/office/2006/metadata/properties" xmlns:ns2="b03fab58-02f5-408d-a400-4fcdb7363ab5" xmlns:ns3="30a01f63-fc68-40fc-8e27-4f59fc08d7d0" targetNamespace="http://schemas.microsoft.com/office/2006/metadata/properties" ma:root="true" ma:fieldsID="4323330890c3f4d4f7c4e032429c4d1b" ns2:_="" ns3:_="">
    <xsd:import namespace="b03fab58-02f5-408d-a400-4fcdb7363ab5"/>
    <xsd:import namespace="30a01f63-fc68-40fc-8e27-4f59fc08d7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fab58-02f5-408d-a400-4fcdb7363a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8d7d243-c942-47ba-9674-b5e5b38203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a01f63-fc68-40fc-8e27-4f59fc08d7d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99eae79-7f8c-4362-b7c1-694da3cd111d}" ma:internalName="TaxCatchAll" ma:showField="CatchAllData" ma:web="30a01f63-fc68-40fc-8e27-4f59fc08d7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3C7CC1-52E7-4834-8F7A-CAA6D6A473CB}">
  <ds:schemaRefs>
    <ds:schemaRef ds:uri="http://schemas.microsoft.com/office/2006/metadata/properties"/>
    <ds:schemaRef ds:uri="b03fab58-02f5-408d-a400-4fcdb7363ab5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30a01f63-fc68-40fc-8e27-4f59fc08d7d0"/>
  </ds:schemaRefs>
</ds:datastoreItem>
</file>

<file path=customXml/itemProps2.xml><?xml version="1.0" encoding="utf-8"?>
<ds:datastoreItem xmlns:ds="http://schemas.openxmlformats.org/officeDocument/2006/customXml" ds:itemID="{13C44E16-8CC5-4DCB-A170-340037A7E2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3CD727-5EE7-43DB-89C2-411B43F69E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3fab58-02f5-408d-a400-4fcdb7363ab5"/>
    <ds:schemaRef ds:uri="30a01f63-fc68-40fc-8e27-4f59fc08d7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311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Tamsin Pulley</dc:creator>
  <cp:lastModifiedBy>Lauren Watson</cp:lastModifiedBy>
  <cp:revision>44</cp:revision>
  <cp:lastPrinted>2022-06-07T11:57:08Z</cp:lastPrinted>
  <dcterms:created xsi:type="dcterms:W3CDTF">2021-11-29T20:41:19Z</dcterms:created>
  <dcterms:modified xsi:type="dcterms:W3CDTF">2025-10-27T20:17:52Z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0x0101000F8BED258EA3404CBC0AC078DB77EFCC</vt:lpwstr>
  </property>
  <property fmtid="{D5CDD505-2E9C-101B-9397-08002B2CF9AE}" pid="3" name="MediaServiceImageTags">
    <vt:lpwstr/>
  </property>
</Properties>
</file>