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261" r:id="rId5"/>
    <p:sldId id="262" r:id="rId6"/>
    <p:sldId id="259" r:id="rId7"/>
    <p:sldId id="260" r:id="rId8"/>
    <p:sldId id="263" r:id="rId9"/>
    <p:sldId id="264" r:id="rId10"/>
  </p:sldIdLst>
  <p:sldSz cx="12192000" cy="6858000"/>
  <p:notesSz cx="7099300"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CC"/>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FAA2A1-4722-4B55-8E1D-493F18B4130A}" v="22" dt="2024-06-04T09:18:45.2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0" d="100"/>
          <a:sy n="60" d="100"/>
        </p:scale>
        <p:origin x="1550" y="5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oe Button" userId="aea204d5-01c7-4e13-a88c-961103732954" providerId="ADAL" clId="{52E20352-1FE5-4FDF-B8DC-E5FD15C6B912}"/>
    <pc:docChg chg="undo custSel modSld">
      <pc:chgData name="Zoe Button" userId="aea204d5-01c7-4e13-a88c-961103732954" providerId="ADAL" clId="{52E20352-1FE5-4FDF-B8DC-E5FD15C6B912}" dt="2023-10-31T13:44:27.387" v="200"/>
      <pc:docMkLst>
        <pc:docMk/>
      </pc:docMkLst>
      <pc:sldChg chg="addSp modSp mod">
        <pc:chgData name="Zoe Button" userId="aea204d5-01c7-4e13-a88c-961103732954" providerId="ADAL" clId="{52E20352-1FE5-4FDF-B8DC-E5FD15C6B912}" dt="2023-10-31T13:44:27.387" v="200"/>
        <pc:sldMkLst>
          <pc:docMk/>
          <pc:sldMk cId="1557545150" sldId="262"/>
        </pc:sldMkLst>
        <pc:graphicFrameChg chg="mod modGraphic">
          <ac:chgData name="Zoe Button" userId="aea204d5-01c7-4e13-a88c-961103732954" providerId="ADAL" clId="{52E20352-1FE5-4FDF-B8DC-E5FD15C6B912}" dt="2023-10-31T13:44:27.387" v="200"/>
          <ac:graphicFrameMkLst>
            <pc:docMk/>
            <pc:sldMk cId="1557545150" sldId="262"/>
            <ac:graphicFrameMk id="4" creationId="{00000000-0000-0000-0000-000000000000}"/>
          </ac:graphicFrameMkLst>
        </pc:graphicFrameChg>
        <pc:picChg chg="mod">
          <ac:chgData name="Zoe Button" userId="aea204d5-01c7-4e13-a88c-961103732954" providerId="ADAL" clId="{52E20352-1FE5-4FDF-B8DC-E5FD15C6B912}" dt="2023-10-31T13:42:22.944" v="152" actId="1076"/>
          <ac:picMkLst>
            <pc:docMk/>
            <pc:sldMk cId="1557545150" sldId="262"/>
            <ac:picMk id="3" creationId="{0D48FEAC-851A-A902-8AA2-5B32E54AFE5E}"/>
          </ac:picMkLst>
        </pc:picChg>
        <pc:picChg chg="add mod">
          <ac:chgData name="Zoe Button" userId="aea204d5-01c7-4e13-a88c-961103732954" providerId="ADAL" clId="{52E20352-1FE5-4FDF-B8DC-E5FD15C6B912}" dt="2023-10-31T13:41:50.647" v="147" actId="1076"/>
          <ac:picMkLst>
            <pc:docMk/>
            <pc:sldMk cId="1557545150" sldId="262"/>
            <ac:picMk id="5" creationId="{C810DACE-1F85-B19E-F3FD-955E7E0B7545}"/>
          </ac:picMkLst>
        </pc:picChg>
        <pc:picChg chg="add mod">
          <ac:chgData name="Zoe Button" userId="aea204d5-01c7-4e13-a88c-961103732954" providerId="ADAL" clId="{52E20352-1FE5-4FDF-B8DC-E5FD15C6B912}" dt="2023-10-31T13:42:20.779" v="151" actId="1076"/>
          <ac:picMkLst>
            <pc:docMk/>
            <pc:sldMk cId="1557545150" sldId="262"/>
            <ac:picMk id="7" creationId="{CE1B344D-E3E7-46F9-D89A-12D8FD51A850}"/>
          </ac:picMkLst>
        </pc:picChg>
        <pc:picChg chg="mod">
          <ac:chgData name="Zoe Button" userId="aea204d5-01c7-4e13-a88c-961103732954" providerId="ADAL" clId="{52E20352-1FE5-4FDF-B8DC-E5FD15C6B912}" dt="2023-10-31T13:42:26.864" v="154" actId="1076"/>
          <ac:picMkLst>
            <pc:docMk/>
            <pc:sldMk cId="1557545150" sldId="262"/>
            <ac:picMk id="10" creationId="{FA5388BD-9A84-16C1-F071-DDC9451EA8BE}"/>
          </ac:picMkLst>
        </pc:picChg>
        <pc:picChg chg="mod">
          <ac:chgData name="Zoe Button" userId="aea204d5-01c7-4e13-a88c-961103732954" providerId="ADAL" clId="{52E20352-1FE5-4FDF-B8DC-E5FD15C6B912}" dt="2023-10-31T13:42:24.979" v="153" actId="1076"/>
          <ac:picMkLst>
            <pc:docMk/>
            <pc:sldMk cId="1557545150" sldId="262"/>
            <ac:picMk id="14" creationId="{D7FA9675-9A2F-49F6-2567-9EB2C6AA31C6}"/>
          </ac:picMkLst>
        </pc:picChg>
      </pc:sldChg>
    </pc:docChg>
  </pc:docChgLst>
  <pc:docChgLst>
    <pc:chgData name="Tamsin Pulley" userId="9b634227-38ab-4e95-b001-eb7366eec93e" providerId="ADAL" clId="{BA6F95E2-59BC-4119-ACD9-430F08835373}"/>
    <pc:docChg chg="undo redo custSel addSld modSld sldOrd">
      <pc:chgData name="Tamsin Pulley" userId="9b634227-38ab-4e95-b001-eb7366eec93e" providerId="ADAL" clId="{BA6F95E2-59BC-4119-ACD9-430F08835373}" dt="2023-08-06T13:50:16.828" v="7650" actId="27107"/>
      <pc:docMkLst>
        <pc:docMk/>
      </pc:docMkLst>
      <pc:sldChg chg="modSp mod">
        <pc:chgData name="Tamsin Pulley" userId="9b634227-38ab-4e95-b001-eb7366eec93e" providerId="ADAL" clId="{BA6F95E2-59BC-4119-ACD9-430F08835373}" dt="2023-08-06T13:49:25.261" v="7643" actId="2"/>
        <pc:sldMkLst>
          <pc:docMk/>
          <pc:sldMk cId="426080254" sldId="259"/>
        </pc:sldMkLst>
        <pc:graphicFrameChg chg="modGraphic">
          <ac:chgData name="Tamsin Pulley" userId="9b634227-38ab-4e95-b001-eb7366eec93e" providerId="ADAL" clId="{BA6F95E2-59BC-4119-ACD9-430F08835373}" dt="2023-08-06T13:49:25.261" v="7643" actId="2"/>
          <ac:graphicFrameMkLst>
            <pc:docMk/>
            <pc:sldMk cId="426080254" sldId="259"/>
            <ac:graphicFrameMk id="4" creationId="{00000000-0000-0000-0000-000000000000}"/>
          </ac:graphicFrameMkLst>
        </pc:graphicFrameChg>
      </pc:sldChg>
      <pc:sldChg chg="delSp modSp mod">
        <pc:chgData name="Tamsin Pulley" userId="9b634227-38ab-4e95-b001-eb7366eec93e" providerId="ADAL" clId="{BA6F95E2-59BC-4119-ACD9-430F08835373}" dt="2023-08-06T12:53:30.336" v="6454" actId="207"/>
        <pc:sldMkLst>
          <pc:docMk/>
          <pc:sldMk cId="1876002120" sldId="260"/>
        </pc:sldMkLst>
        <pc:graphicFrameChg chg="modGraphic">
          <ac:chgData name="Tamsin Pulley" userId="9b634227-38ab-4e95-b001-eb7366eec93e" providerId="ADAL" clId="{BA6F95E2-59BC-4119-ACD9-430F08835373}" dt="2023-08-06T12:53:30.336" v="6454" actId="207"/>
          <ac:graphicFrameMkLst>
            <pc:docMk/>
            <pc:sldMk cId="1876002120" sldId="260"/>
            <ac:graphicFrameMk id="4" creationId="{00000000-0000-0000-0000-000000000000}"/>
          </ac:graphicFrameMkLst>
        </pc:graphicFrameChg>
        <pc:picChg chg="del mod">
          <ac:chgData name="Tamsin Pulley" userId="9b634227-38ab-4e95-b001-eb7366eec93e" providerId="ADAL" clId="{BA6F95E2-59BC-4119-ACD9-430F08835373}" dt="2023-08-06T12:53:10.463" v="6451" actId="478"/>
          <ac:picMkLst>
            <pc:docMk/>
            <pc:sldMk cId="1876002120" sldId="260"/>
            <ac:picMk id="3" creationId="{AA63224F-BF6B-2B4D-F8F4-7EDC4B31724A}"/>
          </ac:picMkLst>
        </pc:picChg>
      </pc:sldChg>
      <pc:sldChg chg="addSp delSp modSp add mod ord">
        <pc:chgData name="Tamsin Pulley" userId="9b634227-38ab-4e95-b001-eb7366eec93e" providerId="ADAL" clId="{BA6F95E2-59BC-4119-ACD9-430F08835373}" dt="2023-08-06T13:50:16.828" v="7650" actId="27107"/>
        <pc:sldMkLst>
          <pc:docMk/>
          <pc:sldMk cId="3232620982" sldId="261"/>
        </pc:sldMkLst>
        <pc:graphicFrameChg chg="mod modGraphic">
          <ac:chgData name="Tamsin Pulley" userId="9b634227-38ab-4e95-b001-eb7366eec93e" providerId="ADAL" clId="{BA6F95E2-59BC-4119-ACD9-430F08835373}" dt="2023-08-06T13:50:16.828" v="7650" actId="27107"/>
          <ac:graphicFrameMkLst>
            <pc:docMk/>
            <pc:sldMk cId="3232620982" sldId="261"/>
            <ac:graphicFrameMk id="4" creationId="{00000000-0000-0000-0000-000000000000}"/>
          </ac:graphicFrameMkLst>
        </pc:graphicFrameChg>
        <pc:picChg chg="del">
          <ac:chgData name="Tamsin Pulley" userId="9b634227-38ab-4e95-b001-eb7366eec93e" providerId="ADAL" clId="{BA6F95E2-59BC-4119-ACD9-430F08835373}" dt="2023-08-05T10:49:34.414" v="26" actId="478"/>
          <ac:picMkLst>
            <pc:docMk/>
            <pc:sldMk cId="3232620982" sldId="261"/>
            <ac:picMk id="3" creationId="{AA63224F-BF6B-2B4D-F8F4-7EDC4B31724A}"/>
          </ac:picMkLst>
        </pc:picChg>
        <pc:picChg chg="add del mod modCrop">
          <ac:chgData name="Tamsin Pulley" userId="9b634227-38ab-4e95-b001-eb7366eec93e" providerId="ADAL" clId="{BA6F95E2-59BC-4119-ACD9-430F08835373}" dt="2023-08-05T11:02:05.201" v="1274" actId="478"/>
          <ac:picMkLst>
            <pc:docMk/>
            <pc:sldMk cId="3232620982" sldId="261"/>
            <ac:picMk id="5" creationId="{0B5331B2-4FF0-8D0E-61DE-2F8C99A4C815}"/>
          </ac:picMkLst>
        </pc:picChg>
        <pc:picChg chg="del">
          <ac:chgData name="Tamsin Pulley" userId="9b634227-38ab-4e95-b001-eb7366eec93e" providerId="ADAL" clId="{BA6F95E2-59BC-4119-ACD9-430F08835373}" dt="2023-08-05T10:49:32.860" v="25" actId="478"/>
          <ac:picMkLst>
            <pc:docMk/>
            <pc:sldMk cId="3232620982" sldId="261"/>
            <ac:picMk id="7" creationId="{773B2D98-C68F-069B-8647-A2F64E784C55}"/>
          </ac:picMkLst>
        </pc:picChg>
        <pc:picChg chg="add mod">
          <ac:chgData name="Tamsin Pulley" userId="9b634227-38ab-4e95-b001-eb7366eec93e" providerId="ADAL" clId="{BA6F95E2-59BC-4119-ACD9-430F08835373}" dt="2023-08-05T11:16:45.273" v="1603" actId="1076"/>
          <ac:picMkLst>
            <pc:docMk/>
            <pc:sldMk cId="3232620982" sldId="261"/>
            <ac:picMk id="8" creationId="{C72ED3AE-4944-7A66-1A38-737294979B71}"/>
          </ac:picMkLst>
        </pc:picChg>
        <pc:picChg chg="del">
          <ac:chgData name="Tamsin Pulley" userId="9b634227-38ab-4e95-b001-eb7366eec93e" providerId="ADAL" clId="{BA6F95E2-59BC-4119-ACD9-430F08835373}" dt="2023-08-05T10:49:29.906" v="23" actId="478"/>
          <ac:picMkLst>
            <pc:docMk/>
            <pc:sldMk cId="3232620982" sldId="261"/>
            <ac:picMk id="10" creationId="{273D9840-069B-E1BB-8BCD-074020206DBC}"/>
          </ac:picMkLst>
        </pc:picChg>
        <pc:picChg chg="add mod">
          <ac:chgData name="Tamsin Pulley" userId="9b634227-38ab-4e95-b001-eb7366eec93e" providerId="ADAL" clId="{BA6F95E2-59BC-4119-ACD9-430F08835373}" dt="2023-08-05T11:16:41.669" v="1602" actId="1076"/>
          <ac:picMkLst>
            <pc:docMk/>
            <pc:sldMk cId="3232620982" sldId="261"/>
            <ac:picMk id="11" creationId="{88F424A4-B5A0-50CD-0DA7-20B2C8559EF9}"/>
          </ac:picMkLst>
        </pc:picChg>
        <pc:picChg chg="del">
          <ac:chgData name="Tamsin Pulley" userId="9b634227-38ab-4e95-b001-eb7366eec93e" providerId="ADAL" clId="{BA6F95E2-59BC-4119-ACD9-430F08835373}" dt="2023-08-05T10:49:31.421" v="24" actId="478"/>
          <ac:picMkLst>
            <pc:docMk/>
            <pc:sldMk cId="3232620982" sldId="261"/>
            <ac:picMk id="13" creationId="{0589351A-B088-7BCF-12D4-5BDA275A57F6}"/>
          </ac:picMkLst>
        </pc:picChg>
        <pc:picChg chg="add mod">
          <ac:chgData name="Tamsin Pulley" userId="9b634227-38ab-4e95-b001-eb7366eec93e" providerId="ADAL" clId="{BA6F95E2-59BC-4119-ACD9-430F08835373}" dt="2023-08-06T13:45:03.481" v="7492" actId="1076"/>
          <ac:picMkLst>
            <pc:docMk/>
            <pc:sldMk cId="3232620982" sldId="261"/>
            <ac:picMk id="14" creationId="{77EABF11-C30E-38D7-4551-96276A00F5C9}"/>
          </ac:picMkLst>
        </pc:picChg>
      </pc:sldChg>
      <pc:sldChg chg="addSp delSp modSp add mod">
        <pc:chgData name="Tamsin Pulley" userId="9b634227-38ab-4e95-b001-eb7366eec93e" providerId="ADAL" clId="{BA6F95E2-59BC-4119-ACD9-430F08835373}" dt="2023-08-05T15:55:04.206" v="2649" actId="6549"/>
        <pc:sldMkLst>
          <pc:docMk/>
          <pc:sldMk cId="1557545150" sldId="262"/>
        </pc:sldMkLst>
        <pc:graphicFrameChg chg="mod modGraphic">
          <ac:chgData name="Tamsin Pulley" userId="9b634227-38ab-4e95-b001-eb7366eec93e" providerId="ADAL" clId="{BA6F95E2-59BC-4119-ACD9-430F08835373}" dt="2023-08-05T15:55:04.206" v="2649" actId="6549"/>
          <ac:graphicFrameMkLst>
            <pc:docMk/>
            <pc:sldMk cId="1557545150" sldId="262"/>
            <ac:graphicFrameMk id="4" creationId="{00000000-0000-0000-0000-000000000000}"/>
          </ac:graphicFrameMkLst>
        </pc:graphicFrameChg>
        <pc:graphicFrameChg chg="add mod">
          <ac:chgData name="Tamsin Pulley" userId="9b634227-38ab-4e95-b001-eb7366eec93e" providerId="ADAL" clId="{BA6F95E2-59BC-4119-ACD9-430F08835373}" dt="2023-08-05T15:54:55.508" v="2646"/>
          <ac:graphicFrameMkLst>
            <pc:docMk/>
            <pc:sldMk cId="1557545150" sldId="262"/>
            <ac:graphicFrameMk id="15" creationId="{14C55B84-40FF-D2FA-17D2-0A1EECF44A12}"/>
          </ac:graphicFrameMkLst>
        </pc:graphicFrameChg>
        <pc:picChg chg="add mod">
          <ac:chgData name="Tamsin Pulley" userId="9b634227-38ab-4e95-b001-eb7366eec93e" providerId="ADAL" clId="{BA6F95E2-59BC-4119-ACD9-430F08835373}" dt="2023-08-05T11:30:15.274" v="1623" actId="1076"/>
          <ac:picMkLst>
            <pc:docMk/>
            <pc:sldMk cId="1557545150" sldId="262"/>
            <ac:picMk id="3" creationId="{0D48FEAC-851A-A902-8AA2-5B32E54AFE5E}"/>
          </ac:picMkLst>
        </pc:picChg>
        <pc:picChg chg="add del mod">
          <ac:chgData name="Tamsin Pulley" userId="9b634227-38ab-4e95-b001-eb7366eec93e" providerId="ADAL" clId="{BA6F95E2-59BC-4119-ACD9-430F08835373}" dt="2023-08-05T15:53:48.481" v="2629" actId="478"/>
          <ac:picMkLst>
            <pc:docMk/>
            <pc:sldMk cId="1557545150" sldId="262"/>
            <ac:picMk id="6" creationId="{53AC73C9-1788-55F6-1D52-97654C4B5B02}"/>
          </ac:picMkLst>
        </pc:picChg>
        <pc:picChg chg="add del mod">
          <ac:chgData name="Tamsin Pulley" userId="9b634227-38ab-4e95-b001-eb7366eec93e" providerId="ADAL" clId="{BA6F95E2-59BC-4119-ACD9-430F08835373}" dt="2023-08-05T11:30:01.017" v="1618" actId="478"/>
          <ac:picMkLst>
            <pc:docMk/>
            <pc:sldMk cId="1557545150" sldId="262"/>
            <ac:picMk id="8" creationId="{B5AA010E-9A30-AED1-DD53-6582808DA966}"/>
          </ac:picMkLst>
        </pc:picChg>
        <pc:picChg chg="add mod">
          <ac:chgData name="Tamsin Pulley" userId="9b634227-38ab-4e95-b001-eb7366eec93e" providerId="ADAL" clId="{BA6F95E2-59BC-4119-ACD9-430F08835373}" dt="2023-08-05T11:30:35.907" v="1630" actId="14100"/>
          <ac:picMkLst>
            <pc:docMk/>
            <pc:sldMk cId="1557545150" sldId="262"/>
            <ac:picMk id="10" creationId="{FA5388BD-9A84-16C1-F071-DDC9451EA8BE}"/>
          </ac:picMkLst>
        </pc:picChg>
        <pc:picChg chg="add del mod">
          <ac:chgData name="Tamsin Pulley" userId="9b634227-38ab-4e95-b001-eb7366eec93e" providerId="ADAL" clId="{BA6F95E2-59BC-4119-ACD9-430F08835373}" dt="2023-08-05T15:51:30.829" v="2626" actId="478"/>
          <ac:picMkLst>
            <pc:docMk/>
            <pc:sldMk cId="1557545150" sldId="262"/>
            <ac:picMk id="12" creationId="{65061B0F-9751-605C-B356-7A9FF73A93BB}"/>
          </ac:picMkLst>
        </pc:picChg>
        <pc:picChg chg="add mod">
          <ac:chgData name="Tamsin Pulley" userId="9b634227-38ab-4e95-b001-eb7366eec93e" providerId="ADAL" clId="{BA6F95E2-59BC-4119-ACD9-430F08835373}" dt="2023-08-05T15:55:02.194" v="2648" actId="14100"/>
          <ac:picMkLst>
            <pc:docMk/>
            <pc:sldMk cId="1557545150" sldId="262"/>
            <ac:picMk id="14" creationId="{D7FA9675-9A2F-49F6-2567-9EB2C6AA31C6}"/>
          </ac:picMkLst>
        </pc:picChg>
      </pc:sldChg>
      <pc:sldChg chg="addSp delSp modSp add mod ord">
        <pc:chgData name="Tamsin Pulley" userId="9b634227-38ab-4e95-b001-eb7366eec93e" providerId="ADAL" clId="{BA6F95E2-59BC-4119-ACD9-430F08835373}" dt="2023-08-06T12:18:53.631" v="4222" actId="12"/>
        <pc:sldMkLst>
          <pc:docMk/>
          <pc:sldMk cId="2023755286" sldId="263"/>
        </pc:sldMkLst>
        <pc:graphicFrameChg chg="modGraphic">
          <ac:chgData name="Tamsin Pulley" userId="9b634227-38ab-4e95-b001-eb7366eec93e" providerId="ADAL" clId="{BA6F95E2-59BC-4119-ACD9-430F08835373}" dt="2023-08-06T12:18:53.631" v="4222" actId="12"/>
          <ac:graphicFrameMkLst>
            <pc:docMk/>
            <pc:sldMk cId="2023755286" sldId="263"/>
            <ac:graphicFrameMk id="4" creationId="{00000000-0000-0000-0000-000000000000}"/>
          </ac:graphicFrameMkLst>
        </pc:graphicFrameChg>
        <pc:picChg chg="add mod">
          <ac:chgData name="Tamsin Pulley" userId="9b634227-38ab-4e95-b001-eb7366eec93e" providerId="ADAL" clId="{BA6F95E2-59BC-4119-ACD9-430F08835373}" dt="2023-08-05T12:08:01.325" v="1645" actId="1076"/>
          <ac:picMkLst>
            <pc:docMk/>
            <pc:sldMk cId="2023755286" sldId="263"/>
            <ac:picMk id="3" creationId="{E1D579F6-1867-CD01-4BF6-92D9DAB3BAA6}"/>
          </ac:picMkLst>
        </pc:picChg>
        <pc:picChg chg="add del mod">
          <ac:chgData name="Tamsin Pulley" userId="9b634227-38ab-4e95-b001-eb7366eec93e" providerId="ADAL" clId="{BA6F95E2-59BC-4119-ACD9-430F08835373}" dt="2023-08-05T11:48:38.021" v="1636" actId="21"/>
          <ac:picMkLst>
            <pc:docMk/>
            <pc:sldMk cId="2023755286" sldId="263"/>
            <ac:picMk id="6" creationId="{71FD4C13-347A-4FDE-DE24-9FCAC7252A5B}"/>
          </ac:picMkLst>
        </pc:picChg>
        <pc:picChg chg="add mod">
          <ac:chgData name="Tamsin Pulley" userId="9b634227-38ab-4e95-b001-eb7366eec93e" providerId="ADAL" clId="{BA6F95E2-59BC-4119-ACD9-430F08835373}" dt="2023-08-05T12:07:59.402" v="1644" actId="1076"/>
          <ac:picMkLst>
            <pc:docMk/>
            <pc:sldMk cId="2023755286" sldId="263"/>
            <ac:picMk id="8" creationId="{32C69A1C-6E65-1744-171C-59896C8200A5}"/>
          </ac:picMkLst>
        </pc:picChg>
        <pc:picChg chg="add del mod">
          <ac:chgData name="Tamsin Pulley" userId="9b634227-38ab-4e95-b001-eb7366eec93e" providerId="ADAL" clId="{BA6F95E2-59BC-4119-ACD9-430F08835373}" dt="2023-08-06T12:18:23.675" v="4217" actId="478"/>
          <ac:picMkLst>
            <pc:docMk/>
            <pc:sldMk cId="2023755286" sldId="263"/>
            <ac:picMk id="10" creationId="{48623A91-E59D-75C0-264E-FBA87BEBBC79}"/>
          </ac:picMkLst>
        </pc:picChg>
      </pc:sldChg>
      <pc:sldChg chg="addSp delSp modSp add mod">
        <pc:chgData name="Tamsin Pulley" userId="9b634227-38ab-4e95-b001-eb7366eec93e" providerId="ADAL" clId="{BA6F95E2-59BC-4119-ACD9-430F08835373}" dt="2023-08-06T12:25:53.078" v="5447" actId="478"/>
        <pc:sldMkLst>
          <pc:docMk/>
          <pc:sldMk cId="758524793" sldId="264"/>
        </pc:sldMkLst>
        <pc:graphicFrameChg chg="modGraphic">
          <ac:chgData name="Tamsin Pulley" userId="9b634227-38ab-4e95-b001-eb7366eec93e" providerId="ADAL" clId="{BA6F95E2-59BC-4119-ACD9-430F08835373}" dt="2023-08-06T12:25:49.895" v="5446" actId="207"/>
          <ac:graphicFrameMkLst>
            <pc:docMk/>
            <pc:sldMk cId="758524793" sldId="264"/>
            <ac:graphicFrameMk id="4" creationId="{00000000-0000-0000-0000-000000000000}"/>
          </ac:graphicFrameMkLst>
        </pc:graphicFrameChg>
        <pc:picChg chg="add mod">
          <ac:chgData name="Tamsin Pulley" userId="9b634227-38ab-4e95-b001-eb7366eec93e" providerId="ADAL" clId="{BA6F95E2-59BC-4119-ACD9-430F08835373}" dt="2023-08-05T12:09:04.138" v="1647" actId="1076"/>
          <ac:picMkLst>
            <pc:docMk/>
            <pc:sldMk cId="758524793" sldId="264"/>
            <ac:picMk id="3" creationId="{C4155D1C-CACB-45E6-0142-700227D1962A}"/>
          </ac:picMkLst>
        </pc:picChg>
        <pc:picChg chg="add mod">
          <ac:chgData name="Tamsin Pulley" userId="9b634227-38ab-4e95-b001-eb7366eec93e" providerId="ADAL" clId="{BA6F95E2-59BC-4119-ACD9-430F08835373}" dt="2023-08-05T14:00:07.007" v="1652" actId="14100"/>
          <ac:picMkLst>
            <pc:docMk/>
            <pc:sldMk cId="758524793" sldId="264"/>
            <ac:picMk id="6" creationId="{67D91FDC-CC07-5D63-100C-0C3AFBC4CC11}"/>
          </ac:picMkLst>
        </pc:picChg>
        <pc:picChg chg="add mod">
          <ac:chgData name="Tamsin Pulley" userId="9b634227-38ab-4e95-b001-eb7366eec93e" providerId="ADAL" clId="{BA6F95E2-59BC-4119-ACD9-430F08835373}" dt="2023-08-05T14:06:35.890" v="1656" actId="14100"/>
          <ac:picMkLst>
            <pc:docMk/>
            <pc:sldMk cId="758524793" sldId="264"/>
            <ac:picMk id="8" creationId="{7DC2E3E5-A2C4-A86D-990A-AC26959FEF3F}"/>
          </ac:picMkLst>
        </pc:picChg>
        <pc:picChg chg="add del mod">
          <ac:chgData name="Tamsin Pulley" userId="9b634227-38ab-4e95-b001-eb7366eec93e" providerId="ADAL" clId="{BA6F95E2-59BC-4119-ACD9-430F08835373}" dt="2023-08-06T12:25:53.078" v="5447" actId="478"/>
          <ac:picMkLst>
            <pc:docMk/>
            <pc:sldMk cId="758524793" sldId="264"/>
            <ac:picMk id="10" creationId="{BFDC3D83-95B9-095D-4BCC-FD8CF5E1D330}"/>
          </ac:picMkLst>
        </pc:picChg>
      </pc:sldChg>
    </pc:docChg>
  </pc:docChgLst>
  <pc:docChgLst>
    <pc:chgData name="Caroline Dinham" userId="1a819fda-f809-48c0-b415-9ea5193fee0d" providerId="ADAL" clId="{1FC51BB6-91D5-4579-BD9E-24148A4ECE12}"/>
    <pc:docChg chg="undo custSel modSld">
      <pc:chgData name="Caroline Dinham" userId="1a819fda-f809-48c0-b415-9ea5193fee0d" providerId="ADAL" clId="{1FC51BB6-91D5-4579-BD9E-24148A4ECE12}" dt="2023-01-04T16:33:06.695" v="176" actId="14734"/>
      <pc:docMkLst>
        <pc:docMk/>
      </pc:docMkLst>
      <pc:sldChg chg="addSp delSp modSp mod">
        <pc:chgData name="Caroline Dinham" userId="1a819fda-f809-48c0-b415-9ea5193fee0d" providerId="ADAL" clId="{1FC51BB6-91D5-4579-BD9E-24148A4ECE12}" dt="2023-01-04T16:33:06.695" v="176" actId="14734"/>
        <pc:sldMkLst>
          <pc:docMk/>
          <pc:sldMk cId="426080254" sldId="259"/>
        </pc:sldMkLst>
        <pc:graphicFrameChg chg="mod modGraphic">
          <ac:chgData name="Caroline Dinham" userId="1a819fda-f809-48c0-b415-9ea5193fee0d" providerId="ADAL" clId="{1FC51BB6-91D5-4579-BD9E-24148A4ECE12}" dt="2023-01-04T16:33:06.695" v="176" actId="14734"/>
          <ac:graphicFrameMkLst>
            <pc:docMk/>
            <pc:sldMk cId="426080254" sldId="259"/>
            <ac:graphicFrameMk id="4" creationId="{00000000-0000-0000-0000-000000000000}"/>
          </ac:graphicFrameMkLst>
        </pc:graphicFrameChg>
        <pc:picChg chg="del">
          <ac:chgData name="Caroline Dinham" userId="1a819fda-f809-48c0-b415-9ea5193fee0d" providerId="ADAL" clId="{1FC51BB6-91D5-4579-BD9E-24148A4ECE12}" dt="2023-01-04T16:10:06.575" v="87" actId="478"/>
          <ac:picMkLst>
            <pc:docMk/>
            <pc:sldMk cId="426080254" sldId="259"/>
            <ac:picMk id="2" creationId="{15A012E7-4071-9409-FDB5-F83D9400CD71}"/>
          </ac:picMkLst>
        </pc:picChg>
        <pc:picChg chg="del">
          <ac:chgData name="Caroline Dinham" userId="1a819fda-f809-48c0-b415-9ea5193fee0d" providerId="ADAL" clId="{1FC51BB6-91D5-4579-BD9E-24148A4ECE12}" dt="2023-01-04T16:28:28.939" v="163" actId="478"/>
          <ac:picMkLst>
            <pc:docMk/>
            <pc:sldMk cId="426080254" sldId="259"/>
            <ac:picMk id="5" creationId="{CE6461C1-30F6-2808-9AF3-9F162EBE47CD}"/>
          </ac:picMkLst>
        </pc:picChg>
        <pc:picChg chg="add mod">
          <ac:chgData name="Caroline Dinham" userId="1a819fda-f809-48c0-b415-9ea5193fee0d" providerId="ADAL" clId="{1FC51BB6-91D5-4579-BD9E-24148A4ECE12}" dt="2023-01-04T16:32:59.491" v="174" actId="1076"/>
          <ac:picMkLst>
            <pc:docMk/>
            <pc:sldMk cId="426080254" sldId="259"/>
            <ac:picMk id="6" creationId="{C0FB5892-723D-2D51-E984-212F999F2A67}"/>
          </ac:picMkLst>
        </pc:picChg>
        <pc:picChg chg="del">
          <ac:chgData name="Caroline Dinham" userId="1a819fda-f809-48c0-b415-9ea5193fee0d" providerId="ADAL" clId="{1FC51BB6-91D5-4579-BD9E-24148A4ECE12}" dt="2023-01-04T16:28:27.472" v="162" actId="478"/>
          <ac:picMkLst>
            <pc:docMk/>
            <pc:sldMk cId="426080254" sldId="259"/>
            <ac:picMk id="7" creationId="{1A647955-C155-6F43-E5D7-9E7E1D5F1374}"/>
          </ac:picMkLst>
        </pc:picChg>
        <pc:picChg chg="add mod">
          <ac:chgData name="Caroline Dinham" userId="1a819fda-f809-48c0-b415-9ea5193fee0d" providerId="ADAL" clId="{1FC51BB6-91D5-4579-BD9E-24148A4ECE12}" dt="2023-01-04T16:32:09.667" v="169" actId="1076"/>
          <ac:picMkLst>
            <pc:docMk/>
            <pc:sldMk cId="426080254" sldId="259"/>
            <ac:picMk id="9" creationId="{C2DB544F-3033-9621-B17B-43B3D494E40E}"/>
          </ac:picMkLst>
        </pc:picChg>
        <pc:picChg chg="del">
          <ac:chgData name="Caroline Dinham" userId="1a819fda-f809-48c0-b415-9ea5193fee0d" providerId="ADAL" clId="{1FC51BB6-91D5-4579-BD9E-24148A4ECE12}" dt="2023-01-04T16:10:04.575" v="86" actId="478"/>
          <ac:picMkLst>
            <pc:docMk/>
            <pc:sldMk cId="426080254" sldId="259"/>
            <ac:picMk id="11" creationId="{B260BA67-D841-EDBA-E66E-AE1BE42442FA}"/>
          </ac:picMkLst>
        </pc:picChg>
        <pc:picChg chg="add mod">
          <ac:chgData name="Caroline Dinham" userId="1a819fda-f809-48c0-b415-9ea5193fee0d" providerId="ADAL" clId="{1FC51BB6-91D5-4579-BD9E-24148A4ECE12}" dt="2023-01-04T16:33:03.634" v="175" actId="1076"/>
          <ac:picMkLst>
            <pc:docMk/>
            <pc:sldMk cId="426080254" sldId="259"/>
            <ac:picMk id="12" creationId="{D87829DA-1F5F-42A0-27C2-109CED4F3343}"/>
          </ac:picMkLst>
        </pc:picChg>
      </pc:sldChg>
    </pc:docChg>
  </pc:docChgLst>
  <pc:docChgLst>
    <pc:chgData name="Zoe Button" userId="aea204d5-01c7-4e13-a88c-961103732954" providerId="ADAL" clId="{73FAA2A1-4722-4B55-8E1D-493F18B4130A}"/>
    <pc:docChg chg="undo custSel modSld modNotesMaster">
      <pc:chgData name="Zoe Button" userId="aea204d5-01c7-4e13-a88c-961103732954" providerId="ADAL" clId="{73FAA2A1-4722-4B55-8E1D-493F18B4130A}" dt="2024-06-04T09:18:45.201" v="137"/>
      <pc:docMkLst>
        <pc:docMk/>
      </pc:docMkLst>
      <pc:sldChg chg="addSp modSp mod">
        <pc:chgData name="Zoe Button" userId="aea204d5-01c7-4e13-a88c-961103732954" providerId="ADAL" clId="{73FAA2A1-4722-4B55-8E1D-493F18B4130A}" dt="2024-06-04T09:18:39.496" v="136" actId="1076"/>
        <pc:sldMkLst>
          <pc:docMk/>
          <pc:sldMk cId="758524793" sldId="264"/>
        </pc:sldMkLst>
        <pc:graphicFrameChg chg="mod modGraphic">
          <ac:chgData name="Zoe Button" userId="aea204d5-01c7-4e13-a88c-961103732954" providerId="ADAL" clId="{73FAA2A1-4722-4B55-8E1D-493F18B4130A}" dt="2024-06-04T09:18:35.832" v="135" actId="14734"/>
          <ac:graphicFrameMkLst>
            <pc:docMk/>
            <pc:sldMk cId="758524793" sldId="264"/>
            <ac:graphicFrameMk id="4" creationId="{00000000-0000-0000-0000-000000000000}"/>
          </ac:graphicFrameMkLst>
        </pc:graphicFrameChg>
        <pc:picChg chg="mod">
          <ac:chgData name="Zoe Button" userId="aea204d5-01c7-4e13-a88c-961103732954" providerId="ADAL" clId="{73FAA2A1-4722-4B55-8E1D-493F18B4130A}" dt="2024-06-04T09:17:24.581" v="121" actId="1076"/>
          <ac:picMkLst>
            <pc:docMk/>
            <pc:sldMk cId="758524793" sldId="264"/>
            <ac:picMk id="3" creationId="{C4155D1C-CACB-45E6-0142-700227D1962A}"/>
          </ac:picMkLst>
        </pc:picChg>
        <pc:picChg chg="add mod">
          <ac:chgData name="Zoe Button" userId="aea204d5-01c7-4e13-a88c-961103732954" providerId="ADAL" clId="{73FAA2A1-4722-4B55-8E1D-493F18B4130A}" dt="2024-06-04T09:18:39.496" v="136" actId="1076"/>
          <ac:picMkLst>
            <pc:docMk/>
            <pc:sldMk cId="758524793" sldId="264"/>
            <ac:picMk id="5" creationId="{5C8BEBBB-4B8B-D1B1-E59F-EF8735964A38}"/>
          </ac:picMkLst>
        </pc:picChg>
        <pc:picChg chg="mod">
          <ac:chgData name="Zoe Button" userId="aea204d5-01c7-4e13-a88c-961103732954" providerId="ADAL" clId="{73FAA2A1-4722-4B55-8E1D-493F18B4130A}" dt="2024-06-04T09:17:19.755" v="119" actId="1076"/>
          <ac:picMkLst>
            <pc:docMk/>
            <pc:sldMk cId="758524793" sldId="264"/>
            <ac:picMk id="6" creationId="{67D91FDC-CC07-5D63-100C-0C3AFBC4CC11}"/>
          </ac:picMkLst>
        </pc:picChg>
        <pc:picChg chg="mod">
          <ac:chgData name="Zoe Button" userId="aea204d5-01c7-4e13-a88c-961103732954" providerId="ADAL" clId="{73FAA2A1-4722-4B55-8E1D-493F18B4130A}" dt="2024-06-04T09:17:21.933" v="120" actId="1076"/>
          <ac:picMkLst>
            <pc:docMk/>
            <pc:sldMk cId="758524793" sldId="264"/>
            <ac:picMk id="8" creationId="{7DC2E3E5-A2C4-A86D-990A-AC26959FEF3F}"/>
          </ac:picMkLst>
        </pc:picChg>
        <pc:picChg chg="add mod">
          <ac:chgData name="Zoe Button" userId="aea204d5-01c7-4e13-a88c-961103732954" providerId="ADAL" clId="{73FAA2A1-4722-4B55-8E1D-493F18B4130A}" dt="2024-06-04T09:18:30.036" v="133" actId="1076"/>
          <ac:picMkLst>
            <pc:docMk/>
            <pc:sldMk cId="758524793" sldId="264"/>
            <ac:picMk id="1026" creationId="{D3715268-48EE-483C-5139-00941FD82B05}"/>
          </ac:picMkLst>
        </pc:picChg>
      </pc:sldChg>
    </pc:docChg>
  </pc:docChgLst>
  <pc:docChgLst>
    <pc:chgData name="Tamsin Pulley" userId="9b634227-38ab-4e95-b001-eb7366eec93e" providerId="ADAL" clId="{C85A7D97-EBFE-4C53-A9A3-8089E90DF515}"/>
    <pc:docChg chg="custSel addSld modSld">
      <pc:chgData name="Tamsin Pulley" userId="9b634227-38ab-4e95-b001-eb7366eec93e" providerId="ADAL" clId="{C85A7D97-EBFE-4C53-A9A3-8089E90DF515}" dt="2023-02-07T14:25:53.304" v="80" actId="14100"/>
      <pc:docMkLst>
        <pc:docMk/>
      </pc:docMkLst>
      <pc:sldChg chg="modSp mod">
        <pc:chgData name="Tamsin Pulley" userId="9b634227-38ab-4e95-b001-eb7366eec93e" providerId="ADAL" clId="{C85A7D97-EBFE-4C53-A9A3-8089E90DF515}" dt="2023-02-07T14:14:29.812" v="0" actId="14100"/>
        <pc:sldMkLst>
          <pc:docMk/>
          <pc:sldMk cId="426080254" sldId="259"/>
        </pc:sldMkLst>
        <pc:picChg chg="mod">
          <ac:chgData name="Tamsin Pulley" userId="9b634227-38ab-4e95-b001-eb7366eec93e" providerId="ADAL" clId="{C85A7D97-EBFE-4C53-A9A3-8089E90DF515}" dt="2023-02-07T14:14:29.812" v="0" actId="14100"/>
          <ac:picMkLst>
            <pc:docMk/>
            <pc:sldMk cId="426080254" sldId="259"/>
            <ac:picMk id="6" creationId="{C0FB5892-723D-2D51-E984-212F999F2A67}"/>
          </ac:picMkLst>
        </pc:picChg>
      </pc:sldChg>
      <pc:sldChg chg="addSp delSp modSp add mod">
        <pc:chgData name="Tamsin Pulley" userId="9b634227-38ab-4e95-b001-eb7366eec93e" providerId="ADAL" clId="{C85A7D97-EBFE-4C53-A9A3-8089E90DF515}" dt="2023-02-07T14:25:53.304" v="80" actId="14100"/>
        <pc:sldMkLst>
          <pc:docMk/>
          <pc:sldMk cId="1876002120" sldId="260"/>
        </pc:sldMkLst>
        <pc:graphicFrameChg chg="modGraphic">
          <ac:chgData name="Tamsin Pulley" userId="9b634227-38ab-4e95-b001-eb7366eec93e" providerId="ADAL" clId="{C85A7D97-EBFE-4C53-A9A3-8089E90DF515}" dt="2023-02-07T14:19:09.030" v="61" actId="20577"/>
          <ac:graphicFrameMkLst>
            <pc:docMk/>
            <pc:sldMk cId="1876002120" sldId="260"/>
            <ac:graphicFrameMk id="4" creationId="{00000000-0000-0000-0000-000000000000}"/>
          </ac:graphicFrameMkLst>
        </pc:graphicFrameChg>
        <pc:picChg chg="add mod">
          <ac:chgData name="Tamsin Pulley" userId="9b634227-38ab-4e95-b001-eb7366eec93e" providerId="ADAL" clId="{C85A7D97-EBFE-4C53-A9A3-8089E90DF515}" dt="2023-02-07T14:19:12.469" v="62" actId="1076"/>
          <ac:picMkLst>
            <pc:docMk/>
            <pc:sldMk cId="1876002120" sldId="260"/>
            <ac:picMk id="3" creationId="{AA63224F-BF6B-2B4D-F8F4-7EDC4B31724A}"/>
          </ac:picMkLst>
        </pc:picChg>
        <pc:picChg chg="del">
          <ac:chgData name="Tamsin Pulley" userId="9b634227-38ab-4e95-b001-eb7366eec93e" providerId="ADAL" clId="{C85A7D97-EBFE-4C53-A9A3-8089E90DF515}" dt="2023-02-07T14:15:01.854" v="5" actId="478"/>
          <ac:picMkLst>
            <pc:docMk/>
            <pc:sldMk cId="1876002120" sldId="260"/>
            <ac:picMk id="6" creationId="{C0FB5892-723D-2D51-E984-212F999F2A67}"/>
          </ac:picMkLst>
        </pc:picChg>
        <pc:picChg chg="add mod">
          <ac:chgData name="Tamsin Pulley" userId="9b634227-38ab-4e95-b001-eb7366eec93e" providerId="ADAL" clId="{C85A7D97-EBFE-4C53-A9A3-8089E90DF515}" dt="2023-02-07T14:25:48.680" v="78" actId="1076"/>
          <ac:picMkLst>
            <pc:docMk/>
            <pc:sldMk cId="1876002120" sldId="260"/>
            <ac:picMk id="7" creationId="{773B2D98-C68F-069B-8647-A2F64E784C55}"/>
          </ac:picMkLst>
        </pc:picChg>
        <pc:picChg chg="del">
          <ac:chgData name="Tamsin Pulley" userId="9b634227-38ab-4e95-b001-eb7366eec93e" providerId="ADAL" clId="{C85A7D97-EBFE-4C53-A9A3-8089E90DF515}" dt="2023-02-07T14:15:07.658" v="7" actId="478"/>
          <ac:picMkLst>
            <pc:docMk/>
            <pc:sldMk cId="1876002120" sldId="260"/>
            <ac:picMk id="9" creationId="{C2DB544F-3033-9621-B17B-43B3D494E40E}"/>
          </ac:picMkLst>
        </pc:picChg>
        <pc:picChg chg="add mod">
          <ac:chgData name="Tamsin Pulley" userId="9b634227-38ab-4e95-b001-eb7366eec93e" providerId="ADAL" clId="{C85A7D97-EBFE-4C53-A9A3-8089E90DF515}" dt="2023-02-07T14:24:06.552" v="72" actId="1076"/>
          <ac:picMkLst>
            <pc:docMk/>
            <pc:sldMk cId="1876002120" sldId="260"/>
            <ac:picMk id="10" creationId="{273D9840-069B-E1BB-8BCD-074020206DBC}"/>
          </ac:picMkLst>
        </pc:picChg>
        <pc:picChg chg="del">
          <ac:chgData name="Tamsin Pulley" userId="9b634227-38ab-4e95-b001-eb7366eec93e" providerId="ADAL" clId="{C85A7D97-EBFE-4C53-A9A3-8089E90DF515}" dt="2023-02-07T14:15:08.723" v="8" actId="478"/>
          <ac:picMkLst>
            <pc:docMk/>
            <pc:sldMk cId="1876002120" sldId="260"/>
            <ac:picMk id="12" creationId="{D87829DA-1F5F-42A0-27C2-109CED4F3343}"/>
          </ac:picMkLst>
        </pc:picChg>
        <pc:picChg chg="add mod">
          <ac:chgData name="Tamsin Pulley" userId="9b634227-38ab-4e95-b001-eb7366eec93e" providerId="ADAL" clId="{C85A7D97-EBFE-4C53-A9A3-8089E90DF515}" dt="2023-02-07T14:25:53.304" v="80" actId="14100"/>
          <ac:picMkLst>
            <pc:docMk/>
            <pc:sldMk cId="1876002120" sldId="260"/>
            <ac:picMk id="13" creationId="{0589351A-B088-7BCF-12D4-5BDA275A57F6}"/>
          </ac:picMkLst>
        </pc:picChg>
      </pc:sldChg>
    </pc:docChg>
  </pc:docChgLst>
  <pc:docChgLst>
    <pc:chgData name="Zoe Button" userId="aea204d5-01c7-4e13-a88c-961103732954" providerId="ADAL" clId="{CE0893C5-9380-429C-B1B9-3FD0EB2636EB}"/>
    <pc:docChg chg="undo custSel modSld">
      <pc:chgData name="Zoe Button" userId="aea204d5-01c7-4e13-a88c-961103732954" providerId="ADAL" clId="{CE0893C5-9380-429C-B1B9-3FD0EB2636EB}" dt="2024-03-19T15:01:59.015" v="292" actId="20577"/>
      <pc:docMkLst>
        <pc:docMk/>
      </pc:docMkLst>
      <pc:sldChg chg="addSp modSp mod">
        <pc:chgData name="Zoe Button" userId="aea204d5-01c7-4e13-a88c-961103732954" providerId="ADAL" clId="{CE0893C5-9380-429C-B1B9-3FD0EB2636EB}" dt="2024-03-19T15:01:59.015" v="292" actId="20577"/>
        <pc:sldMkLst>
          <pc:docMk/>
          <pc:sldMk cId="2023755286" sldId="263"/>
        </pc:sldMkLst>
        <pc:graphicFrameChg chg="mod modGraphic">
          <ac:chgData name="Zoe Button" userId="aea204d5-01c7-4e13-a88c-961103732954" providerId="ADAL" clId="{CE0893C5-9380-429C-B1B9-3FD0EB2636EB}" dt="2024-03-19T15:01:59.015" v="292" actId="20577"/>
          <ac:graphicFrameMkLst>
            <pc:docMk/>
            <pc:sldMk cId="2023755286" sldId="263"/>
            <ac:graphicFrameMk id="4" creationId="{00000000-0000-0000-0000-000000000000}"/>
          </ac:graphicFrameMkLst>
        </pc:graphicFrameChg>
        <pc:picChg chg="mod">
          <ac:chgData name="Zoe Button" userId="aea204d5-01c7-4e13-a88c-961103732954" providerId="ADAL" clId="{CE0893C5-9380-429C-B1B9-3FD0EB2636EB}" dt="2024-03-19T14:48:49.335" v="257" actId="1076"/>
          <ac:picMkLst>
            <pc:docMk/>
            <pc:sldMk cId="2023755286" sldId="263"/>
            <ac:picMk id="3" creationId="{E1D579F6-1867-CD01-4BF6-92D9DAB3BAA6}"/>
          </ac:picMkLst>
        </pc:picChg>
        <pc:picChg chg="add mod">
          <ac:chgData name="Zoe Button" userId="aea204d5-01c7-4e13-a88c-961103732954" providerId="ADAL" clId="{CE0893C5-9380-429C-B1B9-3FD0EB2636EB}" dt="2024-03-19T14:52:35.058" v="283" actId="1076"/>
          <ac:picMkLst>
            <pc:docMk/>
            <pc:sldMk cId="2023755286" sldId="263"/>
            <ac:picMk id="5" creationId="{2C8C428D-8C97-3150-4E0F-39DE2709A933}"/>
          </ac:picMkLst>
        </pc:picChg>
        <pc:picChg chg="mod">
          <ac:chgData name="Zoe Button" userId="aea204d5-01c7-4e13-a88c-961103732954" providerId="ADAL" clId="{CE0893C5-9380-429C-B1B9-3FD0EB2636EB}" dt="2024-03-19T14:48:53.577" v="258" actId="1076"/>
          <ac:picMkLst>
            <pc:docMk/>
            <pc:sldMk cId="2023755286" sldId="263"/>
            <ac:picMk id="8" creationId="{32C69A1C-6E65-1744-171C-59896C8200A5}"/>
          </ac:picMkLst>
        </pc:picChg>
      </pc:sldChg>
    </pc:docChg>
  </pc:docChgLst>
  <pc:docChgLst>
    <pc:chgData name="Jack Lugg" userId="280f92a9-2c61-440c-bde0-209eed182db7" providerId="ADAL" clId="{3513E3B7-694D-4BF2-BFB0-FA2E30FAA737}"/>
    <pc:docChg chg="custSel modSld">
      <pc:chgData name="Jack Lugg" userId="280f92a9-2c61-440c-bde0-209eed182db7" providerId="ADAL" clId="{3513E3B7-694D-4BF2-BFB0-FA2E30FAA737}" dt="2023-01-06T15:02:17.456" v="815" actId="20577"/>
      <pc:docMkLst>
        <pc:docMk/>
      </pc:docMkLst>
      <pc:sldChg chg="modSp mod">
        <pc:chgData name="Jack Lugg" userId="280f92a9-2c61-440c-bde0-209eed182db7" providerId="ADAL" clId="{3513E3B7-694D-4BF2-BFB0-FA2E30FAA737}" dt="2023-01-06T15:02:17.456" v="815" actId="20577"/>
        <pc:sldMkLst>
          <pc:docMk/>
          <pc:sldMk cId="426080254" sldId="259"/>
        </pc:sldMkLst>
        <pc:graphicFrameChg chg="mod modGraphic">
          <ac:chgData name="Jack Lugg" userId="280f92a9-2c61-440c-bde0-209eed182db7" providerId="ADAL" clId="{3513E3B7-694D-4BF2-BFB0-FA2E30FAA737}" dt="2023-01-06T15:02:17.456" v="815" actId="20577"/>
          <ac:graphicFrameMkLst>
            <pc:docMk/>
            <pc:sldMk cId="426080254" sldId="259"/>
            <ac:graphicFrameMk id="4"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081" cy="47061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4020564" y="0"/>
            <a:ext cx="3077080" cy="470614"/>
          </a:xfrm>
          <a:prstGeom prst="rect">
            <a:avLst/>
          </a:prstGeom>
        </p:spPr>
        <p:txBody>
          <a:bodyPr vert="horz" lIns="91440" tIns="45720" rIns="91440" bIns="45720" rtlCol="0"/>
          <a:lstStyle>
            <a:lvl1pPr algn="r">
              <a:defRPr sz="1200"/>
            </a:lvl1pPr>
          </a:lstStyle>
          <a:p>
            <a:fld id="{6661DEA6-2CE3-461B-8BB1-197DA9B47FD5}" type="datetimeFigureOut">
              <a:rPr lang="en-GB" smtClean="0"/>
              <a:t>03/06/2024</a:t>
            </a:fld>
            <a:endParaRPr lang="en-GB"/>
          </a:p>
        </p:txBody>
      </p:sp>
      <p:sp>
        <p:nvSpPr>
          <p:cNvPr id="4" name="Slide Image Placeholder 3"/>
          <p:cNvSpPr>
            <a:spLocks noGrp="1" noRot="1" noChangeAspect="1"/>
          </p:cNvSpPr>
          <p:nvPr>
            <p:ph type="sldImg" idx="2"/>
          </p:nvPr>
        </p:nvSpPr>
        <p:spPr>
          <a:xfrm>
            <a:off x="735013" y="1173163"/>
            <a:ext cx="5629275" cy="31670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10096" y="4517294"/>
            <a:ext cx="5679108" cy="369446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914687"/>
            <a:ext cx="3077081" cy="47061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4020564" y="8914687"/>
            <a:ext cx="3077080" cy="470614"/>
          </a:xfrm>
          <a:prstGeom prst="rect">
            <a:avLst/>
          </a:prstGeom>
        </p:spPr>
        <p:txBody>
          <a:bodyPr vert="horz" lIns="91440" tIns="45720" rIns="91440" bIns="45720" rtlCol="0" anchor="b"/>
          <a:lstStyle>
            <a:lvl1pPr algn="r">
              <a:defRPr sz="1200"/>
            </a:lvl1pPr>
          </a:lstStyle>
          <a:p>
            <a:fld id="{7558497E-DCC6-4665-A35E-864EA499C49A}" type="slidenum">
              <a:rPr lang="en-GB" smtClean="0"/>
              <a:t>‹#›</a:t>
            </a:fld>
            <a:endParaRPr lang="en-GB"/>
          </a:p>
        </p:txBody>
      </p:sp>
    </p:spTree>
    <p:extLst>
      <p:ext uri="{BB962C8B-B14F-4D97-AF65-F5344CB8AC3E}">
        <p14:creationId xmlns:p14="http://schemas.microsoft.com/office/powerpoint/2010/main" val="4185767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5B6E2-6A74-4EDB-4689-0480FF6F23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B5E091E-34D2-EF99-D207-3D179F04A6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35C60BF-F6D2-E634-CEB5-802216CDCBF7}"/>
              </a:ext>
            </a:extLst>
          </p:cNvPr>
          <p:cNvSpPr>
            <a:spLocks noGrp="1"/>
          </p:cNvSpPr>
          <p:nvPr>
            <p:ph type="dt" sz="half" idx="10"/>
          </p:nvPr>
        </p:nvSpPr>
        <p:spPr/>
        <p:txBody>
          <a:bodyPr/>
          <a:lstStyle/>
          <a:p>
            <a:fld id="{E40859E1-61BD-4E62-8C4F-9E98C2A17E5C}" type="datetimeFigureOut">
              <a:rPr lang="en-GB" smtClean="0"/>
              <a:t>03/06/2024</a:t>
            </a:fld>
            <a:endParaRPr lang="en-GB" dirty="0"/>
          </a:p>
        </p:txBody>
      </p:sp>
      <p:sp>
        <p:nvSpPr>
          <p:cNvPr id="5" name="Footer Placeholder 4">
            <a:extLst>
              <a:ext uri="{FF2B5EF4-FFF2-40B4-BE49-F238E27FC236}">
                <a16:creationId xmlns:a16="http://schemas.microsoft.com/office/drawing/2014/main" id="{7BAA7F82-A1BB-5191-8F9D-598CECA6C18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616E2EB-1747-4194-CD05-AAF5EA609CA5}"/>
              </a:ext>
            </a:extLst>
          </p:cNvPr>
          <p:cNvSpPr>
            <a:spLocks noGrp="1"/>
          </p:cNvSpPr>
          <p:nvPr>
            <p:ph type="sldNum" sz="quarter" idx="12"/>
          </p:nvPr>
        </p:nvSpPr>
        <p:spPr/>
        <p:txBody>
          <a:bodyPr/>
          <a:lstStyle/>
          <a:p>
            <a:fld id="{9FB6608F-518C-448E-8802-B819F6ADF972}" type="slidenum">
              <a:rPr lang="en-GB" smtClean="0"/>
              <a:t>‹#›</a:t>
            </a:fld>
            <a:endParaRPr lang="en-GB" dirty="0"/>
          </a:p>
        </p:txBody>
      </p:sp>
    </p:spTree>
    <p:extLst>
      <p:ext uri="{BB962C8B-B14F-4D97-AF65-F5344CB8AC3E}">
        <p14:creationId xmlns:p14="http://schemas.microsoft.com/office/powerpoint/2010/main" val="3400143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CD715-4190-85FF-5D91-97008ADBDE8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44FEB8F-97D7-9488-2F8D-EC681E649C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60D588-684C-8874-D030-D2C979C2207C}"/>
              </a:ext>
            </a:extLst>
          </p:cNvPr>
          <p:cNvSpPr>
            <a:spLocks noGrp="1"/>
          </p:cNvSpPr>
          <p:nvPr>
            <p:ph type="dt" sz="half" idx="10"/>
          </p:nvPr>
        </p:nvSpPr>
        <p:spPr/>
        <p:txBody>
          <a:bodyPr/>
          <a:lstStyle/>
          <a:p>
            <a:fld id="{E40859E1-61BD-4E62-8C4F-9E98C2A17E5C}" type="datetimeFigureOut">
              <a:rPr lang="en-GB" smtClean="0"/>
              <a:t>03/06/2024</a:t>
            </a:fld>
            <a:endParaRPr lang="en-GB" dirty="0"/>
          </a:p>
        </p:txBody>
      </p:sp>
      <p:sp>
        <p:nvSpPr>
          <p:cNvPr id="5" name="Footer Placeholder 4">
            <a:extLst>
              <a:ext uri="{FF2B5EF4-FFF2-40B4-BE49-F238E27FC236}">
                <a16:creationId xmlns:a16="http://schemas.microsoft.com/office/drawing/2014/main" id="{DD503D45-29D8-77EB-C879-87F85050C1B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2C49A4B-3F02-5CC1-5F6F-977F4EED75E4}"/>
              </a:ext>
            </a:extLst>
          </p:cNvPr>
          <p:cNvSpPr>
            <a:spLocks noGrp="1"/>
          </p:cNvSpPr>
          <p:nvPr>
            <p:ph type="sldNum" sz="quarter" idx="12"/>
          </p:nvPr>
        </p:nvSpPr>
        <p:spPr/>
        <p:txBody>
          <a:bodyPr/>
          <a:lstStyle/>
          <a:p>
            <a:fld id="{9FB6608F-518C-448E-8802-B819F6ADF972}" type="slidenum">
              <a:rPr lang="en-GB" smtClean="0"/>
              <a:t>‹#›</a:t>
            </a:fld>
            <a:endParaRPr lang="en-GB" dirty="0"/>
          </a:p>
        </p:txBody>
      </p:sp>
    </p:spTree>
    <p:extLst>
      <p:ext uri="{BB962C8B-B14F-4D97-AF65-F5344CB8AC3E}">
        <p14:creationId xmlns:p14="http://schemas.microsoft.com/office/powerpoint/2010/main" val="3592984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5A6A94-04D8-CFC8-5361-5B157AF1CF2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685C484-9C22-F8C4-E904-CB53391FD2C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7CDCC7-110E-E7ED-F363-652610C75494}"/>
              </a:ext>
            </a:extLst>
          </p:cNvPr>
          <p:cNvSpPr>
            <a:spLocks noGrp="1"/>
          </p:cNvSpPr>
          <p:nvPr>
            <p:ph type="dt" sz="half" idx="10"/>
          </p:nvPr>
        </p:nvSpPr>
        <p:spPr/>
        <p:txBody>
          <a:bodyPr/>
          <a:lstStyle/>
          <a:p>
            <a:fld id="{E40859E1-61BD-4E62-8C4F-9E98C2A17E5C}" type="datetimeFigureOut">
              <a:rPr lang="en-GB" smtClean="0"/>
              <a:t>03/06/2024</a:t>
            </a:fld>
            <a:endParaRPr lang="en-GB" dirty="0"/>
          </a:p>
        </p:txBody>
      </p:sp>
      <p:sp>
        <p:nvSpPr>
          <p:cNvPr id="5" name="Footer Placeholder 4">
            <a:extLst>
              <a:ext uri="{FF2B5EF4-FFF2-40B4-BE49-F238E27FC236}">
                <a16:creationId xmlns:a16="http://schemas.microsoft.com/office/drawing/2014/main" id="{483713C7-8514-B153-69B5-A06187348D6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C5878B9-B0D4-E757-B9E1-DC502D713C62}"/>
              </a:ext>
            </a:extLst>
          </p:cNvPr>
          <p:cNvSpPr>
            <a:spLocks noGrp="1"/>
          </p:cNvSpPr>
          <p:nvPr>
            <p:ph type="sldNum" sz="quarter" idx="12"/>
          </p:nvPr>
        </p:nvSpPr>
        <p:spPr/>
        <p:txBody>
          <a:bodyPr/>
          <a:lstStyle/>
          <a:p>
            <a:fld id="{9FB6608F-518C-448E-8802-B819F6ADF972}" type="slidenum">
              <a:rPr lang="en-GB" smtClean="0"/>
              <a:t>‹#›</a:t>
            </a:fld>
            <a:endParaRPr lang="en-GB" dirty="0"/>
          </a:p>
        </p:txBody>
      </p:sp>
    </p:spTree>
    <p:extLst>
      <p:ext uri="{BB962C8B-B14F-4D97-AF65-F5344CB8AC3E}">
        <p14:creationId xmlns:p14="http://schemas.microsoft.com/office/powerpoint/2010/main" val="2791469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4DC61-1A42-4AA7-B9EA-A4A7D235987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43272CE-9E27-0BD5-9FFF-69F0BBB183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2F289A6-FAEC-C15F-2991-C4FE1E92EA17}"/>
              </a:ext>
            </a:extLst>
          </p:cNvPr>
          <p:cNvSpPr>
            <a:spLocks noGrp="1"/>
          </p:cNvSpPr>
          <p:nvPr>
            <p:ph type="dt" sz="half" idx="10"/>
          </p:nvPr>
        </p:nvSpPr>
        <p:spPr/>
        <p:txBody>
          <a:bodyPr/>
          <a:lstStyle/>
          <a:p>
            <a:fld id="{E40859E1-61BD-4E62-8C4F-9E98C2A17E5C}" type="datetimeFigureOut">
              <a:rPr lang="en-GB" smtClean="0"/>
              <a:t>03/06/2024</a:t>
            </a:fld>
            <a:endParaRPr lang="en-GB" dirty="0"/>
          </a:p>
        </p:txBody>
      </p:sp>
      <p:sp>
        <p:nvSpPr>
          <p:cNvPr id="5" name="Footer Placeholder 4">
            <a:extLst>
              <a:ext uri="{FF2B5EF4-FFF2-40B4-BE49-F238E27FC236}">
                <a16:creationId xmlns:a16="http://schemas.microsoft.com/office/drawing/2014/main" id="{C826B5FF-9F0D-48ED-C3C8-EBB684FAEF9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E477F8C-F379-32AC-6944-3BB5AE2DA22F}"/>
              </a:ext>
            </a:extLst>
          </p:cNvPr>
          <p:cNvSpPr>
            <a:spLocks noGrp="1"/>
          </p:cNvSpPr>
          <p:nvPr>
            <p:ph type="sldNum" sz="quarter" idx="12"/>
          </p:nvPr>
        </p:nvSpPr>
        <p:spPr/>
        <p:txBody>
          <a:bodyPr/>
          <a:lstStyle/>
          <a:p>
            <a:fld id="{9FB6608F-518C-448E-8802-B819F6ADF972}" type="slidenum">
              <a:rPr lang="en-GB" smtClean="0"/>
              <a:t>‹#›</a:t>
            </a:fld>
            <a:endParaRPr lang="en-GB" dirty="0"/>
          </a:p>
        </p:txBody>
      </p:sp>
    </p:spTree>
    <p:extLst>
      <p:ext uri="{BB962C8B-B14F-4D97-AF65-F5344CB8AC3E}">
        <p14:creationId xmlns:p14="http://schemas.microsoft.com/office/powerpoint/2010/main" val="4074087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ABE0C-3E1D-E493-8E5B-64271623E0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E9DFD53-7654-7A3B-D5A7-28FDAF4B3F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DD2FD1-12E7-11BF-75EF-83C26786133F}"/>
              </a:ext>
            </a:extLst>
          </p:cNvPr>
          <p:cNvSpPr>
            <a:spLocks noGrp="1"/>
          </p:cNvSpPr>
          <p:nvPr>
            <p:ph type="dt" sz="half" idx="10"/>
          </p:nvPr>
        </p:nvSpPr>
        <p:spPr/>
        <p:txBody>
          <a:bodyPr/>
          <a:lstStyle/>
          <a:p>
            <a:fld id="{E40859E1-61BD-4E62-8C4F-9E98C2A17E5C}" type="datetimeFigureOut">
              <a:rPr lang="en-GB" smtClean="0"/>
              <a:t>03/06/2024</a:t>
            </a:fld>
            <a:endParaRPr lang="en-GB" dirty="0"/>
          </a:p>
        </p:txBody>
      </p:sp>
      <p:sp>
        <p:nvSpPr>
          <p:cNvPr id="5" name="Footer Placeholder 4">
            <a:extLst>
              <a:ext uri="{FF2B5EF4-FFF2-40B4-BE49-F238E27FC236}">
                <a16:creationId xmlns:a16="http://schemas.microsoft.com/office/drawing/2014/main" id="{F8C9FFB0-4EA2-9CB5-C6EB-8C157C995F1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6F16B97-69C8-7DA4-35F0-61516720F4AF}"/>
              </a:ext>
            </a:extLst>
          </p:cNvPr>
          <p:cNvSpPr>
            <a:spLocks noGrp="1"/>
          </p:cNvSpPr>
          <p:nvPr>
            <p:ph type="sldNum" sz="quarter" idx="12"/>
          </p:nvPr>
        </p:nvSpPr>
        <p:spPr/>
        <p:txBody>
          <a:bodyPr/>
          <a:lstStyle/>
          <a:p>
            <a:fld id="{9FB6608F-518C-448E-8802-B819F6ADF972}" type="slidenum">
              <a:rPr lang="en-GB" smtClean="0"/>
              <a:t>‹#›</a:t>
            </a:fld>
            <a:endParaRPr lang="en-GB" dirty="0"/>
          </a:p>
        </p:txBody>
      </p:sp>
    </p:spTree>
    <p:extLst>
      <p:ext uri="{BB962C8B-B14F-4D97-AF65-F5344CB8AC3E}">
        <p14:creationId xmlns:p14="http://schemas.microsoft.com/office/powerpoint/2010/main" val="1664618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19524-EBD7-BE4B-2EA5-3DFE2EADA6E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91A0C00-AEFE-D964-2222-16A352E3FF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9FD6D6F-C09C-B3C7-7FCB-7C49DA9BDB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3C5E6F2-4380-7DFA-8F7B-2EDA5D3A7914}"/>
              </a:ext>
            </a:extLst>
          </p:cNvPr>
          <p:cNvSpPr>
            <a:spLocks noGrp="1"/>
          </p:cNvSpPr>
          <p:nvPr>
            <p:ph type="dt" sz="half" idx="10"/>
          </p:nvPr>
        </p:nvSpPr>
        <p:spPr/>
        <p:txBody>
          <a:bodyPr/>
          <a:lstStyle/>
          <a:p>
            <a:fld id="{E40859E1-61BD-4E62-8C4F-9E98C2A17E5C}" type="datetimeFigureOut">
              <a:rPr lang="en-GB" smtClean="0"/>
              <a:t>03/06/2024</a:t>
            </a:fld>
            <a:endParaRPr lang="en-GB" dirty="0"/>
          </a:p>
        </p:txBody>
      </p:sp>
      <p:sp>
        <p:nvSpPr>
          <p:cNvPr id="6" name="Footer Placeholder 5">
            <a:extLst>
              <a:ext uri="{FF2B5EF4-FFF2-40B4-BE49-F238E27FC236}">
                <a16:creationId xmlns:a16="http://schemas.microsoft.com/office/drawing/2014/main" id="{A189B5C0-3911-1D69-0399-9FC90AB0C754}"/>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EFDA223-C696-54F7-38A5-DE084F53E8F9}"/>
              </a:ext>
            </a:extLst>
          </p:cNvPr>
          <p:cNvSpPr>
            <a:spLocks noGrp="1"/>
          </p:cNvSpPr>
          <p:nvPr>
            <p:ph type="sldNum" sz="quarter" idx="12"/>
          </p:nvPr>
        </p:nvSpPr>
        <p:spPr/>
        <p:txBody>
          <a:bodyPr/>
          <a:lstStyle/>
          <a:p>
            <a:fld id="{9FB6608F-518C-448E-8802-B819F6ADF972}" type="slidenum">
              <a:rPr lang="en-GB" smtClean="0"/>
              <a:t>‹#›</a:t>
            </a:fld>
            <a:endParaRPr lang="en-GB" dirty="0"/>
          </a:p>
        </p:txBody>
      </p:sp>
    </p:spTree>
    <p:extLst>
      <p:ext uri="{BB962C8B-B14F-4D97-AF65-F5344CB8AC3E}">
        <p14:creationId xmlns:p14="http://schemas.microsoft.com/office/powerpoint/2010/main" val="2152367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FBD3E-26FC-572A-0846-A68C5BCF9AD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A792A0F-D0D0-16A9-7536-BC4BA8B37E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B8143B-102F-5686-5103-AA622A40CD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C823168-605E-FA78-F046-3C4D6F9FFC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4DF5C5F-FAA9-5C5E-8697-0BB874CFE8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4B86AC2-44CC-CC62-9B62-BDAE9428E12C}"/>
              </a:ext>
            </a:extLst>
          </p:cNvPr>
          <p:cNvSpPr>
            <a:spLocks noGrp="1"/>
          </p:cNvSpPr>
          <p:nvPr>
            <p:ph type="dt" sz="half" idx="10"/>
          </p:nvPr>
        </p:nvSpPr>
        <p:spPr/>
        <p:txBody>
          <a:bodyPr/>
          <a:lstStyle/>
          <a:p>
            <a:fld id="{E40859E1-61BD-4E62-8C4F-9E98C2A17E5C}" type="datetimeFigureOut">
              <a:rPr lang="en-GB" smtClean="0"/>
              <a:t>03/06/2024</a:t>
            </a:fld>
            <a:endParaRPr lang="en-GB" dirty="0"/>
          </a:p>
        </p:txBody>
      </p:sp>
      <p:sp>
        <p:nvSpPr>
          <p:cNvPr id="8" name="Footer Placeholder 7">
            <a:extLst>
              <a:ext uri="{FF2B5EF4-FFF2-40B4-BE49-F238E27FC236}">
                <a16:creationId xmlns:a16="http://schemas.microsoft.com/office/drawing/2014/main" id="{5F74BB27-181F-6DA6-21D3-E0234A0A0404}"/>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5DDF3B64-C2AE-7D4B-38ED-CAACF0A216C0}"/>
              </a:ext>
            </a:extLst>
          </p:cNvPr>
          <p:cNvSpPr>
            <a:spLocks noGrp="1"/>
          </p:cNvSpPr>
          <p:nvPr>
            <p:ph type="sldNum" sz="quarter" idx="12"/>
          </p:nvPr>
        </p:nvSpPr>
        <p:spPr/>
        <p:txBody>
          <a:bodyPr/>
          <a:lstStyle/>
          <a:p>
            <a:fld id="{9FB6608F-518C-448E-8802-B819F6ADF972}" type="slidenum">
              <a:rPr lang="en-GB" smtClean="0"/>
              <a:t>‹#›</a:t>
            </a:fld>
            <a:endParaRPr lang="en-GB" dirty="0"/>
          </a:p>
        </p:txBody>
      </p:sp>
    </p:spTree>
    <p:extLst>
      <p:ext uri="{BB962C8B-B14F-4D97-AF65-F5344CB8AC3E}">
        <p14:creationId xmlns:p14="http://schemas.microsoft.com/office/powerpoint/2010/main" val="1807695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278F0-52D3-46CB-6AA6-8A77AC4554B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73B3399-F102-334A-0F51-E228BB288840}"/>
              </a:ext>
            </a:extLst>
          </p:cNvPr>
          <p:cNvSpPr>
            <a:spLocks noGrp="1"/>
          </p:cNvSpPr>
          <p:nvPr>
            <p:ph type="dt" sz="half" idx="10"/>
          </p:nvPr>
        </p:nvSpPr>
        <p:spPr/>
        <p:txBody>
          <a:bodyPr/>
          <a:lstStyle/>
          <a:p>
            <a:fld id="{E40859E1-61BD-4E62-8C4F-9E98C2A17E5C}" type="datetimeFigureOut">
              <a:rPr lang="en-GB" smtClean="0"/>
              <a:t>03/06/2024</a:t>
            </a:fld>
            <a:endParaRPr lang="en-GB" dirty="0"/>
          </a:p>
        </p:txBody>
      </p:sp>
      <p:sp>
        <p:nvSpPr>
          <p:cNvPr id="4" name="Footer Placeholder 3">
            <a:extLst>
              <a:ext uri="{FF2B5EF4-FFF2-40B4-BE49-F238E27FC236}">
                <a16:creationId xmlns:a16="http://schemas.microsoft.com/office/drawing/2014/main" id="{C1E179A5-81DD-A5F5-41FD-6198560F9DA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BE1BFC40-BFE7-B2A3-628E-84A64B474BF5}"/>
              </a:ext>
            </a:extLst>
          </p:cNvPr>
          <p:cNvSpPr>
            <a:spLocks noGrp="1"/>
          </p:cNvSpPr>
          <p:nvPr>
            <p:ph type="sldNum" sz="quarter" idx="12"/>
          </p:nvPr>
        </p:nvSpPr>
        <p:spPr/>
        <p:txBody>
          <a:bodyPr/>
          <a:lstStyle/>
          <a:p>
            <a:fld id="{9FB6608F-518C-448E-8802-B819F6ADF972}" type="slidenum">
              <a:rPr lang="en-GB" smtClean="0"/>
              <a:t>‹#›</a:t>
            </a:fld>
            <a:endParaRPr lang="en-GB" dirty="0"/>
          </a:p>
        </p:txBody>
      </p:sp>
    </p:spTree>
    <p:extLst>
      <p:ext uri="{BB962C8B-B14F-4D97-AF65-F5344CB8AC3E}">
        <p14:creationId xmlns:p14="http://schemas.microsoft.com/office/powerpoint/2010/main" val="2372200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EF3C67-48E2-930E-D4C3-738E3385E518}"/>
              </a:ext>
            </a:extLst>
          </p:cNvPr>
          <p:cNvSpPr>
            <a:spLocks noGrp="1"/>
          </p:cNvSpPr>
          <p:nvPr>
            <p:ph type="dt" sz="half" idx="10"/>
          </p:nvPr>
        </p:nvSpPr>
        <p:spPr/>
        <p:txBody>
          <a:bodyPr/>
          <a:lstStyle/>
          <a:p>
            <a:fld id="{E40859E1-61BD-4E62-8C4F-9E98C2A17E5C}" type="datetimeFigureOut">
              <a:rPr lang="en-GB" smtClean="0"/>
              <a:t>03/06/2024</a:t>
            </a:fld>
            <a:endParaRPr lang="en-GB" dirty="0"/>
          </a:p>
        </p:txBody>
      </p:sp>
      <p:sp>
        <p:nvSpPr>
          <p:cNvPr id="3" name="Footer Placeholder 2">
            <a:extLst>
              <a:ext uri="{FF2B5EF4-FFF2-40B4-BE49-F238E27FC236}">
                <a16:creationId xmlns:a16="http://schemas.microsoft.com/office/drawing/2014/main" id="{6C48D853-DEB7-C6E6-77B1-B2FF9A944DBD}"/>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F7F18994-2105-2059-6BFF-2784008EBE69}"/>
              </a:ext>
            </a:extLst>
          </p:cNvPr>
          <p:cNvSpPr>
            <a:spLocks noGrp="1"/>
          </p:cNvSpPr>
          <p:nvPr>
            <p:ph type="sldNum" sz="quarter" idx="12"/>
          </p:nvPr>
        </p:nvSpPr>
        <p:spPr/>
        <p:txBody>
          <a:bodyPr/>
          <a:lstStyle/>
          <a:p>
            <a:fld id="{9FB6608F-518C-448E-8802-B819F6ADF972}" type="slidenum">
              <a:rPr lang="en-GB" smtClean="0"/>
              <a:t>‹#›</a:t>
            </a:fld>
            <a:endParaRPr lang="en-GB" dirty="0"/>
          </a:p>
        </p:txBody>
      </p:sp>
    </p:spTree>
    <p:extLst>
      <p:ext uri="{BB962C8B-B14F-4D97-AF65-F5344CB8AC3E}">
        <p14:creationId xmlns:p14="http://schemas.microsoft.com/office/powerpoint/2010/main" val="246538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16563-0990-0932-204B-C2AD8B1AD2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BEB16D6-935F-9CC9-6098-EA893D91D7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E3200A6-5F10-0C0A-0570-AD6DA2DC99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06F63E-15DA-765A-41C3-ADBAFE9B7F31}"/>
              </a:ext>
            </a:extLst>
          </p:cNvPr>
          <p:cNvSpPr>
            <a:spLocks noGrp="1"/>
          </p:cNvSpPr>
          <p:nvPr>
            <p:ph type="dt" sz="half" idx="10"/>
          </p:nvPr>
        </p:nvSpPr>
        <p:spPr/>
        <p:txBody>
          <a:bodyPr/>
          <a:lstStyle/>
          <a:p>
            <a:fld id="{E40859E1-61BD-4E62-8C4F-9E98C2A17E5C}" type="datetimeFigureOut">
              <a:rPr lang="en-GB" smtClean="0"/>
              <a:t>03/06/2024</a:t>
            </a:fld>
            <a:endParaRPr lang="en-GB" dirty="0"/>
          </a:p>
        </p:txBody>
      </p:sp>
      <p:sp>
        <p:nvSpPr>
          <p:cNvPr id="6" name="Footer Placeholder 5">
            <a:extLst>
              <a:ext uri="{FF2B5EF4-FFF2-40B4-BE49-F238E27FC236}">
                <a16:creationId xmlns:a16="http://schemas.microsoft.com/office/drawing/2014/main" id="{1B25C452-42BF-4A38-1C05-83FBE99555E4}"/>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CC717322-B4C0-927A-4433-E3FCCCF8187D}"/>
              </a:ext>
            </a:extLst>
          </p:cNvPr>
          <p:cNvSpPr>
            <a:spLocks noGrp="1"/>
          </p:cNvSpPr>
          <p:nvPr>
            <p:ph type="sldNum" sz="quarter" idx="12"/>
          </p:nvPr>
        </p:nvSpPr>
        <p:spPr/>
        <p:txBody>
          <a:bodyPr/>
          <a:lstStyle/>
          <a:p>
            <a:fld id="{9FB6608F-518C-448E-8802-B819F6ADF972}" type="slidenum">
              <a:rPr lang="en-GB" smtClean="0"/>
              <a:t>‹#›</a:t>
            </a:fld>
            <a:endParaRPr lang="en-GB" dirty="0"/>
          </a:p>
        </p:txBody>
      </p:sp>
    </p:spTree>
    <p:extLst>
      <p:ext uri="{BB962C8B-B14F-4D97-AF65-F5344CB8AC3E}">
        <p14:creationId xmlns:p14="http://schemas.microsoft.com/office/powerpoint/2010/main" val="3436680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78A4F-B695-6B87-24BD-5F3E0118B4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F8B08F0-285D-926E-B753-B3CB348DD9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A540B660-D8CA-41F0-EC36-D4E1071710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61DC5E-9EE1-59AA-7DD9-46DC7051C705}"/>
              </a:ext>
            </a:extLst>
          </p:cNvPr>
          <p:cNvSpPr>
            <a:spLocks noGrp="1"/>
          </p:cNvSpPr>
          <p:nvPr>
            <p:ph type="dt" sz="half" idx="10"/>
          </p:nvPr>
        </p:nvSpPr>
        <p:spPr/>
        <p:txBody>
          <a:bodyPr/>
          <a:lstStyle/>
          <a:p>
            <a:fld id="{E40859E1-61BD-4E62-8C4F-9E98C2A17E5C}" type="datetimeFigureOut">
              <a:rPr lang="en-GB" smtClean="0"/>
              <a:t>03/06/2024</a:t>
            </a:fld>
            <a:endParaRPr lang="en-GB" dirty="0"/>
          </a:p>
        </p:txBody>
      </p:sp>
      <p:sp>
        <p:nvSpPr>
          <p:cNvPr id="6" name="Footer Placeholder 5">
            <a:extLst>
              <a:ext uri="{FF2B5EF4-FFF2-40B4-BE49-F238E27FC236}">
                <a16:creationId xmlns:a16="http://schemas.microsoft.com/office/drawing/2014/main" id="{A10AD531-9772-41E0-636F-85FE924366D4}"/>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B75DADF-6FB9-E075-AA04-5FBAB792893A}"/>
              </a:ext>
            </a:extLst>
          </p:cNvPr>
          <p:cNvSpPr>
            <a:spLocks noGrp="1"/>
          </p:cNvSpPr>
          <p:nvPr>
            <p:ph type="sldNum" sz="quarter" idx="12"/>
          </p:nvPr>
        </p:nvSpPr>
        <p:spPr/>
        <p:txBody>
          <a:bodyPr/>
          <a:lstStyle/>
          <a:p>
            <a:fld id="{9FB6608F-518C-448E-8802-B819F6ADF972}" type="slidenum">
              <a:rPr lang="en-GB" smtClean="0"/>
              <a:t>‹#›</a:t>
            </a:fld>
            <a:endParaRPr lang="en-GB" dirty="0"/>
          </a:p>
        </p:txBody>
      </p:sp>
    </p:spTree>
    <p:extLst>
      <p:ext uri="{BB962C8B-B14F-4D97-AF65-F5344CB8AC3E}">
        <p14:creationId xmlns:p14="http://schemas.microsoft.com/office/powerpoint/2010/main" val="1986924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946ADF-C32E-90CD-E29F-4F61B12F56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9605341-798C-AE9D-F569-23DA8297AC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3D424D-7C6C-1D9E-5DF6-49E740F2E7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0859E1-61BD-4E62-8C4F-9E98C2A17E5C}" type="datetimeFigureOut">
              <a:rPr lang="en-GB" smtClean="0"/>
              <a:t>03/06/2024</a:t>
            </a:fld>
            <a:endParaRPr lang="en-GB" dirty="0"/>
          </a:p>
        </p:txBody>
      </p:sp>
      <p:sp>
        <p:nvSpPr>
          <p:cNvPr id="5" name="Footer Placeholder 4">
            <a:extLst>
              <a:ext uri="{FF2B5EF4-FFF2-40B4-BE49-F238E27FC236}">
                <a16:creationId xmlns:a16="http://schemas.microsoft.com/office/drawing/2014/main" id="{DA207C50-4886-8C4A-91A1-971770C861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166699BC-E476-5388-446E-D9E2A13406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B6608F-518C-448E-8802-B819F6ADF972}" type="slidenum">
              <a:rPr lang="en-GB" smtClean="0"/>
              <a:t>‹#›</a:t>
            </a:fld>
            <a:endParaRPr lang="en-GB" dirty="0"/>
          </a:p>
        </p:txBody>
      </p:sp>
    </p:spTree>
    <p:extLst>
      <p:ext uri="{BB962C8B-B14F-4D97-AF65-F5344CB8AC3E}">
        <p14:creationId xmlns:p14="http://schemas.microsoft.com/office/powerpoint/2010/main" val="42558395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74876574"/>
              </p:ext>
            </p:extLst>
          </p:nvPr>
        </p:nvGraphicFramePr>
        <p:xfrm>
          <a:off x="319314" y="199970"/>
          <a:ext cx="11700748" cy="6376154"/>
        </p:xfrm>
        <a:graphic>
          <a:graphicData uri="http://schemas.openxmlformats.org/drawingml/2006/table">
            <a:tbl>
              <a:tblPr firstRow="1" bandRow="1">
                <a:tableStyleId>{5940675A-B579-460E-94D1-54222C63F5DA}</a:tableStyleId>
              </a:tblPr>
              <a:tblGrid>
                <a:gridCol w="3177667">
                  <a:extLst>
                    <a:ext uri="{9D8B030D-6E8A-4147-A177-3AD203B41FA5}">
                      <a16:colId xmlns:a16="http://schemas.microsoft.com/office/drawing/2014/main" val="3070121179"/>
                    </a:ext>
                  </a:extLst>
                </a:gridCol>
                <a:gridCol w="4777954">
                  <a:extLst>
                    <a:ext uri="{9D8B030D-6E8A-4147-A177-3AD203B41FA5}">
                      <a16:colId xmlns:a16="http://schemas.microsoft.com/office/drawing/2014/main" val="3607904477"/>
                    </a:ext>
                  </a:extLst>
                </a:gridCol>
                <a:gridCol w="3745127">
                  <a:extLst>
                    <a:ext uri="{9D8B030D-6E8A-4147-A177-3AD203B41FA5}">
                      <a16:colId xmlns:a16="http://schemas.microsoft.com/office/drawing/2014/main" val="127833153"/>
                    </a:ext>
                  </a:extLst>
                </a:gridCol>
              </a:tblGrid>
              <a:tr h="344950">
                <a:tc gridSpan="3">
                  <a:txBody>
                    <a:bodyPr/>
                    <a:lstStyle/>
                    <a:p>
                      <a:pPr algn="ctr"/>
                      <a:r>
                        <a:rPr lang="en-GB" sz="1800" b="1" u="none" kern="1200" dirty="0">
                          <a:solidFill>
                            <a:schemeClr val="tx1"/>
                          </a:solidFill>
                          <a:effectLst/>
                          <a:latin typeface="+mn-lt"/>
                          <a:ea typeface="+mn-ea"/>
                          <a:cs typeface="+mn-cs"/>
                        </a:rPr>
                        <a:t>YEAR 3 RE – Autumn 1  What do Christians learn from the Creation story?</a:t>
                      </a:r>
                      <a:endParaRPr lang="en-GB" sz="1800" u="none" kern="1200" dirty="0">
                        <a:solidFill>
                          <a:schemeClr val="tx1"/>
                        </a:solidFill>
                        <a:effectLst/>
                        <a:latin typeface="+mn-lt"/>
                        <a:ea typeface="+mn-ea"/>
                        <a:cs typeface="+mn-cs"/>
                      </a:endParaRPr>
                    </a:p>
                  </a:txBody>
                  <a:tcPr>
                    <a:solidFill>
                      <a:srgbClr val="FFCCFF"/>
                    </a:solidFill>
                  </a:tcPr>
                </a:tc>
                <a:tc hMerge="1">
                  <a:txBody>
                    <a:bodyPr/>
                    <a:lstStyle/>
                    <a:p>
                      <a:endParaRPr lang="en-GB"/>
                    </a:p>
                  </a:txBody>
                  <a:tcPr/>
                </a:tc>
                <a:tc hMerge="1">
                  <a:txBody>
                    <a:bodyPr/>
                    <a:lstStyle/>
                    <a:p>
                      <a:pPr algn="ctr"/>
                      <a:endParaRPr lang="en-GB" sz="1600" dirty="0"/>
                    </a:p>
                  </a:txBody>
                  <a:tcPr>
                    <a:solidFill>
                      <a:srgbClr val="CC00FF"/>
                    </a:solidFill>
                  </a:tcPr>
                </a:tc>
                <a:extLst>
                  <a:ext uri="{0D108BD9-81ED-4DB2-BD59-A6C34878D82A}">
                    <a16:rowId xmlns:a16="http://schemas.microsoft.com/office/drawing/2014/main" val="3443119984"/>
                  </a:ext>
                </a:extLst>
              </a:tr>
              <a:tr h="316204">
                <a:tc>
                  <a:txBody>
                    <a:bodyPr/>
                    <a:lstStyle/>
                    <a:p>
                      <a:pPr algn="ctr"/>
                      <a:r>
                        <a:rPr lang="en-GB" sz="1600" dirty="0"/>
                        <a:t>Tier 3 Vocabulary</a:t>
                      </a:r>
                    </a:p>
                  </a:txBody>
                  <a:tcPr>
                    <a:solidFill>
                      <a:schemeClr val="accent1">
                        <a:lumMod val="20000"/>
                        <a:lumOff val="80000"/>
                      </a:schemeClr>
                    </a:solidFill>
                  </a:tcPr>
                </a:tc>
                <a:tc>
                  <a:txBody>
                    <a:bodyPr/>
                    <a:lstStyle/>
                    <a:p>
                      <a:pPr algn="ctr"/>
                      <a:r>
                        <a:rPr lang="en-GB" sz="1600" dirty="0"/>
                        <a:t>Knowledge</a:t>
                      </a:r>
                    </a:p>
                  </a:txBody>
                  <a:tcPr>
                    <a:solidFill>
                      <a:schemeClr val="accent1">
                        <a:lumMod val="20000"/>
                        <a:lumOff val="80000"/>
                      </a:schemeClr>
                    </a:solidFill>
                  </a:tcPr>
                </a:tc>
                <a:tc>
                  <a:txBody>
                    <a:bodyPr/>
                    <a:lstStyle/>
                    <a:p>
                      <a:pPr algn="ctr"/>
                      <a:r>
                        <a:rPr lang="en-GB" sz="1600" dirty="0"/>
                        <a:t>Recommended</a:t>
                      </a:r>
                      <a:r>
                        <a:rPr lang="en-GB" sz="1600" baseline="0" dirty="0"/>
                        <a:t> Reads</a:t>
                      </a:r>
                      <a:endParaRPr lang="en-GB" sz="1600" dirty="0"/>
                    </a:p>
                  </a:txBody>
                  <a:tcPr>
                    <a:solidFill>
                      <a:schemeClr val="accent1">
                        <a:lumMod val="20000"/>
                        <a:lumOff val="80000"/>
                      </a:schemeClr>
                    </a:solidFill>
                  </a:tcPr>
                </a:tc>
                <a:extLst>
                  <a:ext uri="{0D108BD9-81ED-4DB2-BD59-A6C34878D82A}">
                    <a16:rowId xmlns:a16="http://schemas.microsoft.com/office/drawing/2014/main" val="3958210420"/>
                  </a:ext>
                </a:extLst>
              </a:tr>
              <a:tr h="431187">
                <a:tc>
                  <a:txBody>
                    <a:bodyPr/>
                    <a:lstStyle/>
                    <a:p>
                      <a:r>
                        <a:rPr lang="en-GB" sz="1200" b="1" i="0" kern="1200" dirty="0">
                          <a:solidFill>
                            <a:srgbClr val="000000"/>
                          </a:solidFill>
                          <a:effectLst/>
                          <a:latin typeface="Calibri" panose="020F0502020204030204" pitchFamily="34" charset="0"/>
                          <a:ea typeface="+mn-ea"/>
                          <a:cs typeface="+mn-cs"/>
                        </a:rPr>
                        <a:t>Christians</a:t>
                      </a:r>
                      <a:r>
                        <a:rPr lang="en-GB" sz="1200" b="0" i="0" kern="1200" dirty="0">
                          <a:solidFill>
                            <a:srgbClr val="000000"/>
                          </a:solidFill>
                          <a:effectLst/>
                          <a:latin typeface="Calibri" panose="020F0502020204030204" pitchFamily="34" charset="0"/>
                          <a:ea typeface="+mn-ea"/>
                          <a:cs typeface="+mn-cs"/>
                        </a:rPr>
                        <a:t> – people who believe in God and Jesus and are part of the Christian religion.</a:t>
                      </a:r>
                    </a:p>
                  </a:txBody>
                  <a:tcPr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000000"/>
                          </a:solidFill>
                          <a:effectLst/>
                          <a:latin typeface="Calibri-Bold"/>
                        </a:rPr>
                        <a:t>Christians and Jews believe that God made the Earth and all living things in it.  The Creation story is the start of the ‘Big Story’ of the Bible.  </a:t>
                      </a:r>
                    </a:p>
                  </a:txBody>
                  <a:tcPr/>
                </a:tc>
                <a:tc rowSpan="3">
                  <a:txBody>
                    <a:bodyPr/>
                    <a:lstStyle/>
                    <a:p>
                      <a:endParaRPr lang="en-GB" sz="1600" dirty="0"/>
                    </a:p>
                    <a:p>
                      <a:endParaRPr lang="en-GB" sz="1600" dirty="0"/>
                    </a:p>
                    <a:p>
                      <a:endParaRPr lang="en-GB" sz="1600" dirty="0"/>
                    </a:p>
                    <a:p>
                      <a:endParaRPr lang="en-GB" sz="1600" dirty="0"/>
                    </a:p>
                    <a:p>
                      <a:endParaRPr lang="en-GB" sz="1100" dirty="0"/>
                    </a:p>
                    <a:p>
                      <a:pPr algn="ctr"/>
                      <a:endParaRPr lang="en-GB" sz="8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4759365"/>
                  </a:ext>
                </a:extLst>
              </a:tr>
              <a:tr h="528320">
                <a:tc>
                  <a:txBody>
                    <a:bodyPr/>
                    <a:lstStyle/>
                    <a:p>
                      <a:r>
                        <a:rPr lang="en-GB" sz="1200" b="1" i="0" kern="1200" dirty="0">
                          <a:solidFill>
                            <a:srgbClr val="000000"/>
                          </a:solidFill>
                          <a:effectLst/>
                          <a:latin typeface="Calibri" panose="020F0502020204030204" pitchFamily="34" charset="0"/>
                          <a:ea typeface="+mn-ea"/>
                          <a:cs typeface="+mn-cs"/>
                        </a:rPr>
                        <a:t>Natural World </a:t>
                      </a:r>
                      <a:r>
                        <a:rPr lang="en-GB" sz="1200" b="0" i="0" kern="1200" dirty="0">
                          <a:solidFill>
                            <a:srgbClr val="000000"/>
                          </a:solidFill>
                          <a:effectLst/>
                          <a:latin typeface="Calibri" panose="020F0502020204030204" pitchFamily="34" charset="0"/>
                          <a:ea typeface="+mn-ea"/>
                          <a:cs typeface="+mn-cs"/>
                        </a:rPr>
                        <a:t>– all the plants, creatures, land and water that are not made by people.</a:t>
                      </a:r>
                      <a:endParaRPr lang="en-GB" dirty="0"/>
                    </a:p>
                  </a:txBody>
                  <a:tcPr anchor="ctr">
                    <a:no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000000"/>
                          </a:solidFill>
                          <a:effectLst/>
                          <a:latin typeface="Calibri-Bold"/>
                        </a:rPr>
                        <a:t>Christians and Jews share the same belief in the Creation story – that the world was created in 6 days by God and on the 7</a:t>
                      </a:r>
                      <a:r>
                        <a:rPr lang="en-US" sz="1200" b="0" i="0" baseline="30000" dirty="0">
                          <a:solidFill>
                            <a:srgbClr val="000000"/>
                          </a:solidFill>
                          <a:effectLst/>
                          <a:latin typeface="Calibri-Bold"/>
                        </a:rPr>
                        <a:t>th</a:t>
                      </a:r>
                      <a:r>
                        <a:rPr lang="en-US" sz="1200" b="0" i="0" dirty="0">
                          <a:solidFill>
                            <a:srgbClr val="000000"/>
                          </a:solidFill>
                          <a:effectLst/>
                          <a:latin typeface="Calibri-Bold"/>
                        </a:rPr>
                        <a:t> day He rested.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000000"/>
                          </a:solidFill>
                          <a:effectLst/>
                          <a:latin typeface="Calibri-Bold"/>
                        </a:rPr>
                        <a:t>Christians believe that the Creation story gives messages about God: as the Creator, He is all-powerful as he made the world and  he cares for everything in the world, including humans.</a:t>
                      </a:r>
                    </a:p>
                  </a:txBody>
                  <a:tcPr/>
                </a:tc>
                <a:tc vMerge="1">
                  <a:txBody>
                    <a:bodyPr/>
                    <a:lstStyle/>
                    <a:p>
                      <a:endParaRPr lang="en-GB"/>
                    </a:p>
                  </a:txBody>
                  <a:tcPr/>
                </a:tc>
                <a:extLst>
                  <a:ext uri="{0D108BD9-81ED-4DB2-BD59-A6C34878D82A}">
                    <a16:rowId xmlns:a16="http://schemas.microsoft.com/office/drawing/2014/main" val="817221365"/>
                  </a:ext>
                </a:extLst>
              </a:tr>
              <a:tr h="450351">
                <a:tc>
                  <a:txBody>
                    <a:bodyPr/>
                    <a:lstStyle/>
                    <a:p>
                      <a:r>
                        <a:rPr lang="en-GB" sz="1200" b="1" dirty="0"/>
                        <a:t>Creation Story – </a:t>
                      </a:r>
                      <a:r>
                        <a:rPr lang="en-GB" sz="1200" dirty="0"/>
                        <a:t>a story of how the world came into existence.  </a:t>
                      </a:r>
                      <a:endParaRPr lang="en-GB" sz="1200" b="0" i="0" kern="1200" dirty="0">
                        <a:solidFill>
                          <a:srgbClr val="000000"/>
                        </a:solidFill>
                        <a:effectLst/>
                        <a:latin typeface="Calibri" panose="020F0502020204030204" pitchFamily="34" charset="0"/>
                        <a:ea typeface="+mn-ea"/>
                        <a:cs typeface="+mn-cs"/>
                      </a:endParaRPr>
                    </a:p>
                  </a:txBody>
                  <a:tcPr>
                    <a:noFill/>
                  </a:tcPr>
                </a:tc>
                <a:tc vMerge="1">
                  <a:txBody>
                    <a:bodyPr/>
                    <a:lstStyle/>
                    <a:p>
                      <a:endParaRPr lang="en-GB"/>
                    </a:p>
                  </a:txBody>
                  <a:tcPr/>
                </a:tc>
                <a:tc vMerge="1">
                  <a:txBody>
                    <a:bodyPr/>
                    <a:lstStyle/>
                    <a:p>
                      <a:endParaRPr lang="en-GB"/>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353524753"/>
                  </a:ext>
                </a:extLst>
              </a:tr>
              <a:tr h="3808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Creator</a:t>
                      </a:r>
                      <a:r>
                        <a:rPr kumimoji="0" lang="en-US" sz="1200" b="0" i="0" u="none" strike="noStrike" kern="1200" cap="none" spc="0" normalizeH="0" baseline="0" noProof="0" dirty="0">
                          <a:ln>
                            <a:noFill/>
                          </a:ln>
                          <a:solidFill>
                            <a:prstClr val="black"/>
                          </a:solidFill>
                          <a:effectLst/>
                          <a:uLnTx/>
                          <a:uFillTx/>
                          <a:latin typeface="+mn-lt"/>
                          <a:ea typeface="+mn-ea"/>
                          <a:cs typeface="+mn-cs"/>
                        </a:rPr>
                        <a:t> – someone who has made something; Christians believe God is the Creator of the world.</a:t>
                      </a:r>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000000"/>
                          </a:solidFill>
                          <a:effectLst/>
                          <a:latin typeface="Calibri-Bold"/>
                        </a:rPr>
                        <a:t>Christians believe that Adam and Eve committed sin against God when they disobeyed His rules.  This led to ‘the fall’ – the idea that they ‘fell away from being close to God’.  Christians believe humans commit sin but God can forgive.  Christians might pray to God for forgiveness.</a:t>
                      </a:r>
                    </a:p>
                  </a:txBody>
                  <a:tcPr/>
                </a:tc>
                <a:tc rowSpan="8">
                  <a:txBody>
                    <a:bodyPr/>
                    <a:lstStyle/>
                    <a:p>
                      <a:pPr algn="ctr">
                        <a:lnSpc>
                          <a:spcPct val="100000"/>
                        </a:lnSpc>
                      </a:pPr>
                      <a:r>
                        <a:rPr lang="en-GB" sz="1200" b="1" dirty="0">
                          <a:solidFill>
                            <a:schemeClr val="tx1"/>
                          </a:solidFill>
                          <a:effectLst/>
                        </a:rPr>
                        <a:t>Agreed Syllabus Learning Outcomes</a:t>
                      </a:r>
                    </a:p>
                    <a:p>
                      <a:pPr algn="l">
                        <a:lnSpc>
                          <a:spcPct val="100000"/>
                        </a:lnSpc>
                      </a:pPr>
                      <a:r>
                        <a:rPr lang="en-GB" sz="1050" b="1" dirty="0">
                          <a:solidFill>
                            <a:srgbClr val="9900CC"/>
                          </a:solidFill>
                          <a:effectLst/>
                        </a:rPr>
                        <a:t>Make sense of belief: </a:t>
                      </a:r>
                    </a:p>
                    <a:p>
                      <a:pPr marL="171450" indent="-171450" algn="l">
                        <a:lnSpc>
                          <a:spcPct val="100000"/>
                        </a:lnSpc>
                        <a:buFont typeface="Arial" panose="020B0604020202020204" pitchFamily="34" charset="0"/>
                        <a:buChar char="•"/>
                      </a:pPr>
                      <a:r>
                        <a:rPr lang="en-GB" sz="1100" b="0" dirty="0">
                          <a:solidFill>
                            <a:srgbClr val="9900CC"/>
                          </a:solidFill>
                          <a:effectLst/>
                        </a:rPr>
                        <a:t>Place the concepts of God and Creation on a timeline of the Bible’s ‘big story’.</a:t>
                      </a:r>
                    </a:p>
                    <a:p>
                      <a:pPr marL="171450" indent="-171450" algn="l">
                        <a:lnSpc>
                          <a:spcPct val="100000"/>
                        </a:lnSpc>
                        <a:buFont typeface="Arial" panose="020B0604020202020204" pitchFamily="34" charset="0"/>
                        <a:buChar char="•"/>
                      </a:pPr>
                      <a:r>
                        <a:rPr lang="en-GB" sz="1100" b="0" dirty="0">
                          <a:solidFill>
                            <a:srgbClr val="9900CC"/>
                          </a:solidFill>
                          <a:effectLst/>
                        </a:rPr>
                        <a:t>Make clear links between Genesis 1 and what Christians believe about God and Creation.</a:t>
                      </a:r>
                    </a:p>
                    <a:p>
                      <a:pPr marL="171450" indent="-171450" algn="l">
                        <a:lnSpc>
                          <a:spcPct val="100000"/>
                        </a:lnSpc>
                        <a:buFont typeface="Arial" panose="020B0604020202020204" pitchFamily="34" charset="0"/>
                        <a:buChar char="•"/>
                      </a:pPr>
                      <a:r>
                        <a:rPr lang="en-GB" sz="1100" b="0" dirty="0">
                          <a:solidFill>
                            <a:srgbClr val="9900CC"/>
                          </a:solidFill>
                          <a:effectLst/>
                        </a:rPr>
                        <a:t>Recognise that the story of ‘the Fall’ in Genesis 3 gives an explanation of why things go wrong in the world.</a:t>
                      </a:r>
                    </a:p>
                    <a:p>
                      <a:pPr marL="171450" indent="-171450" algn="l">
                        <a:lnSpc>
                          <a:spcPct val="100000"/>
                        </a:lnSpc>
                        <a:buFont typeface="Arial" panose="020B0604020202020204" pitchFamily="34" charset="0"/>
                        <a:buChar char="•"/>
                      </a:pPr>
                      <a:endParaRPr lang="en-GB" sz="1100" b="0" dirty="0">
                        <a:solidFill>
                          <a:srgbClr val="9900CC"/>
                        </a:solidFill>
                        <a:effectLst/>
                      </a:endParaRPr>
                    </a:p>
                    <a:p>
                      <a:pPr algn="l">
                        <a:lnSpc>
                          <a:spcPct val="100000"/>
                        </a:lnSpc>
                      </a:pPr>
                      <a:r>
                        <a:rPr lang="en-GB" sz="1100" b="1" dirty="0">
                          <a:solidFill>
                            <a:srgbClr val="C00000"/>
                          </a:solidFill>
                          <a:effectLst/>
                        </a:rPr>
                        <a:t>Understand the impact: </a:t>
                      </a:r>
                    </a:p>
                    <a:p>
                      <a:pPr marL="171450" indent="-171450" algn="l">
                        <a:lnSpc>
                          <a:spcPct val="100000"/>
                        </a:lnSpc>
                        <a:buFont typeface="Arial" panose="020B0604020202020204" pitchFamily="34" charset="0"/>
                        <a:buChar char="•"/>
                      </a:pPr>
                      <a:r>
                        <a:rPr lang="en-GB" sz="1100" b="0" dirty="0">
                          <a:solidFill>
                            <a:srgbClr val="C00000"/>
                          </a:solidFill>
                          <a:effectLst/>
                        </a:rPr>
                        <a:t>Describe what Christians do because they believe God is Creator (e.g. follow God, wonder at how amazing God’s creation is, care for the Earth).</a:t>
                      </a:r>
                    </a:p>
                    <a:p>
                      <a:pPr marL="171450" indent="-171450" algn="l">
                        <a:lnSpc>
                          <a:spcPct val="100000"/>
                        </a:lnSpc>
                        <a:buFont typeface="Arial" panose="020B0604020202020204" pitchFamily="34" charset="0"/>
                        <a:buChar char="•"/>
                      </a:pPr>
                      <a:r>
                        <a:rPr lang="en-GB" sz="1100" b="0" dirty="0">
                          <a:solidFill>
                            <a:srgbClr val="C00000"/>
                          </a:solidFill>
                          <a:effectLst/>
                        </a:rPr>
                        <a:t>Describe how and why Christians might pray to God, say sorry and ask for forgiveness.</a:t>
                      </a:r>
                    </a:p>
                    <a:p>
                      <a:pPr marL="171450" indent="-171450" algn="l">
                        <a:lnSpc>
                          <a:spcPct val="100000"/>
                        </a:lnSpc>
                        <a:buFont typeface="Arial" panose="020B0604020202020204" pitchFamily="34" charset="0"/>
                        <a:buChar char="•"/>
                      </a:pPr>
                      <a:endParaRPr lang="en-GB" sz="1100" b="0" dirty="0">
                        <a:solidFill>
                          <a:srgbClr val="C00000"/>
                        </a:solidFill>
                        <a:effectLst/>
                      </a:endParaRPr>
                    </a:p>
                    <a:p>
                      <a:pPr algn="l">
                        <a:lnSpc>
                          <a:spcPct val="100000"/>
                        </a:lnSpc>
                      </a:pPr>
                      <a:r>
                        <a:rPr lang="en-GB" sz="1100" b="1" dirty="0">
                          <a:solidFill>
                            <a:srgbClr val="00B050"/>
                          </a:solidFill>
                          <a:effectLst/>
                        </a:rPr>
                        <a:t>Make connections: </a:t>
                      </a:r>
                    </a:p>
                    <a:p>
                      <a:pPr marL="171450" indent="-171450" algn="l">
                        <a:lnSpc>
                          <a:spcPct val="100000"/>
                        </a:lnSpc>
                        <a:buFont typeface="Arial" panose="020B0604020202020204" pitchFamily="34" charset="0"/>
                        <a:buChar char="•"/>
                      </a:pPr>
                      <a:r>
                        <a:rPr lang="en-GB" sz="1100" b="0" dirty="0">
                          <a:solidFill>
                            <a:srgbClr val="00B050"/>
                          </a:solidFill>
                          <a:effectLst/>
                        </a:rPr>
                        <a:t>Ask questions and suggest answers about what might be important in the Creation story for Christians and for non-Christians living today.</a:t>
                      </a:r>
                    </a:p>
                    <a:p>
                      <a:pPr algn="ctr">
                        <a:lnSpc>
                          <a:spcPct val="100000"/>
                        </a:lnSpc>
                      </a:pPr>
                      <a:endParaRPr lang="en-GB" sz="1200" b="1" dirty="0">
                        <a:solidFill>
                          <a:srgbClr val="9900CC"/>
                        </a:solidFill>
                        <a:effectLst/>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36029904"/>
                  </a:ext>
                </a:extLst>
              </a:tr>
              <a:tr h="4311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Genesis</a:t>
                      </a:r>
                      <a:r>
                        <a:rPr kumimoji="0" lang="en-US" sz="1200" b="0" i="0" u="none" strike="noStrike" kern="1200" cap="none" spc="0" normalizeH="0" baseline="0" noProof="0" dirty="0">
                          <a:ln>
                            <a:noFill/>
                          </a:ln>
                          <a:solidFill>
                            <a:prstClr val="black"/>
                          </a:solidFill>
                          <a:effectLst/>
                          <a:uLnTx/>
                          <a:uFillTx/>
                          <a:latin typeface="+mn-lt"/>
                          <a:ea typeface="+mn-ea"/>
                          <a:cs typeface="+mn-cs"/>
                        </a:rPr>
                        <a:t> – the first book of the Bible, which tells the Christian and Jewish story of Creation.</a:t>
                      </a:r>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800168584"/>
                  </a:ext>
                </a:extLst>
              </a:tr>
              <a:tr h="440924">
                <a:tc>
                  <a:txBody>
                    <a:bodyPr/>
                    <a:lstStyle/>
                    <a:p>
                      <a:r>
                        <a:rPr lang="en-GB" sz="1200" b="1" dirty="0"/>
                        <a:t>Sin – </a:t>
                      </a:r>
                      <a:r>
                        <a:rPr lang="en-GB" sz="1200" dirty="0"/>
                        <a:t>behaviour that goes against the laws or rules of God.</a:t>
                      </a:r>
                      <a:endParaRPr lang="en-GB" sz="1200" b="0" i="0" kern="1200" dirty="0">
                        <a:solidFill>
                          <a:srgbClr val="000000"/>
                        </a:solidFill>
                        <a:effectLst/>
                        <a:latin typeface="Calibri" panose="020F0502020204030204" pitchFamily="34" charset="0"/>
                        <a:ea typeface="+mn-ea"/>
                        <a:cs typeface="+mn-cs"/>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rPr>
                        <a:t>The Bible is important to Christians as a guide to life, helping them to decide how to live their lives. </a:t>
                      </a:r>
                    </a:p>
                  </a:txBody>
                  <a:tcPr/>
                </a:tc>
                <a:tc vMerge="1">
                  <a:txBody>
                    <a:bodyPr/>
                    <a:lstStyle/>
                    <a:p>
                      <a:pPr algn="ctr">
                        <a:lnSpc>
                          <a:spcPct val="100000"/>
                        </a:lnSpc>
                      </a:pPr>
                      <a:r>
                        <a:rPr lang="en-GB" sz="1200" b="1" dirty="0">
                          <a:solidFill>
                            <a:schemeClr val="tx1"/>
                          </a:solidFill>
                          <a:effectLst/>
                        </a:rPr>
                        <a:t>Agreed Syllabus Learning Outcomes</a:t>
                      </a:r>
                    </a:p>
                    <a:p>
                      <a:pPr algn="l">
                        <a:lnSpc>
                          <a:spcPct val="100000"/>
                        </a:lnSpc>
                      </a:pPr>
                      <a:r>
                        <a:rPr lang="en-GB" sz="1050" b="1" dirty="0">
                          <a:solidFill>
                            <a:srgbClr val="9900CC"/>
                          </a:solidFill>
                          <a:effectLst/>
                        </a:rPr>
                        <a:t>Make sense of belief: </a:t>
                      </a:r>
                    </a:p>
                    <a:p>
                      <a:pPr marL="171450" indent="-171450" algn="l">
                        <a:lnSpc>
                          <a:spcPct val="100000"/>
                        </a:lnSpc>
                        <a:buFont typeface="Arial" panose="020B0604020202020204" pitchFamily="34" charset="0"/>
                        <a:buChar char="•"/>
                      </a:pPr>
                      <a:r>
                        <a:rPr lang="en-GB" sz="1100" b="0" dirty="0">
                          <a:solidFill>
                            <a:srgbClr val="9900CC"/>
                          </a:solidFill>
                          <a:effectLst/>
                        </a:rPr>
                        <a:t>Place the concepts of God and Creation on a timeline of the Bible’s ‘big story’.</a:t>
                      </a:r>
                    </a:p>
                    <a:p>
                      <a:pPr marL="171450" indent="-171450" algn="l">
                        <a:lnSpc>
                          <a:spcPct val="100000"/>
                        </a:lnSpc>
                        <a:buFont typeface="Arial" panose="020B0604020202020204" pitchFamily="34" charset="0"/>
                        <a:buChar char="•"/>
                      </a:pPr>
                      <a:r>
                        <a:rPr lang="en-GB" sz="1100" b="0" dirty="0">
                          <a:solidFill>
                            <a:srgbClr val="9900CC"/>
                          </a:solidFill>
                          <a:effectLst/>
                        </a:rPr>
                        <a:t>Make clear links between Genesis 1 and what Christians believe about God and Creation.</a:t>
                      </a:r>
                    </a:p>
                    <a:p>
                      <a:pPr marL="171450" indent="-171450" algn="l">
                        <a:lnSpc>
                          <a:spcPct val="100000"/>
                        </a:lnSpc>
                        <a:buFont typeface="Arial" panose="020B0604020202020204" pitchFamily="34" charset="0"/>
                        <a:buChar char="•"/>
                      </a:pPr>
                      <a:r>
                        <a:rPr lang="en-GB" sz="1100" b="0" dirty="0">
                          <a:solidFill>
                            <a:srgbClr val="9900CC"/>
                          </a:solidFill>
                          <a:effectLst/>
                        </a:rPr>
                        <a:t>Recognise that the story of ‘the Fall’ in Genesis 3 gives an explanation of why things go wrong in the world.</a:t>
                      </a:r>
                    </a:p>
                    <a:p>
                      <a:pPr marL="171450" indent="-171450" algn="l">
                        <a:lnSpc>
                          <a:spcPct val="100000"/>
                        </a:lnSpc>
                        <a:buFont typeface="Arial" panose="020B0604020202020204" pitchFamily="34" charset="0"/>
                        <a:buChar char="•"/>
                      </a:pPr>
                      <a:endParaRPr lang="en-GB" sz="1100" b="0" dirty="0">
                        <a:solidFill>
                          <a:srgbClr val="9900CC"/>
                        </a:solidFill>
                        <a:effectLst/>
                      </a:endParaRPr>
                    </a:p>
                    <a:p>
                      <a:pPr algn="l">
                        <a:lnSpc>
                          <a:spcPct val="100000"/>
                        </a:lnSpc>
                      </a:pPr>
                      <a:r>
                        <a:rPr lang="en-GB" sz="1100" b="1" dirty="0">
                          <a:solidFill>
                            <a:srgbClr val="C00000"/>
                          </a:solidFill>
                          <a:effectLst/>
                        </a:rPr>
                        <a:t>Understand the impact: </a:t>
                      </a:r>
                    </a:p>
                    <a:p>
                      <a:pPr marL="171450" indent="-171450" algn="l">
                        <a:lnSpc>
                          <a:spcPct val="100000"/>
                        </a:lnSpc>
                        <a:buFont typeface="Arial" panose="020B0604020202020204" pitchFamily="34" charset="0"/>
                        <a:buChar char="•"/>
                      </a:pPr>
                      <a:r>
                        <a:rPr lang="en-GB" sz="1100" b="0" dirty="0">
                          <a:solidFill>
                            <a:srgbClr val="C00000"/>
                          </a:solidFill>
                          <a:effectLst/>
                        </a:rPr>
                        <a:t>Describe what Christians do because they believe God is Creator (e.g. follow God, wonder at how amazing God’s creation is, care for the Earth).</a:t>
                      </a:r>
                    </a:p>
                    <a:p>
                      <a:pPr marL="171450" indent="-171450" algn="l">
                        <a:lnSpc>
                          <a:spcPct val="100000"/>
                        </a:lnSpc>
                        <a:buFont typeface="Arial" panose="020B0604020202020204" pitchFamily="34" charset="0"/>
                        <a:buChar char="•"/>
                      </a:pPr>
                      <a:r>
                        <a:rPr lang="en-GB" sz="1100" b="0" dirty="0">
                          <a:solidFill>
                            <a:srgbClr val="C00000"/>
                          </a:solidFill>
                          <a:effectLst/>
                        </a:rPr>
                        <a:t>Describe how and why Christians might pray to God, say sorry and ask for forgiveness.</a:t>
                      </a:r>
                    </a:p>
                    <a:p>
                      <a:pPr marL="171450" indent="-171450" algn="l">
                        <a:lnSpc>
                          <a:spcPct val="100000"/>
                        </a:lnSpc>
                        <a:buFont typeface="Arial" panose="020B0604020202020204" pitchFamily="34" charset="0"/>
                        <a:buChar char="•"/>
                      </a:pPr>
                      <a:endParaRPr lang="en-GB" sz="1100" b="0" dirty="0">
                        <a:solidFill>
                          <a:srgbClr val="C00000"/>
                        </a:solidFill>
                        <a:effectLst/>
                      </a:endParaRPr>
                    </a:p>
                    <a:p>
                      <a:pPr algn="l">
                        <a:lnSpc>
                          <a:spcPct val="100000"/>
                        </a:lnSpc>
                      </a:pPr>
                      <a:r>
                        <a:rPr lang="en-GB" sz="1100" b="1" dirty="0">
                          <a:solidFill>
                            <a:srgbClr val="00B050"/>
                          </a:solidFill>
                          <a:effectLst/>
                        </a:rPr>
                        <a:t>Make connections: </a:t>
                      </a:r>
                    </a:p>
                    <a:p>
                      <a:pPr marL="171450" indent="-171450" algn="l">
                        <a:lnSpc>
                          <a:spcPct val="100000"/>
                        </a:lnSpc>
                        <a:buFont typeface="Arial" panose="020B0604020202020204" pitchFamily="34" charset="0"/>
                        <a:buChar char="•"/>
                      </a:pPr>
                      <a:r>
                        <a:rPr lang="en-GB" sz="1100" b="0" dirty="0">
                          <a:solidFill>
                            <a:srgbClr val="00B050"/>
                          </a:solidFill>
                          <a:effectLst/>
                        </a:rPr>
                        <a:t>Ask questions and suggest answers about what might be important in the Creation story for Christians and for non-Christians living today.</a:t>
                      </a:r>
                    </a:p>
                    <a:p>
                      <a:pPr algn="ctr">
                        <a:lnSpc>
                          <a:spcPct val="100000"/>
                        </a:lnSpc>
                      </a:pPr>
                      <a:endParaRPr lang="en-GB" sz="1200" b="1" dirty="0">
                        <a:solidFill>
                          <a:srgbClr val="9900CC"/>
                        </a:solidFill>
                        <a:effectLst/>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115205265"/>
                  </a:ext>
                </a:extLst>
              </a:tr>
              <a:tr h="121752">
                <a:tc>
                  <a:txBody>
                    <a:bodyPr/>
                    <a:lstStyle/>
                    <a:p>
                      <a:r>
                        <a:rPr lang="en-GB" sz="1200" b="1" dirty="0">
                          <a:effectLst/>
                        </a:rPr>
                        <a:t>Garden of Eden </a:t>
                      </a:r>
                      <a:r>
                        <a:rPr lang="en-GB" sz="1200" dirty="0">
                          <a:effectLst/>
                        </a:rPr>
                        <a:t>- </a:t>
                      </a:r>
                      <a:r>
                        <a:rPr lang="en-GB" sz="1200" dirty="0"/>
                        <a:t>a beautiful garden where Christians believe Adam and Eve were placed at the Creation.</a:t>
                      </a:r>
                      <a:endParaRPr lang="en-GB" sz="1200" b="0" i="0" kern="1200" dirty="0">
                        <a:solidFill>
                          <a:srgbClr val="000000"/>
                        </a:solidFill>
                        <a:effectLst/>
                        <a:latin typeface="Calibri" panose="020F0502020204030204" pitchFamily="34" charset="0"/>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rPr>
                        <a:t>Christians believe that they should do their best to care for the world that God created and owns.  You don’t have to be Christian to look after the Earth. </a:t>
                      </a:r>
                    </a:p>
                  </a:txBody>
                  <a:tcPr/>
                </a:tc>
                <a:tc vMerge="1">
                  <a:txBody>
                    <a:bodyPr/>
                    <a:lstStyle/>
                    <a:p>
                      <a:endParaRPr lang="en-GB"/>
                    </a:p>
                  </a:txBody>
                  <a:tcPr/>
                </a:tc>
                <a:extLst>
                  <a:ext uri="{0D108BD9-81ED-4DB2-BD59-A6C34878D82A}">
                    <a16:rowId xmlns:a16="http://schemas.microsoft.com/office/drawing/2014/main" val="3572746154"/>
                  </a:ext>
                </a:extLst>
              </a:tr>
              <a:tr h="289615">
                <a:tc>
                  <a:txBody>
                    <a:bodyPr/>
                    <a:lstStyle/>
                    <a:p>
                      <a:r>
                        <a:rPr lang="en-GB" sz="1200" b="1" dirty="0">
                          <a:effectLst/>
                        </a:rPr>
                        <a:t>Adam and Eve </a:t>
                      </a:r>
                      <a:r>
                        <a:rPr lang="en-GB" sz="1200" dirty="0">
                          <a:effectLst/>
                        </a:rPr>
                        <a:t>– Christians believe they were the first people, created by God.</a:t>
                      </a:r>
                    </a:p>
                  </a:txBody>
                  <a:tcPr anchor="ctr">
                    <a:noFill/>
                  </a:tcPr>
                </a:tc>
                <a:tc rowSpan="4">
                  <a:txBody>
                    <a:bodyPr/>
                    <a:lstStyle/>
                    <a:p>
                      <a:pPr>
                        <a:lnSpc>
                          <a:spcPct val="100000"/>
                        </a:lnSpc>
                      </a:pPr>
                      <a:endParaRPr lang="en-US" sz="1150" kern="1200" dirty="0">
                        <a:solidFill>
                          <a:schemeClr val="tx1"/>
                        </a:solidFill>
                        <a:latin typeface="+mn-lt"/>
                        <a:ea typeface="+mn-ea"/>
                        <a:cs typeface="+mn-cs"/>
                      </a:endParaRPr>
                    </a:p>
                  </a:txBody>
                  <a:tcPr/>
                </a:tc>
                <a:tc vMerge="1">
                  <a:txBody>
                    <a:bodyPr/>
                    <a:lstStyle/>
                    <a:p>
                      <a:endParaRPr lang="en-GB"/>
                    </a:p>
                  </a:txBody>
                  <a:tcPr/>
                </a:tc>
                <a:extLst>
                  <a:ext uri="{0D108BD9-81ED-4DB2-BD59-A6C34878D82A}">
                    <a16:rowId xmlns:a16="http://schemas.microsoft.com/office/drawing/2014/main" val="3091042171"/>
                  </a:ext>
                </a:extLst>
              </a:tr>
              <a:tr h="603662">
                <a:tc>
                  <a:txBody>
                    <a:bodyPr/>
                    <a:lstStyle/>
                    <a:p>
                      <a:r>
                        <a:rPr lang="en-GB" sz="1200" b="1" dirty="0">
                          <a:effectLst/>
                        </a:rPr>
                        <a:t>Forgiveness </a:t>
                      </a:r>
                      <a:r>
                        <a:rPr lang="en-GB" sz="1200" b="0" dirty="0">
                          <a:effectLst/>
                        </a:rPr>
                        <a:t>– a choice to stop being upset or angry with someone who has done something wrong.</a:t>
                      </a:r>
                    </a:p>
                  </a:txBody>
                  <a:tcPr anchor="ctr">
                    <a:noFill/>
                  </a:tcPr>
                </a:tc>
                <a:tc vMerge="1">
                  <a:txBody>
                    <a:bodyPr/>
                    <a:lstStyle/>
                    <a:p>
                      <a:endParaRPr lang="en-US" sz="1200" kern="1200" dirty="0">
                        <a:solidFill>
                          <a:schemeClr val="tx1"/>
                        </a:solidFill>
                        <a:latin typeface="+mn-lt"/>
                        <a:ea typeface="+mn-ea"/>
                        <a:cs typeface="+mn-cs"/>
                      </a:endParaRPr>
                    </a:p>
                  </a:txBody>
                  <a:tcPr/>
                </a:tc>
                <a:tc vMerge="1">
                  <a:txBody>
                    <a:bodyPr/>
                    <a:lstStyle/>
                    <a:p>
                      <a:endParaRPr lang="en-GB"/>
                    </a:p>
                  </a:txBody>
                  <a:tcPr/>
                </a:tc>
                <a:extLst>
                  <a:ext uri="{0D108BD9-81ED-4DB2-BD59-A6C34878D82A}">
                    <a16:rowId xmlns:a16="http://schemas.microsoft.com/office/drawing/2014/main" val="249290389"/>
                  </a:ext>
                </a:extLst>
              </a:tr>
              <a:tr h="230560">
                <a:tc>
                  <a:txBody>
                    <a:bodyPr/>
                    <a:lstStyle/>
                    <a:p>
                      <a:r>
                        <a:rPr lang="en-GB" sz="1200" b="1" dirty="0">
                          <a:effectLst/>
                        </a:rPr>
                        <a:t>Bible</a:t>
                      </a:r>
                      <a:r>
                        <a:rPr lang="en-GB" sz="1200" dirty="0">
                          <a:effectLst/>
                        </a:rPr>
                        <a:t> – the special book in the Christian religion.</a:t>
                      </a:r>
                    </a:p>
                  </a:txBody>
                  <a:tcPr anchor="ctr">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816836084"/>
                  </a:ext>
                </a:extLst>
              </a:tr>
              <a:tr h="645914">
                <a:tc>
                  <a:txBody>
                    <a:bodyPr/>
                    <a:lstStyle/>
                    <a:p>
                      <a:r>
                        <a:rPr lang="en-GB" sz="1200" b="1" dirty="0">
                          <a:effectLst/>
                          <a:latin typeface="+mn-lt"/>
                        </a:rPr>
                        <a:t>Conservation</a:t>
                      </a:r>
                      <a:r>
                        <a:rPr lang="en-GB" sz="1200" dirty="0">
                          <a:effectLst/>
                          <a:latin typeface="+mn-lt"/>
                        </a:rPr>
                        <a:t> – the protection of things found in the natural world.</a:t>
                      </a:r>
                    </a:p>
                  </a:txBody>
                  <a:tcPr anchor="ctr">
                    <a:noFill/>
                  </a:tcPr>
                </a:tc>
                <a:tc vMerge="1">
                  <a:txBody>
                    <a:bodyPr/>
                    <a:lstStyle/>
                    <a:p>
                      <a:r>
                        <a:rPr lang="en-US" sz="1200" dirty="0"/>
                        <a:t>Many Hindus believe that the soul passes through a series of lives with the next lives always being dependent on how the previous ones were lived. </a:t>
                      </a:r>
                    </a:p>
                    <a:p>
                      <a:endParaRPr lang="en-US" sz="1200" dirty="0"/>
                    </a:p>
                    <a:p>
                      <a:r>
                        <a:rPr lang="en-US" sz="1200" dirty="0"/>
                        <a:t>Hindus believe that eventually, if someone truly understands </a:t>
                      </a:r>
                      <a:r>
                        <a:rPr lang="en-US" sz="1200" b="1" dirty="0">
                          <a:solidFill>
                            <a:srgbClr val="0070C0"/>
                          </a:solidFill>
                        </a:rPr>
                        <a:t>atman</a:t>
                      </a:r>
                      <a:r>
                        <a:rPr lang="en-US" sz="1200" dirty="0"/>
                        <a:t>, does their duty </a:t>
                      </a:r>
                      <a:r>
                        <a:rPr lang="en-US" sz="1200" b="1" dirty="0">
                          <a:solidFill>
                            <a:srgbClr val="0070C0"/>
                          </a:solidFill>
                        </a:rPr>
                        <a:t>(dharma) </a:t>
                      </a:r>
                      <a:r>
                        <a:rPr lang="en-US" sz="1200" dirty="0"/>
                        <a:t>and lives a good life </a:t>
                      </a:r>
                      <a:r>
                        <a:rPr lang="en-US" sz="1200" b="1" dirty="0">
                          <a:solidFill>
                            <a:srgbClr val="0070C0"/>
                          </a:solidFill>
                        </a:rPr>
                        <a:t>(karma), </a:t>
                      </a:r>
                      <a:r>
                        <a:rPr lang="en-US" sz="1200" dirty="0"/>
                        <a:t>they will achieve </a:t>
                      </a:r>
                      <a:r>
                        <a:rPr lang="en-US" sz="1200" b="1" dirty="0">
                          <a:solidFill>
                            <a:srgbClr val="0070C0"/>
                          </a:solidFill>
                        </a:rPr>
                        <a:t>moksha</a:t>
                      </a:r>
                      <a:r>
                        <a:rPr lang="en-US" sz="1200" dirty="0"/>
                        <a:t>, which means release from </a:t>
                      </a:r>
                      <a:r>
                        <a:rPr lang="en-US" sz="1200" b="1" dirty="0">
                          <a:solidFill>
                            <a:srgbClr val="0070C0"/>
                          </a:solidFill>
                        </a:rPr>
                        <a:t>samsara</a:t>
                      </a:r>
                      <a:r>
                        <a:rPr lang="en-US" sz="1200" dirty="0"/>
                        <a:t> (the cycle of life, death and rebirth). </a:t>
                      </a:r>
                    </a:p>
                    <a:p>
                      <a:r>
                        <a:rPr lang="en-US" sz="1200" dirty="0"/>
                        <a:t>They will not have to be born again and their atman is released to merge back into Brahman. </a:t>
                      </a:r>
                      <a:endParaRPr lang="en-GB" altLang="en-US" sz="1600" dirty="0"/>
                    </a:p>
                  </a:txBody>
                  <a:tcPr/>
                </a:tc>
                <a:tc vMerge="1">
                  <a:txBody>
                    <a:bodyPr/>
                    <a:lstStyle/>
                    <a:p>
                      <a:pPr algn="ctr"/>
                      <a:r>
                        <a:rPr lang="en-GB" sz="1600" b="1" dirty="0">
                          <a:effectLst/>
                        </a:rPr>
                        <a:t>Agreed Syllabus End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dirty="0">
                          <a:solidFill>
                            <a:srgbClr val="7030A0"/>
                          </a:solidFill>
                          <a:effectLst/>
                          <a:latin typeface="+mn-lt"/>
                          <a:ea typeface="+mn-ea"/>
                          <a:cs typeface="+mn-cs"/>
                        </a:rPr>
                        <a:t>Understand the impact:</a:t>
                      </a:r>
                      <a:br>
                        <a:rPr lang="en-GB" sz="1600" b="1" kern="1200" dirty="0">
                          <a:solidFill>
                            <a:srgbClr val="7030A0"/>
                          </a:solidFill>
                          <a:effectLst/>
                          <a:latin typeface="+mn-lt"/>
                          <a:ea typeface="+mn-ea"/>
                          <a:cs typeface="+mn-cs"/>
                        </a:rPr>
                      </a:br>
                      <a:r>
                        <a:rPr lang="en-GB" sz="1600" kern="1200" dirty="0">
                          <a:solidFill>
                            <a:srgbClr val="7030A0"/>
                          </a:solidFill>
                          <a:effectLst/>
                          <a:latin typeface="+mn-lt"/>
                          <a:ea typeface="+mn-ea"/>
                          <a:cs typeface="+mn-cs"/>
                        </a:rPr>
                        <a:t>•</a:t>
                      </a:r>
                      <a:endParaRPr lang="en-GB" sz="1600" dirty="0"/>
                    </a:p>
                  </a:txBody>
                  <a:tcPr>
                    <a:solidFill>
                      <a:schemeClr val="accent1">
                        <a:lumMod val="20000"/>
                        <a:lumOff val="80000"/>
                      </a:schemeClr>
                    </a:solidFill>
                  </a:tcPr>
                </a:tc>
                <a:extLst>
                  <a:ext uri="{0D108BD9-81ED-4DB2-BD59-A6C34878D82A}">
                    <a16:rowId xmlns:a16="http://schemas.microsoft.com/office/drawing/2014/main" val="3276168505"/>
                  </a:ext>
                </a:extLst>
              </a:tr>
            </a:tbl>
          </a:graphicData>
        </a:graphic>
      </p:graphicFrame>
      <p:pic>
        <p:nvPicPr>
          <p:cNvPr id="8" name="Picture 7">
            <a:extLst>
              <a:ext uri="{FF2B5EF4-FFF2-40B4-BE49-F238E27FC236}">
                <a16:creationId xmlns:a16="http://schemas.microsoft.com/office/drawing/2014/main" id="{C72ED3AE-4944-7A66-1A38-737294979B71}"/>
              </a:ext>
            </a:extLst>
          </p:cNvPr>
          <p:cNvPicPr>
            <a:picLocks noChangeAspect="1"/>
          </p:cNvPicPr>
          <p:nvPr/>
        </p:nvPicPr>
        <p:blipFill>
          <a:blip r:embed="rId2"/>
          <a:stretch>
            <a:fillRect/>
          </a:stretch>
        </p:blipFill>
        <p:spPr>
          <a:xfrm>
            <a:off x="8754801" y="944388"/>
            <a:ext cx="1261294" cy="1428650"/>
          </a:xfrm>
          <a:prstGeom prst="rect">
            <a:avLst/>
          </a:prstGeom>
        </p:spPr>
      </p:pic>
      <p:pic>
        <p:nvPicPr>
          <p:cNvPr id="11" name="Picture 10">
            <a:extLst>
              <a:ext uri="{FF2B5EF4-FFF2-40B4-BE49-F238E27FC236}">
                <a16:creationId xmlns:a16="http://schemas.microsoft.com/office/drawing/2014/main" id="{88F424A4-B5A0-50CD-0DA7-20B2C8559EF9}"/>
              </a:ext>
            </a:extLst>
          </p:cNvPr>
          <p:cNvPicPr>
            <a:picLocks noChangeAspect="1"/>
          </p:cNvPicPr>
          <p:nvPr/>
        </p:nvPicPr>
        <p:blipFill>
          <a:blip r:embed="rId3"/>
          <a:stretch>
            <a:fillRect/>
          </a:stretch>
        </p:blipFill>
        <p:spPr>
          <a:xfrm>
            <a:off x="10490820" y="962527"/>
            <a:ext cx="1054517" cy="1392372"/>
          </a:xfrm>
          <a:prstGeom prst="rect">
            <a:avLst/>
          </a:prstGeom>
        </p:spPr>
      </p:pic>
      <p:pic>
        <p:nvPicPr>
          <p:cNvPr id="14" name="Picture 13">
            <a:extLst>
              <a:ext uri="{FF2B5EF4-FFF2-40B4-BE49-F238E27FC236}">
                <a16:creationId xmlns:a16="http://schemas.microsoft.com/office/drawing/2014/main" id="{77EABF11-C30E-38D7-4551-96276A00F5C9}"/>
              </a:ext>
            </a:extLst>
          </p:cNvPr>
          <p:cNvPicPr>
            <a:picLocks noChangeAspect="1"/>
          </p:cNvPicPr>
          <p:nvPr/>
        </p:nvPicPr>
        <p:blipFill>
          <a:blip r:embed="rId4"/>
          <a:stretch>
            <a:fillRect/>
          </a:stretch>
        </p:blipFill>
        <p:spPr>
          <a:xfrm>
            <a:off x="4186238" y="4645168"/>
            <a:ext cx="3233738" cy="1850937"/>
          </a:xfrm>
          <a:prstGeom prst="rect">
            <a:avLst/>
          </a:prstGeom>
        </p:spPr>
      </p:pic>
    </p:spTree>
    <p:extLst>
      <p:ext uri="{BB962C8B-B14F-4D97-AF65-F5344CB8AC3E}">
        <p14:creationId xmlns:p14="http://schemas.microsoft.com/office/powerpoint/2010/main" val="3232620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76851950"/>
              </p:ext>
            </p:extLst>
          </p:nvPr>
        </p:nvGraphicFramePr>
        <p:xfrm>
          <a:off x="372266" y="49636"/>
          <a:ext cx="11447468" cy="6758728"/>
        </p:xfrm>
        <a:graphic>
          <a:graphicData uri="http://schemas.openxmlformats.org/drawingml/2006/table">
            <a:tbl>
              <a:tblPr firstRow="1" bandRow="1">
                <a:tableStyleId>{5940675A-B579-460E-94D1-54222C63F5DA}</a:tableStyleId>
              </a:tblPr>
              <a:tblGrid>
                <a:gridCol w="3108882">
                  <a:extLst>
                    <a:ext uri="{9D8B030D-6E8A-4147-A177-3AD203B41FA5}">
                      <a16:colId xmlns:a16="http://schemas.microsoft.com/office/drawing/2014/main" val="3070121179"/>
                    </a:ext>
                  </a:extLst>
                </a:gridCol>
                <a:gridCol w="4674528">
                  <a:extLst>
                    <a:ext uri="{9D8B030D-6E8A-4147-A177-3AD203B41FA5}">
                      <a16:colId xmlns:a16="http://schemas.microsoft.com/office/drawing/2014/main" val="3607904477"/>
                    </a:ext>
                  </a:extLst>
                </a:gridCol>
                <a:gridCol w="3664058">
                  <a:extLst>
                    <a:ext uri="{9D8B030D-6E8A-4147-A177-3AD203B41FA5}">
                      <a16:colId xmlns:a16="http://schemas.microsoft.com/office/drawing/2014/main" val="127833153"/>
                    </a:ext>
                  </a:extLst>
                </a:gridCol>
              </a:tblGrid>
              <a:tr h="352385">
                <a:tc gridSpan="3">
                  <a:txBody>
                    <a:bodyPr/>
                    <a:lstStyle/>
                    <a:p>
                      <a:pPr algn="ctr"/>
                      <a:r>
                        <a:rPr lang="en-GB" sz="1800" b="1" u="none" kern="1200" dirty="0">
                          <a:solidFill>
                            <a:schemeClr val="tx1"/>
                          </a:solidFill>
                          <a:effectLst/>
                          <a:latin typeface="+mn-lt"/>
                          <a:ea typeface="+mn-ea"/>
                          <a:cs typeface="+mn-cs"/>
                        </a:rPr>
                        <a:t>YEAR 3 RE – Autumn 2  What is it like for someone to follow God?</a:t>
                      </a:r>
                      <a:endParaRPr lang="en-GB" sz="1800" u="none" kern="1200" dirty="0">
                        <a:solidFill>
                          <a:schemeClr val="tx1"/>
                        </a:solidFill>
                        <a:effectLst/>
                        <a:latin typeface="+mn-lt"/>
                        <a:ea typeface="+mn-ea"/>
                        <a:cs typeface="+mn-cs"/>
                      </a:endParaRPr>
                    </a:p>
                  </a:txBody>
                  <a:tcPr>
                    <a:solidFill>
                      <a:srgbClr val="FFCCFF"/>
                    </a:solidFill>
                  </a:tcPr>
                </a:tc>
                <a:tc hMerge="1">
                  <a:txBody>
                    <a:bodyPr/>
                    <a:lstStyle/>
                    <a:p>
                      <a:endParaRPr lang="en-GB"/>
                    </a:p>
                  </a:txBody>
                  <a:tcPr/>
                </a:tc>
                <a:tc hMerge="1">
                  <a:txBody>
                    <a:bodyPr/>
                    <a:lstStyle/>
                    <a:p>
                      <a:pPr algn="ctr"/>
                      <a:endParaRPr lang="en-GB" sz="1600" dirty="0"/>
                    </a:p>
                  </a:txBody>
                  <a:tcPr>
                    <a:solidFill>
                      <a:srgbClr val="CC00FF"/>
                    </a:solidFill>
                  </a:tcPr>
                </a:tc>
                <a:extLst>
                  <a:ext uri="{0D108BD9-81ED-4DB2-BD59-A6C34878D82A}">
                    <a16:rowId xmlns:a16="http://schemas.microsoft.com/office/drawing/2014/main" val="3443119984"/>
                  </a:ext>
                </a:extLst>
              </a:tr>
              <a:tr h="323019">
                <a:tc>
                  <a:txBody>
                    <a:bodyPr/>
                    <a:lstStyle/>
                    <a:p>
                      <a:pPr algn="ctr"/>
                      <a:r>
                        <a:rPr lang="en-GB" sz="1600" dirty="0"/>
                        <a:t>Tier 3 Vocabulary</a:t>
                      </a:r>
                    </a:p>
                  </a:txBody>
                  <a:tcPr>
                    <a:solidFill>
                      <a:schemeClr val="accent1">
                        <a:lumMod val="20000"/>
                        <a:lumOff val="80000"/>
                      </a:schemeClr>
                    </a:solidFill>
                  </a:tcPr>
                </a:tc>
                <a:tc>
                  <a:txBody>
                    <a:bodyPr/>
                    <a:lstStyle/>
                    <a:p>
                      <a:pPr algn="ctr"/>
                      <a:r>
                        <a:rPr lang="en-GB" sz="1600" dirty="0"/>
                        <a:t>Knowledge</a:t>
                      </a:r>
                    </a:p>
                  </a:txBody>
                  <a:tcPr>
                    <a:solidFill>
                      <a:schemeClr val="accent1">
                        <a:lumMod val="20000"/>
                        <a:lumOff val="80000"/>
                      </a:schemeClr>
                    </a:solidFill>
                  </a:tcPr>
                </a:tc>
                <a:tc>
                  <a:txBody>
                    <a:bodyPr/>
                    <a:lstStyle/>
                    <a:p>
                      <a:pPr algn="ctr"/>
                      <a:r>
                        <a:rPr lang="en-GB" sz="1600" dirty="0"/>
                        <a:t>Recommended</a:t>
                      </a:r>
                      <a:r>
                        <a:rPr lang="en-GB" sz="1600" baseline="0" dirty="0"/>
                        <a:t> Reads</a:t>
                      </a:r>
                      <a:endParaRPr lang="en-GB" sz="1600" dirty="0"/>
                    </a:p>
                  </a:txBody>
                  <a:tcPr>
                    <a:solidFill>
                      <a:schemeClr val="accent1">
                        <a:lumMod val="20000"/>
                        <a:lumOff val="80000"/>
                      </a:schemeClr>
                    </a:solidFill>
                  </a:tcPr>
                </a:tc>
                <a:extLst>
                  <a:ext uri="{0D108BD9-81ED-4DB2-BD59-A6C34878D82A}">
                    <a16:rowId xmlns:a16="http://schemas.microsoft.com/office/drawing/2014/main" val="3958210420"/>
                  </a:ext>
                </a:extLst>
              </a:tr>
              <a:tr h="704769">
                <a:tc>
                  <a:txBody>
                    <a:bodyPr/>
                    <a:lstStyle/>
                    <a:p>
                      <a:r>
                        <a:rPr lang="en-GB" sz="1400" b="0" i="0" u="none" kern="1200" dirty="0">
                          <a:solidFill>
                            <a:srgbClr val="000000"/>
                          </a:solidFill>
                          <a:effectLst/>
                          <a:latin typeface="+mn-lt"/>
                          <a:ea typeface="+mn-ea"/>
                          <a:cs typeface="+mn-cs"/>
                        </a:rPr>
                        <a:t>Chapters- </a:t>
                      </a:r>
                      <a:r>
                        <a:rPr lang="en-US" sz="1400" b="0" i="0" u="none" kern="1200" dirty="0">
                          <a:solidFill>
                            <a:schemeClr val="tx1"/>
                          </a:solidFill>
                          <a:effectLst/>
                          <a:latin typeface="+mn-lt"/>
                          <a:ea typeface="+mn-ea"/>
                          <a:cs typeface="+mn-cs"/>
                        </a:rPr>
                        <a:t>The several books of the Old and New Testaments were from an early time divided into chapters. </a:t>
                      </a:r>
                      <a:endParaRPr lang="en-GB" sz="1400" b="0" i="0" u="none" kern="1200" dirty="0">
                        <a:solidFill>
                          <a:srgbClr val="000000"/>
                        </a:solidFill>
                        <a:effectLst/>
                        <a:latin typeface="+mn-lt"/>
                        <a:ea typeface="+mn-ea"/>
                        <a:cs typeface="+mn-cs"/>
                      </a:endParaRPr>
                    </a:p>
                  </a:txBody>
                  <a:tcPr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tx1"/>
                          </a:solidFill>
                          <a:effectLst/>
                          <a:latin typeface="+mn-lt"/>
                          <a:ea typeface="+mn-ea"/>
                          <a:cs typeface="+mn-cs"/>
                        </a:rPr>
                        <a:t>The People of God try to live in the way God wants, following his commands and worshipping him.</a:t>
                      </a:r>
                      <a:endParaRPr lang="en-US" sz="1400" b="0" i="0" dirty="0">
                        <a:solidFill>
                          <a:srgbClr val="000000"/>
                        </a:solidFill>
                        <a:effectLst/>
                        <a:latin typeface="+mn-lt"/>
                      </a:endParaRPr>
                    </a:p>
                  </a:txBody>
                  <a:tcPr/>
                </a:tc>
                <a:tc rowSpan="4">
                  <a:txBody>
                    <a:bodyPr/>
                    <a:lstStyle/>
                    <a:p>
                      <a:endParaRPr lang="en-GB" sz="1600" dirty="0"/>
                    </a:p>
                    <a:p>
                      <a:endParaRPr lang="en-GB" sz="1600" dirty="0"/>
                    </a:p>
                    <a:p>
                      <a:endParaRPr lang="en-GB" sz="1600" dirty="0"/>
                    </a:p>
                    <a:p>
                      <a:endParaRPr lang="en-GB" sz="1600" dirty="0"/>
                    </a:p>
                    <a:p>
                      <a:endParaRPr lang="en-GB" sz="1100" dirty="0"/>
                    </a:p>
                    <a:p>
                      <a:pPr algn="ctr"/>
                      <a:endParaRPr lang="en-GB" sz="8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4759365"/>
                  </a:ext>
                </a:extLst>
              </a:tr>
              <a:tr h="662728">
                <a:tc rowSpan="2">
                  <a:txBody>
                    <a:bodyPr/>
                    <a:lstStyle/>
                    <a:p>
                      <a:r>
                        <a:rPr lang="en-GB" sz="1400" b="0" i="0" kern="1200" dirty="0">
                          <a:solidFill>
                            <a:srgbClr val="000000"/>
                          </a:solidFill>
                          <a:effectLst/>
                          <a:latin typeface="+mn-lt"/>
                          <a:ea typeface="+mn-ea"/>
                          <a:cs typeface="+mn-cs"/>
                        </a:rPr>
                        <a:t>Verses- </a:t>
                      </a:r>
                      <a:r>
                        <a:rPr lang="en-US" sz="1400" b="0" i="0" kern="1200" dirty="0">
                          <a:solidFill>
                            <a:schemeClr val="tx1"/>
                          </a:solidFill>
                          <a:effectLst/>
                          <a:latin typeface="+mn-lt"/>
                          <a:ea typeface="+mn-ea"/>
                          <a:cs typeface="+mn-cs"/>
                        </a:rPr>
                        <a:t>The common system divides each biblical book into chapters and further divides each chapter into verses.</a:t>
                      </a:r>
                      <a:endParaRPr lang="en-GB" sz="1400" b="0" i="0" kern="1200" dirty="0">
                        <a:solidFill>
                          <a:srgbClr val="000000"/>
                        </a:solidFill>
                        <a:effectLst/>
                        <a:latin typeface="+mn-lt"/>
                        <a:ea typeface="+mn-ea"/>
                        <a:cs typeface="+mn-cs"/>
                      </a:endParaRPr>
                    </a:p>
                  </a:txBody>
                  <a:tcPr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rPr>
                        <a:t>Christians believe that </a:t>
                      </a:r>
                      <a:r>
                        <a:rPr lang="en-US" sz="1400" b="0" i="0" kern="1200" dirty="0">
                          <a:solidFill>
                            <a:schemeClr val="tx1"/>
                          </a:solidFill>
                          <a:effectLst/>
                          <a:latin typeface="+mn-lt"/>
                          <a:ea typeface="+mn-ea"/>
                          <a:cs typeface="+mn-cs"/>
                        </a:rPr>
                        <a:t>he promises to stay with them, and Bible stories show how God keeps his promises.</a:t>
                      </a:r>
                      <a:endParaRPr lang="en-US" sz="1400" kern="1200" dirty="0">
                        <a:solidFill>
                          <a:schemeClr val="tx1"/>
                        </a:solidFill>
                        <a:latin typeface="+mn-lt"/>
                        <a:ea typeface="+mn-ea"/>
                        <a:cs typeface="+mn-cs"/>
                      </a:endParaRPr>
                    </a:p>
                  </a:txBody>
                  <a:tcPr/>
                </a:tc>
                <a:tc vMerge="1">
                  <a:txBody>
                    <a:bodyPr/>
                    <a:lstStyle/>
                    <a:p>
                      <a:endParaRPr lang="en-GB"/>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51038148"/>
                  </a:ext>
                </a:extLst>
              </a:tr>
              <a:tr h="201936">
                <a:tc vMerge="1">
                  <a:txBody>
                    <a:bodyPr/>
                    <a:lstStyle/>
                    <a:p>
                      <a:endParaRPr lang="en-GB" sz="1400" b="0" i="0" kern="1200" dirty="0">
                        <a:solidFill>
                          <a:srgbClr val="000000"/>
                        </a:solidFill>
                        <a:effectLst/>
                        <a:latin typeface="+mn-lt"/>
                        <a:ea typeface="+mn-ea"/>
                        <a:cs typeface="+mn-cs"/>
                      </a:endParaRPr>
                    </a:p>
                  </a:txBody>
                  <a:tcPr anchor="ctr">
                    <a:noFill/>
                  </a:tcPr>
                </a:tc>
                <a:tc rowSpan="2">
                  <a:txBody>
                    <a:bodyPr/>
                    <a:lstStyle/>
                    <a:p>
                      <a:r>
                        <a:rPr lang="en-US" sz="1400" b="0" i="0" kern="1200" dirty="0">
                          <a:solidFill>
                            <a:schemeClr val="tx1"/>
                          </a:solidFill>
                          <a:effectLst/>
                          <a:latin typeface="+mn-lt"/>
                          <a:ea typeface="+mn-ea"/>
                          <a:cs typeface="+mn-cs"/>
                        </a:rPr>
                        <a:t>The Old Testament tells the story of a particular group of people, the children of Israel, known as the People of God, and their relationship with God</a:t>
                      </a:r>
                      <a:r>
                        <a:rPr lang="en-US" sz="1400" b="0" i="0" kern="1200" dirty="0">
                          <a:solidFill>
                            <a:srgbClr val="000000"/>
                          </a:solidFill>
                          <a:effectLst/>
                          <a:latin typeface="+mn-lt"/>
                          <a:ea typeface="+mn-ea"/>
                          <a:cs typeface="+mn-cs"/>
                        </a:rPr>
                        <a:t>.</a:t>
                      </a:r>
                      <a:endParaRPr lang="en-GB" dirty="0"/>
                    </a:p>
                  </a:txBody>
                  <a:tcPr/>
                </a:tc>
                <a:tc vMerge="1">
                  <a:txBody>
                    <a:bodyPr/>
                    <a:lstStyle/>
                    <a:p>
                      <a:endParaRPr lang="en-GB"/>
                    </a:p>
                  </a:txBody>
                  <a:tcPr/>
                </a:tc>
                <a:extLst>
                  <a:ext uri="{0D108BD9-81ED-4DB2-BD59-A6C34878D82A}">
                    <a16:rowId xmlns:a16="http://schemas.microsoft.com/office/drawing/2014/main" val="3190700679"/>
                  </a:ext>
                </a:extLst>
              </a:tr>
              <a:tr h="5028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Pacts- </a:t>
                      </a:r>
                      <a:r>
                        <a:rPr lang="en-US" sz="1400" b="0" i="0" kern="1200" dirty="0">
                          <a:solidFill>
                            <a:schemeClr val="tx1"/>
                          </a:solidFill>
                          <a:effectLst/>
                          <a:latin typeface="+mn-lt"/>
                          <a:ea typeface="+mn-ea"/>
                          <a:cs typeface="+mn-cs"/>
                        </a:rPr>
                        <a:t>a formal agreement between individuals or parties.</a:t>
                      </a:r>
                      <a:endParaRPr kumimoji="0" lang="en-US" sz="1400" b="0" i="0" u="none" strike="noStrike" kern="1200" cap="none" spc="0" normalizeH="0" baseline="0" noProof="0" dirty="0">
                        <a:ln>
                          <a:noFill/>
                        </a:ln>
                        <a:solidFill>
                          <a:prstClr val="black"/>
                        </a:solidFill>
                        <a:effectLst/>
                        <a:uLnTx/>
                        <a:uFillTx/>
                        <a:latin typeface="+mn-lt"/>
                        <a:ea typeface="+mn-ea"/>
                        <a:cs typeface="+mn-cs"/>
                      </a:endParaRPr>
                    </a:p>
                  </a:txBody>
                  <a:tcPr>
                    <a:noFill/>
                  </a:tcPr>
                </a:tc>
                <a:tc vMerge="1">
                  <a:txBody>
                    <a:bodyPr/>
                    <a:lstStyle/>
                    <a:p>
                      <a:endParaRPr lang="en-GB" dirty="0"/>
                    </a:p>
                  </a:txBody>
                  <a:tcPr/>
                </a:tc>
                <a:tc vMerge="1">
                  <a:txBody>
                    <a:bodyPr/>
                    <a:lstStyle/>
                    <a:p>
                      <a:endParaRPr lang="en-GB"/>
                    </a:p>
                  </a:txBody>
                  <a:tcPr/>
                </a:tc>
                <a:extLst>
                  <a:ext uri="{0D108BD9-81ED-4DB2-BD59-A6C34878D82A}">
                    <a16:rowId xmlns:a16="http://schemas.microsoft.com/office/drawing/2014/main" val="108498860"/>
                  </a:ext>
                </a:extLst>
              </a:tr>
              <a:tr h="499212">
                <a:tc rowSpan="2">
                  <a:txBody>
                    <a:bodyPr/>
                    <a:lstStyle/>
                    <a:p>
                      <a:r>
                        <a:rPr lang="en-GB" sz="1400" dirty="0">
                          <a:effectLst/>
                          <a:latin typeface="+mn-lt"/>
                        </a:rPr>
                        <a:t>Promises- </a:t>
                      </a:r>
                      <a:r>
                        <a:rPr lang="en-US" sz="1400" b="0" i="0" kern="1200" dirty="0">
                          <a:solidFill>
                            <a:schemeClr val="tx1"/>
                          </a:solidFill>
                          <a:effectLst/>
                          <a:latin typeface="+mn-lt"/>
                          <a:ea typeface="+mn-ea"/>
                          <a:cs typeface="+mn-cs"/>
                        </a:rPr>
                        <a:t>assure someone that one will definitely do something or that something will happen.</a:t>
                      </a:r>
                      <a:endParaRPr lang="en-GB" sz="1400" dirty="0">
                        <a:latin typeface="+mn-lt"/>
                      </a:endParaRPr>
                    </a:p>
                  </a:txBody>
                  <a:tcPr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rPr>
                        <a:t>Christians believe that Noah was trying to do away with evil in the world and make it a better place.</a:t>
                      </a:r>
                      <a:endParaRPr lang="en-GB" sz="1400" dirty="0">
                        <a:effectLst/>
                        <a:latin typeface="+mn-lt"/>
                      </a:endParaRPr>
                    </a:p>
                  </a:txBody>
                  <a:tcPr/>
                </a:tc>
                <a:tc rowSpan="6">
                  <a:txBody>
                    <a:bodyPr/>
                    <a:lstStyle/>
                    <a:p>
                      <a:pPr algn="ctr">
                        <a:lnSpc>
                          <a:spcPct val="100000"/>
                        </a:lnSpc>
                      </a:pPr>
                      <a:r>
                        <a:rPr lang="en-GB" sz="1400" b="1" dirty="0">
                          <a:effectLst/>
                        </a:rPr>
                        <a:t>Agreed Syllabus Learning Outcomes</a:t>
                      </a:r>
                    </a:p>
                    <a:p>
                      <a:pPr algn="ctr">
                        <a:lnSpc>
                          <a:spcPct val="100000"/>
                        </a:lnSpc>
                      </a:pPr>
                      <a:endParaRPr lang="en-GB" sz="1400" b="1" dirty="0">
                        <a:effectLst/>
                      </a:endParaRPr>
                    </a:p>
                    <a:p>
                      <a:pPr algn="l">
                        <a:lnSpc>
                          <a:spcPct val="100000"/>
                        </a:lnSpc>
                      </a:pPr>
                      <a:r>
                        <a:rPr lang="en-GB" sz="1400" b="1" dirty="0">
                          <a:solidFill>
                            <a:srgbClr val="9900CC"/>
                          </a:solidFill>
                          <a:effectLst/>
                        </a:rPr>
                        <a:t>Make sense of belief:</a:t>
                      </a:r>
                    </a:p>
                    <a:p>
                      <a:pPr marL="285750" indent="-285750" algn="l">
                        <a:lnSpc>
                          <a:spcPct val="100000"/>
                        </a:lnSpc>
                        <a:buFont typeface="Arial" panose="020B0604020202020204" pitchFamily="34" charset="0"/>
                        <a:buChar char="•"/>
                      </a:pPr>
                      <a:r>
                        <a:rPr lang="en-GB" sz="1400" b="0" dirty="0">
                          <a:solidFill>
                            <a:srgbClr val="9900CC"/>
                          </a:solidFill>
                          <a:effectLst/>
                        </a:rPr>
                        <a:t>Make clear links between the story of Noah and the idea of the covenant.</a:t>
                      </a:r>
                    </a:p>
                    <a:p>
                      <a:pPr marL="285750" indent="-285750" algn="l">
                        <a:lnSpc>
                          <a:spcPct val="100000"/>
                        </a:lnSpc>
                        <a:buFont typeface="Arial" panose="020B0604020202020204" pitchFamily="34" charset="0"/>
                        <a:buChar char="•"/>
                      </a:pPr>
                      <a:endParaRPr lang="en-GB" sz="1400" b="1" dirty="0">
                        <a:effectLst/>
                      </a:endParaRPr>
                    </a:p>
                    <a:p>
                      <a:pPr marL="0" indent="0" algn="l">
                        <a:lnSpc>
                          <a:spcPct val="100000"/>
                        </a:lnSpc>
                        <a:buFont typeface="Arial" panose="020B0604020202020204" pitchFamily="34" charset="0"/>
                        <a:buNone/>
                      </a:pPr>
                      <a:r>
                        <a:rPr lang="en-GB" sz="1400" b="1" dirty="0">
                          <a:solidFill>
                            <a:srgbClr val="C00000"/>
                          </a:solidFill>
                          <a:effectLst/>
                        </a:rPr>
                        <a:t>Understand the Impact:</a:t>
                      </a:r>
                    </a:p>
                    <a:p>
                      <a:pPr marL="285750" indent="-285750" algn="l">
                        <a:lnSpc>
                          <a:spcPct val="100000"/>
                        </a:lnSpc>
                        <a:buFont typeface="Arial" panose="020B0604020202020204" pitchFamily="34" charset="0"/>
                        <a:buChar char="•"/>
                      </a:pPr>
                      <a:r>
                        <a:rPr lang="en-GB" sz="1400" b="0" dirty="0">
                          <a:solidFill>
                            <a:srgbClr val="C00000"/>
                          </a:solidFill>
                          <a:effectLst/>
                        </a:rPr>
                        <a:t>Make simple links between promises in the story of Noah and promises that Christians make at a wedding ceremony.</a:t>
                      </a:r>
                    </a:p>
                    <a:p>
                      <a:pPr marL="285750" indent="-285750" algn="l">
                        <a:lnSpc>
                          <a:spcPct val="100000"/>
                        </a:lnSpc>
                        <a:buFont typeface="Arial" panose="020B0604020202020204" pitchFamily="34" charset="0"/>
                        <a:buChar char="•"/>
                      </a:pPr>
                      <a:endParaRPr lang="en-GB" sz="1400" b="0" dirty="0">
                        <a:effectLst/>
                      </a:endParaRPr>
                    </a:p>
                    <a:p>
                      <a:pPr marL="0" indent="0" algn="l">
                        <a:lnSpc>
                          <a:spcPct val="100000"/>
                        </a:lnSpc>
                        <a:buFont typeface="Arial" panose="020B0604020202020204" pitchFamily="34" charset="0"/>
                        <a:buNone/>
                      </a:pPr>
                      <a:r>
                        <a:rPr lang="en-GB" sz="1400" b="1" dirty="0">
                          <a:solidFill>
                            <a:srgbClr val="00B050"/>
                          </a:solidFill>
                          <a:effectLst/>
                        </a:rPr>
                        <a:t>Make connections:</a:t>
                      </a:r>
                    </a:p>
                    <a:p>
                      <a:pPr marL="285750" indent="-285750" algn="l">
                        <a:lnSpc>
                          <a:spcPct val="100000"/>
                        </a:lnSpc>
                        <a:buFont typeface="Arial" panose="020B0604020202020204" pitchFamily="34" charset="0"/>
                        <a:buChar char="•"/>
                      </a:pPr>
                      <a:r>
                        <a:rPr lang="en-GB" sz="1400" b="0" dirty="0">
                          <a:solidFill>
                            <a:srgbClr val="00B050"/>
                          </a:solidFill>
                          <a:effectLst/>
                        </a:rPr>
                        <a:t>Make links between the story of Noah and how we live in school and the wider world.</a:t>
                      </a:r>
                    </a:p>
                    <a:p>
                      <a:pPr algn="ctr">
                        <a:lnSpc>
                          <a:spcPct val="100000"/>
                        </a:lnSpc>
                      </a:pPr>
                      <a:endParaRPr lang="en-GB" sz="1400" b="1" dirty="0">
                        <a:solidFill>
                          <a:srgbClr val="00B050"/>
                        </a:solidFill>
                        <a:effectLst/>
                      </a:endParaRPr>
                    </a:p>
                    <a:p>
                      <a:pPr algn="ctr">
                        <a:lnSpc>
                          <a:spcPct val="100000"/>
                        </a:lnSpc>
                      </a:pPr>
                      <a:endParaRPr lang="en-GB" sz="1400" b="1" dirty="0">
                        <a:effectLst/>
                      </a:endParaRPr>
                    </a:p>
                    <a:p>
                      <a:pPr algn="ctr">
                        <a:lnSpc>
                          <a:spcPct val="100000"/>
                        </a:lnSpc>
                      </a:pPr>
                      <a:endParaRPr lang="en-GB" sz="1400" b="1" dirty="0">
                        <a:effectLst/>
                      </a:endParaRPr>
                    </a:p>
                    <a:p>
                      <a:pPr algn="ctr">
                        <a:lnSpc>
                          <a:spcPct val="100000"/>
                        </a:lnSpc>
                      </a:pPr>
                      <a:endParaRPr lang="en-GB" sz="1400" b="1" dirty="0">
                        <a:effectLst/>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115205265"/>
                  </a:ext>
                </a:extLst>
              </a:tr>
              <a:tr h="205558">
                <a:tc vMerge="1">
                  <a:txBody>
                    <a:bodyPr/>
                    <a:lstStyle/>
                    <a:p>
                      <a:endParaRPr lang="en-GB"/>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rPr>
                        <a:t>Christians believe that </a:t>
                      </a:r>
                      <a:r>
                        <a:rPr lang="en-US" sz="1400" dirty="0"/>
                        <a:t>Noah was told by God to build a boat named the Ark. </a:t>
                      </a:r>
                      <a:endParaRPr lang="en-GB" sz="1400" dirty="0">
                        <a:effectLst/>
                      </a:endParaRPr>
                    </a:p>
                  </a:txBody>
                  <a:tcPr/>
                </a:tc>
                <a:tc vMerge="1">
                  <a:txBody>
                    <a:bodyPr/>
                    <a:lstStyle/>
                    <a:p>
                      <a:endParaRPr lang="en-GB"/>
                    </a:p>
                  </a:txBody>
                  <a:tcPr/>
                </a:tc>
                <a:extLst>
                  <a:ext uri="{0D108BD9-81ED-4DB2-BD59-A6C34878D82A}">
                    <a16:rowId xmlns:a16="http://schemas.microsoft.com/office/drawing/2014/main" val="3572746154"/>
                  </a:ext>
                </a:extLst>
              </a:tr>
              <a:tr h="499212">
                <a:tc>
                  <a:txBody>
                    <a:bodyPr/>
                    <a:lstStyle/>
                    <a:p>
                      <a:r>
                        <a:rPr lang="en-GB" sz="1400" dirty="0">
                          <a:effectLst/>
                          <a:latin typeface="+mn-lt"/>
                        </a:rPr>
                        <a:t>Symbols-</a:t>
                      </a:r>
                      <a:r>
                        <a:rPr lang="en-US" sz="1400" b="0" i="0" kern="1200" dirty="0">
                          <a:solidFill>
                            <a:schemeClr val="tx1"/>
                          </a:solidFill>
                          <a:effectLst/>
                          <a:latin typeface="+mn-lt"/>
                          <a:ea typeface="+mn-ea"/>
                          <a:cs typeface="+mn-cs"/>
                        </a:rPr>
                        <a:t>a thing that represents or stands for something else,</a:t>
                      </a:r>
                      <a:endParaRPr lang="en-GB" sz="1400" dirty="0">
                        <a:effectLst/>
                        <a:latin typeface="+mn-lt"/>
                      </a:endParaRPr>
                    </a:p>
                  </a:txBody>
                  <a:tcPr anchor="ctr">
                    <a:noFill/>
                  </a:tcPr>
                </a:tc>
                <a:tc vMerge="1">
                  <a:txBody>
                    <a:bodyPr/>
                    <a:lstStyle/>
                    <a:p>
                      <a:endParaRPr lang="en-GB"/>
                    </a:p>
                  </a:txBody>
                  <a:tcPr/>
                </a:tc>
                <a:tc vMerge="1">
                  <a:txBody>
                    <a:bodyPr/>
                    <a:lstStyle/>
                    <a:p>
                      <a:pPr algn="ctr">
                        <a:lnSpc>
                          <a:spcPct val="100000"/>
                        </a:lnSpc>
                      </a:pPr>
                      <a:r>
                        <a:rPr lang="en-GB" sz="1400" b="1" dirty="0">
                          <a:effectLst/>
                        </a:rPr>
                        <a:t>Agreed Syllabus End Points</a:t>
                      </a:r>
                    </a:p>
                    <a:p>
                      <a:pPr>
                        <a:lnSpc>
                          <a:spcPct val="100000"/>
                        </a:lnSpc>
                        <a:spcAft>
                          <a:spcPts val="800"/>
                        </a:spcAft>
                      </a:pPr>
                      <a:r>
                        <a:rPr lang="en-GB" sz="1100" b="1" dirty="0">
                          <a:solidFill>
                            <a:srgbClr val="7030A1"/>
                          </a:solidFill>
                          <a:effectLst/>
                          <a:latin typeface="Calibri body"/>
                          <a:ea typeface="Calibri" panose="020F0502020204030204" pitchFamily="34" charset="0"/>
                          <a:cs typeface="Calibri-Bold"/>
                        </a:rPr>
                        <a:t>Make sense of belief:</a:t>
                      </a:r>
                      <a:endParaRPr lang="en-GB" sz="1100" dirty="0">
                        <a:effectLst/>
                        <a:latin typeface="Calibri body"/>
                        <a:ea typeface="Calibri" panose="020F0502020204030204" pitchFamily="34" charset="0"/>
                        <a:cs typeface="Times New Roman" panose="02020603050405020304" pitchFamily="18" charset="0"/>
                      </a:endParaRPr>
                    </a:p>
                    <a:p>
                      <a:pPr>
                        <a:lnSpc>
                          <a:spcPct val="100000"/>
                        </a:lnSpc>
                        <a:spcAft>
                          <a:spcPts val="800"/>
                        </a:spcAft>
                      </a:pPr>
                      <a:r>
                        <a:rPr lang="en-GB" sz="1100" dirty="0">
                          <a:solidFill>
                            <a:srgbClr val="7030A1"/>
                          </a:solidFill>
                          <a:effectLst/>
                          <a:latin typeface="Calibri body"/>
                          <a:ea typeface="Calibri" panose="020F0502020204030204" pitchFamily="34" charset="0"/>
                          <a:cs typeface="SymbolMT"/>
                        </a:rPr>
                        <a:t>• </a:t>
                      </a:r>
                      <a:r>
                        <a:rPr lang="en-GB" sz="1100" dirty="0">
                          <a:solidFill>
                            <a:srgbClr val="7030A1"/>
                          </a:solidFill>
                          <a:effectLst/>
                          <a:latin typeface="Calibri body"/>
                          <a:ea typeface="Calibri" panose="020F0502020204030204" pitchFamily="34" charset="0"/>
                          <a:cs typeface="Calibri" panose="020F0502020204030204" pitchFamily="34" charset="0"/>
                        </a:rPr>
                        <a:t>Identify some Jewish beliefs about God, sin and forgiveness and </a:t>
                      </a:r>
                      <a:r>
                        <a:rPr lang="en-GB" sz="1100" dirty="0" err="1">
                          <a:solidFill>
                            <a:srgbClr val="7030A1"/>
                          </a:solidFill>
                          <a:effectLst/>
                          <a:latin typeface="Calibri body"/>
                          <a:ea typeface="Calibri" panose="020F0502020204030204" pitchFamily="34" charset="0"/>
                          <a:cs typeface="Calibri" panose="020F0502020204030204" pitchFamily="34" charset="0"/>
                        </a:rPr>
                        <a:t>describewhat</a:t>
                      </a:r>
                      <a:r>
                        <a:rPr lang="en-GB" sz="1100" dirty="0">
                          <a:solidFill>
                            <a:srgbClr val="7030A1"/>
                          </a:solidFill>
                          <a:effectLst/>
                          <a:latin typeface="Calibri body"/>
                          <a:ea typeface="Calibri" panose="020F0502020204030204" pitchFamily="34" charset="0"/>
                          <a:cs typeface="Calibri" panose="020F0502020204030204" pitchFamily="34" charset="0"/>
                        </a:rPr>
                        <a:t> they mean.</a:t>
                      </a:r>
                      <a:endParaRPr lang="en-GB" sz="1100" dirty="0">
                        <a:effectLst/>
                        <a:latin typeface="Calibri body"/>
                        <a:ea typeface="Calibri" panose="020F0502020204030204" pitchFamily="34" charset="0"/>
                        <a:cs typeface="Times New Roman" panose="02020603050405020304" pitchFamily="18" charset="0"/>
                      </a:endParaRPr>
                    </a:p>
                    <a:p>
                      <a:pPr>
                        <a:lnSpc>
                          <a:spcPct val="100000"/>
                        </a:lnSpc>
                        <a:spcAft>
                          <a:spcPts val="800"/>
                        </a:spcAft>
                      </a:pPr>
                      <a:r>
                        <a:rPr lang="en-GB" sz="1100" dirty="0">
                          <a:solidFill>
                            <a:srgbClr val="7030A1"/>
                          </a:solidFill>
                          <a:effectLst/>
                          <a:latin typeface="Calibri body"/>
                          <a:ea typeface="Calibri" panose="020F0502020204030204" pitchFamily="34" charset="0"/>
                          <a:cs typeface="SymbolMT"/>
                        </a:rPr>
                        <a:t>• </a:t>
                      </a:r>
                      <a:r>
                        <a:rPr lang="en-GB" sz="1100" dirty="0">
                          <a:solidFill>
                            <a:srgbClr val="7030A1"/>
                          </a:solidFill>
                          <a:effectLst/>
                          <a:latin typeface="Calibri body"/>
                          <a:ea typeface="Calibri" panose="020F0502020204030204" pitchFamily="34" charset="0"/>
                          <a:cs typeface="Calibri" panose="020F0502020204030204" pitchFamily="34" charset="0"/>
                        </a:rPr>
                        <a:t>Make clear links between the story of the Exodus and Jewish beliefs about God and his relationship with the Jewish people</a:t>
                      </a:r>
                      <a:endParaRPr lang="en-GB" sz="1100" dirty="0">
                        <a:effectLst/>
                        <a:latin typeface="Calibri body"/>
                        <a:ea typeface="Calibri" panose="020F0502020204030204" pitchFamily="34" charset="0"/>
                        <a:cs typeface="Times New Roman" panose="02020603050405020304" pitchFamily="18" charset="0"/>
                      </a:endParaRPr>
                    </a:p>
                    <a:p>
                      <a:pPr>
                        <a:lnSpc>
                          <a:spcPct val="100000"/>
                        </a:lnSpc>
                        <a:spcAft>
                          <a:spcPts val="800"/>
                        </a:spcAft>
                      </a:pPr>
                      <a:r>
                        <a:rPr lang="en-GB" sz="1100" dirty="0">
                          <a:solidFill>
                            <a:srgbClr val="000000"/>
                          </a:solidFill>
                          <a:effectLst/>
                          <a:latin typeface="Calibri body"/>
                          <a:ea typeface="Calibri" panose="020F0502020204030204" pitchFamily="34" charset="0"/>
                          <a:cs typeface="SymbolMT"/>
                        </a:rPr>
                        <a:t>• </a:t>
                      </a:r>
                      <a:r>
                        <a:rPr lang="en-GB" sz="1100" dirty="0">
                          <a:solidFill>
                            <a:srgbClr val="7030A1"/>
                          </a:solidFill>
                          <a:effectLst/>
                          <a:latin typeface="Calibri body"/>
                          <a:ea typeface="Calibri" panose="020F0502020204030204" pitchFamily="34" charset="0"/>
                          <a:cs typeface="Calibri" panose="020F0502020204030204" pitchFamily="34" charset="0"/>
                        </a:rPr>
                        <a:t>Offer informed suggestions about the meaning of the Exodus story for Jews today.</a:t>
                      </a:r>
                      <a:endParaRPr lang="en-GB" sz="1100" dirty="0">
                        <a:effectLst/>
                        <a:latin typeface="Calibri body"/>
                        <a:ea typeface="Calibri" panose="020F0502020204030204" pitchFamily="34" charset="0"/>
                        <a:cs typeface="Times New Roman" panose="02020603050405020304" pitchFamily="18" charset="0"/>
                      </a:endParaRPr>
                    </a:p>
                    <a:p>
                      <a:pPr>
                        <a:lnSpc>
                          <a:spcPct val="100000"/>
                        </a:lnSpc>
                        <a:spcAft>
                          <a:spcPts val="800"/>
                        </a:spcAft>
                      </a:pPr>
                      <a:r>
                        <a:rPr lang="en-GB" sz="1100" b="1" dirty="0">
                          <a:solidFill>
                            <a:srgbClr val="C10000"/>
                          </a:solidFill>
                          <a:effectLst/>
                          <a:latin typeface="Calibri body"/>
                          <a:ea typeface="Calibri" panose="020F0502020204030204" pitchFamily="34" charset="0"/>
                          <a:cs typeface="Calibri-Bold"/>
                        </a:rPr>
                        <a:t>Understand the impact:</a:t>
                      </a:r>
                      <a:endParaRPr lang="en-GB" sz="1100" dirty="0">
                        <a:effectLst/>
                        <a:latin typeface="Calibri body"/>
                        <a:ea typeface="Calibri" panose="020F0502020204030204" pitchFamily="34" charset="0"/>
                        <a:cs typeface="Times New Roman" panose="02020603050405020304" pitchFamily="18" charset="0"/>
                      </a:endParaRPr>
                    </a:p>
                    <a:p>
                      <a:pPr>
                        <a:lnSpc>
                          <a:spcPct val="100000"/>
                        </a:lnSpc>
                        <a:spcAft>
                          <a:spcPts val="800"/>
                        </a:spcAft>
                      </a:pPr>
                      <a:r>
                        <a:rPr lang="en-GB" sz="1100" dirty="0">
                          <a:solidFill>
                            <a:srgbClr val="C10000"/>
                          </a:solidFill>
                          <a:effectLst/>
                          <a:latin typeface="Calibri body"/>
                          <a:ea typeface="Calibri" panose="020F0502020204030204" pitchFamily="34" charset="0"/>
                          <a:cs typeface="SymbolMT"/>
                        </a:rPr>
                        <a:t>• </a:t>
                      </a:r>
                      <a:r>
                        <a:rPr lang="en-GB" sz="1100" dirty="0">
                          <a:solidFill>
                            <a:srgbClr val="C10000"/>
                          </a:solidFill>
                          <a:effectLst/>
                          <a:latin typeface="Calibri body"/>
                          <a:ea typeface="Calibri" panose="020F0502020204030204" pitchFamily="34" charset="0"/>
                          <a:cs typeface="Calibri" panose="020F0502020204030204" pitchFamily="34" charset="0"/>
                        </a:rPr>
                        <a:t>Make simple links between Jewish beliefs about God and his people and how Jews live (e.g. through celebrating forgiveness, salvation and freedom at festivals)</a:t>
                      </a:r>
                      <a:endParaRPr lang="en-GB" sz="1100" dirty="0">
                        <a:effectLst/>
                        <a:latin typeface="Calibri body"/>
                        <a:ea typeface="Calibri" panose="020F0502020204030204" pitchFamily="34" charset="0"/>
                        <a:cs typeface="Times New Roman" panose="02020603050405020304" pitchFamily="18" charset="0"/>
                      </a:endParaRPr>
                    </a:p>
                    <a:p>
                      <a:pPr>
                        <a:lnSpc>
                          <a:spcPct val="100000"/>
                        </a:lnSpc>
                        <a:spcAft>
                          <a:spcPts val="800"/>
                        </a:spcAft>
                      </a:pPr>
                      <a:r>
                        <a:rPr lang="en-GB" sz="1100" dirty="0">
                          <a:solidFill>
                            <a:srgbClr val="C10000"/>
                          </a:solidFill>
                          <a:effectLst/>
                          <a:latin typeface="Calibri body"/>
                          <a:ea typeface="Calibri" panose="020F0502020204030204" pitchFamily="34" charset="0"/>
                          <a:cs typeface="SymbolMT"/>
                        </a:rPr>
                        <a:t>• </a:t>
                      </a:r>
                      <a:r>
                        <a:rPr lang="en-GB" sz="1100" dirty="0">
                          <a:solidFill>
                            <a:srgbClr val="C10000"/>
                          </a:solidFill>
                          <a:effectLst/>
                          <a:latin typeface="Calibri body"/>
                          <a:ea typeface="Calibri" panose="020F0502020204030204" pitchFamily="34" charset="0"/>
                          <a:cs typeface="Calibri" panose="020F0502020204030204" pitchFamily="34" charset="0"/>
                        </a:rPr>
                        <a:t>Describe how Jews show their beliefs through worship in festivals, both at home and in wider communities</a:t>
                      </a:r>
                      <a:endParaRPr lang="en-GB" sz="1100" dirty="0">
                        <a:effectLst/>
                        <a:latin typeface="Calibri body"/>
                        <a:ea typeface="Calibri" panose="020F0502020204030204" pitchFamily="34" charset="0"/>
                        <a:cs typeface="Times New Roman" panose="02020603050405020304" pitchFamily="18" charset="0"/>
                      </a:endParaRPr>
                    </a:p>
                    <a:p>
                      <a:pPr>
                        <a:lnSpc>
                          <a:spcPct val="100000"/>
                        </a:lnSpc>
                        <a:spcAft>
                          <a:spcPts val="800"/>
                        </a:spcAft>
                      </a:pPr>
                      <a:r>
                        <a:rPr lang="en-GB" sz="1100" b="1" dirty="0">
                          <a:solidFill>
                            <a:srgbClr val="00B150"/>
                          </a:solidFill>
                          <a:effectLst/>
                          <a:latin typeface="Calibri body"/>
                          <a:ea typeface="Calibri" panose="020F0502020204030204" pitchFamily="34" charset="0"/>
                          <a:cs typeface="Calibri-Bold"/>
                        </a:rPr>
                        <a:t>Make connections:</a:t>
                      </a:r>
                      <a:endParaRPr lang="en-GB" sz="1100" dirty="0">
                        <a:effectLst/>
                        <a:latin typeface="Calibri body"/>
                        <a:ea typeface="Calibri" panose="020F0502020204030204" pitchFamily="34" charset="0"/>
                        <a:cs typeface="Times New Roman" panose="02020603050405020304" pitchFamily="18" charset="0"/>
                      </a:endParaRPr>
                    </a:p>
                    <a:p>
                      <a:pPr>
                        <a:lnSpc>
                          <a:spcPct val="100000"/>
                        </a:lnSpc>
                        <a:spcAft>
                          <a:spcPts val="800"/>
                        </a:spcAft>
                      </a:pPr>
                      <a:r>
                        <a:rPr lang="en-GB" sz="1100" dirty="0">
                          <a:solidFill>
                            <a:srgbClr val="00B150"/>
                          </a:solidFill>
                          <a:effectLst/>
                          <a:latin typeface="Calibri body"/>
                          <a:ea typeface="Calibri" panose="020F0502020204030204" pitchFamily="34" charset="0"/>
                          <a:cs typeface="SymbolMT"/>
                        </a:rPr>
                        <a:t>• </a:t>
                      </a:r>
                      <a:r>
                        <a:rPr lang="en-GB" sz="1100" dirty="0">
                          <a:solidFill>
                            <a:srgbClr val="00B150"/>
                          </a:solidFill>
                          <a:effectLst/>
                          <a:latin typeface="Calibri body"/>
                          <a:ea typeface="Calibri" panose="020F0502020204030204" pitchFamily="34" charset="0"/>
                          <a:cs typeface="Calibri" panose="020F0502020204030204" pitchFamily="34" charset="0"/>
                        </a:rPr>
                        <a:t>Raise questions and suggest answers about whether it is good for </a:t>
                      </a:r>
                      <a:r>
                        <a:rPr lang="en-GB" sz="1100" dirty="0" err="1">
                          <a:solidFill>
                            <a:srgbClr val="00B150"/>
                          </a:solidFill>
                          <a:effectLst/>
                          <a:latin typeface="Calibri body"/>
                          <a:ea typeface="Calibri" panose="020F0502020204030204" pitchFamily="34" charset="0"/>
                          <a:cs typeface="Calibri" panose="020F0502020204030204" pitchFamily="34" charset="0"/>
                        </a:rPr>
                        <a:t>Jewsand</a:t>
                      </a:r>
                      <a:r>
                        <a:rPr lang="en-GB" sz="1100" dirty="0">
                          <a:solidFill>
                            <a:srgbClr val="00B150"/>
                          </a:solidFill>
                          <a:effectLst/>
                          <a:latin typeface="Calibri body"/>
                          <a:ea typeface="Calibri" panose="020F0502020204030204" pitchFamily="34" charset="0"/>
                          <a:cs typeface="Calibri" panose="020F0502020204030204" pitchFamily="34" charset="0"/>
                        </a:rPr>
                        <a:t> everyone else to remember the past and look forward to the future.</a:t>
                      </a:r>
                      <a:endParaRPr lang="en-GB" sz="1100" dirty="0">
                        <a:effectLst/>
                        <a:latin typeface="Calibri body"/>
                        <a:ea typeface="Calibri" panose="020F0502020204030204" pitchFamily="34" charset="0"/>
                        <a:cs typeface="Times New Roman" panose="02020603050405020304" pitchFamily="18" charset="0"/>
                      </a:endParaRPr>
                    </a:p>
                    <a:p>
                      <a:pPr>
                        <a:lnSpc>
                          <a:spcPct val="100000"/>
                        </a:lnSpc>
                        <a:spcAft>
                          <a:spcPts val="800"/>
                        </a:spcAft>
                      </a:pPr>
                      <a:r>
                        <a:rPr lang="en-GB" sz="1100" dirty="0">
                          <a:solidFill>
                            <a:srgbClr val="00B150"/>
                          </a:solidFill>
                          <a:effectLst/>
                          <a:latin typeface="Calibri body"/>
                          <a:ea typeface="Calibri" panose="020F0502020204030204" pitchFamily="34" charset="0"/>
                          <a:cs typeface="SymbolMT"/>
                        </a:rPr>
                        <a:t>• </a:t>
                      </a:r>
                      <a:r>
                        <a:rPr lang="en-GB" sz="1100" dirty="0">
                          <a:solidFill>
                            <a:srgbClr val="00B150"/>
                          </a:solidFill>
                          <a:effectLst/>
                          <a:latin typeface="Calibri body"/>
                          <a:ea typeface="Calibri" panose="020F0502020204030204" pitchFamily="34" charset="0"/>
                          <a:cs typeface="Calibri" panose="020F0502020204030204" pitchFamily="34" charset="0"/>
                        </a:rPr>
                        <a:t>Make links with the value of personal reflection, saying sorry, </a:t>
                      </a:r>
                      <a:r>
                        <a:rPr lang="en-GB" sz="1100" dirty="0" err="1">
                          <a:solidFill>
                            <a:srgbClr val="00B150"/>
                          </a:solidFill>
                          <a:effectLst/>
                          <a:latin typeface="Calibri body"/>
                          <a:ea typeface="Calibri" panose="020F0502020204030204" pitchFamily="34" charset="0"/>
                          <a:cs typeface="Calibri" panose="020F0502020204030204" pitchFamily="34" charset="0"/>
                        </a:rPr>
                        <a:t>beingforgiven</a:t>
                      </a:r>
                      <a:r>
                        <a:rPr lang="en-GB" sz="1100" dirty="0">
                          <a:solidFill>
                            <a:srgbClr val="00B150"/>
                          </a:solidFill>
                          <a:effectLst/>
                          <a:latin typeface="Calibri body"/>
                          <a:ea typeface="Calibri" panose="020F0502020204030204" pitchFamily="34" charset="0"/>
                          <a:cs typeface="Calibri" panose="020F0502020204030204" pitchFamily="34" charset="0"/>
                        </a:rPr>
                        <a:t>, being grateful, seeking freedom and justice in the world </a:t>
                      </a:r>
                      <a:r>
                        <a:rPr lang="en-GB" sz="1100" dirty="0" err="1">
                          <a:solidFill>
                            <a:srgbClr val="00B150"/>
                          </a:solidFill>
                          <a:effectLst/>
                          <a:latin typeface="Calibri body"/>
                          <a:ea typeface="Calibri" panose="020F0502020204030204" pitchFamily="34" charset="0"/>
                          <a:cs typeface="Calibri" panose="020F0502020204030204" pitchFamily="34" charset="0"/>
                        </a:rPr>
                        <a:t>today,</a:t>
                      </a:r>
                      <a:r>
                        <a:rPr lang="en-GB" sz="1100" dirty="0" err="1">
                          <a:solidFill>
                            <a:schemeClr val="tx1"/>
                          </a:solidFill>
                          <a:effectLst/>
                          <a:latin typeface="Calibri body"/>
                          <a:ea typeface="Calibri" panose="020F0502020204030204" pitchFamily="34" charset="0"/>
                          <a:cs typeface="Times New Roman" panose="02020603050405020304" pitchFamily="18" charset="0"/>
                        </a:rPr>
                        <a:t>i</a:t>
                      </a:r>
                      <a:r>
                        <a:rPr lang="en-GB" sz="1100" dirty="0" err="1">
                          <a:solidFill>
                            <a:srgbClr val="00B150"/>
                          </a:solidFill>
                          <a:effectLst/>
                          <a:latin typeface="Calibri body"/>
                          <a:ea typeface="Calibri" panose="020F0502020204030204" pitchFamily="34" charset="0"/>
                        </a:rPr>
                        <a:t>ncluding</a:t>
                      </a:r>
                      <a:r>
                        <a:rPr lang="en-GB" sz="1100" dirty="0">
                          <a:solidFill>
                            <a:srgbClr val="00B150"/>
                          </a:solidFill>
                          <a:effectLst/>
                          <a:latin typeface="Calibri body"/>
                          <a:ea typeface="Calibri" panose="020F0502020204030204" pitchFamily="34" charset="0"/>
                        </a:rPr>
                        <a:t> pupils’ own lives, and giving good reasons for their ideas</a:t>
                      </a:r>
                      <a:endParaRPr lang="en-GB" sz="1100" b="1" dirty="0">
                        <a:effectLst/>
                        <a:latin typeface="Calibri body"/>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59318369"/>
                  </a:ext>
                </a:extLst>
              </a:tr>
              <a:tr h="704769">
                <a:tc>
                  <a:txBody>
                    <a:bodyPr/>
                    <a:lstStyle/>
                    <a:p>
                      <a:r>
                        <a:rPr lang="en-GB" sz="1400" dirty="0">
                          <a:solidFill>
                            <a:schemeClr val="tx1"/>
                          </a:solidFill>
                          <a:effectLst/>
                          <a:latin typeface="+mn-lt"/>
                          <a:ea typeface="Calibri" panose="020F0502020204030204" pitchFamily="34" charset="0"/>
                        </a:rPr>
                        <a:t>Forgiveness-</a:t>
                      </a:r>
                      <a:r>
                        <a:rPr lang="en-GB" sz="1400" b="0" dirty="0">
                          <a:effectLst/>
                          <a:latin typeface="+mn-lt"/>
                        </a:rPr>
                        <a:t>– a choice to stop being upset or angry with someone who has done something wrong.</a:t>
                      </a:r>
                      <a:endParaRPr lang="en-GB" sz="1400" dirty="0">
                        <a:solidFill>
                          <a:schemeClr val="tx1"/>
                        </a:solidFill>
                        <a:effectLst/>
                        <a:latin typeface="+mn-lt"/>
                      </a:endParaRPr>
                    </a:p>
                  </a:txBody>
                  <a:tcPr anchor="ctr">
                    <a:noFill/>
                  </a:tcPr>
                </a:tc>
                <a:tc>
                  <a:txBody>
                    <a:bodyPr/>
                    <a:lstStyle/>
                    <a:p>
                      <a:pPr>
                        <a:lnSpc>
                          <a:spcPct val="100000"/>
                        </a:lnSpc>
                      </a:pPr>
                      <a:r>
                        <a:rPr lang="en-US" sz="1400" dirty="0">
                          <a:latin typeface="+mn-lt"/>
                        </a:rPr>
                        <a:t>Christians believe that </a:t>
                      </a:r>
                      <a:r>
                        <a:rPr lang="en-US" sz="1400" dirty="0"/>
                        <a:t>Noah was one of the people of God trying to follow his commands.</a:t>
                      </a:r>
                      <a:endParaRPr lang="en-US" sz="1400" kern="1200" dirty="0">
                        <a:solidFill>
                          <a:schemeClr val="tx1"/>
                        </a:solidFill>
                        <a:latin typeface="+mn-lt"/>
                        <a:ea typeface="+mn-ea"/>
                        <a:cs typeface="+mn-cs"/>
                      </a:endParaRPr>
                    </a:p>
                  </a:txBody>
                  <a:tcPr/>
                </a:tc>
                <a:tc vMerge="1">
                  <a:txBody>
                    <a:bodyPr/>
                    <a:lstStyle/>
                    <a:p>
                      <a:endParaRPr lang="en-GB"/>
                    </a:p>
                  </a:txBody>
                  <a:tcPr/>
                </a:tc>
                <a:extLst>
                  <a:ext uri="{0D108BD9-81ED-4DB2-BD59-A6C34878D82A}">
                    <a16:rowId xmlns:a16="http://schemas.microsoft.com/office/drawing/2014/main" val="3091042171"/>
                  </a:ext>
                </a:extLst>
              </a:tr>
              <a:tr h="529039">
                <a:tc>
                  <a:txBody>
                    <a:bodyPr/>
                    <a:lstStyle/>
                    <a:p>
                      <a:r>
                        <a:rPr lang="en-GB" sz="1400" dirty="0">
                          <a:solidFill>
                            <a:schemeClr val="tx1"/>
                          </a:solidFill>
                          <a:effectLst/>
                          <a:latin typeface="+mn-lt"/>
                        </a:rPr>
                        <a:t>Command- </a:t>
                      </a:r>
                      <a:r>
                        <a:rPr lang="en-US" sz="1400" dirty="0">
                          <a:latin typeface="+mn-lt"/>
                        </a:rPr>
                        <a:t>Being told to do something.</a:t>
                      </a:r>
                      <a:endParaRPr lang="en-GB" sz="1400" dirty="0">
                        <a:solidFill>
                          <a:schemeClr val="tx1"/>
                        </a:solidFill>
                        <a:effectLst/>
                        <a:latin typeface="+mn-lt"/>
                      </a:endParaRPr>
                    </a:p>
                  </a:txBody>
                  <a:tcPr anchor="ctr">
                    <a:noFill/>
                  </a:tcPr>
                </a:tc>
                <a:tc rowSpan="2">
                  <a:txBody>
                    <a:bodyPr/>
                    <a:lstStyle/>
                    <a:p>
                      <a:endParaRPr lang="en-US" sz="1200" kern="1200" dirty="0">
                        <a:solidFill>
                          <a:schemeClr val="tx1"/>
                        </a:solidFill>
                        <a:latin typeface="+mn-lt"/>
                        <a:ea typeface="+mn-ea"/>
                        <a:cs typeface="+mn-cs"/>
                      </a:endParaRPr>
                    </a:p>
                  </a:txBody>
                  <a:tcPr/>
                </a:tc>
                <a:tc vMerge="1">
                  <a:txBody>
                    <a:bodyPr/>
                    <a:lstStyle/>
                    <a:p>
                      <a:endParaRPr lang="en-GB"/>
                    </a:p>
                  </a:txBody>
                  <a:tcPr/>
                </a:tc>
                <a:extLst>
                  <a:ext uri="{0D108BD9-81ED-4DB2-BD59-A6C34878D82A}">
                    <a16:rowId xmlns:a16="http://schemas.microsoft.com/office/drawing/2014/main" val="249290389"/>
                  </a:ext>
                </a:extLst>
              </a:tr>
              <a:tr h="1350345">
                <a:tc>
                  <a:txBody>
                    <a:bodyPr/>
                    <a:lstStyle/>
                    <a:p>
                      <a:pPr marL="0" algn="l" defTabSz="914400" rtl="0" eaLnBrk="1" latinLnBrk="0" hangingPunct="1"/>
                      <a:r>
                        <a:rPr lang="en-US" sz="1400" dirty="0">
                          <a:latin typeface="+mn-lt"/>
                        </a:rPr>
                        <a:t>Covenant- Promises made by two people to each other.</a:t>
                      </a:r>
                      <a:endParaRPr lang="en-GB" sz="1400" b="0" i="0" kern="1200" dirty="0">
                        <a:solidFill>
                          <a:srgbClr val="000000"/>
                        </a:solidFill>
                        <a:effectLst/>
                        <a:latin typeface="+mn-lt"/>
                        <a:ea typeface="+mn-ea"/>
                        <a:cs typeface="+mn-cs"/>
                      </a:endParaRPr>
                    </a:p>
                  </a:txBody>
                  <a:tcPr anchor="ctr">
                    <a:noFill/>
                  </a:tcPr>
                </a:tc>
                <a:tc vMerge="1">
                  <a:txBody>
                    <a:bodyPr/>
                    <a:lstStyle/>
                    <a:p>
                      <a:r>
                        <a:rPr lang="en-US" sz="1200" dirty="0"/>
                        <a:t>Many Hindus believe that the soul passes through a series of lives with the next lives always being dependent on how the previous ones were lived. </a:t>
                      </a:r>
                    </a:p>
                    <a:p>
                      <a:endParaRPr lang="en-US" sz="1200" dirty="0"/>
                    </a:p>
                    <a:p>
                      <a:r>
                        <a:rPr lang="en-US" sz="1200" dirty="0"/>
                        <a:t>Hindus believe that eventually, if someone truly understands </a:t>
                      </a:r>
                      <a:r>
                        <a:rPr lang="en-US" sz="1200" b="1" dirty="0">
                          <a:solidFill>
                            <a:srgbClr val="0070C0"/>
                          </a:solidFill>
                        </a:rPr>
                        <a:t>atman</a:t>
                      </a:r>
                      <a:r>
                        <a:rPr lang="en-US" sz="1200" dirty="0"/>
                        <a:t>, does their duty </a:t>
                      </a:r>
                      <a:r>
                        <a:rPr lang="en-US" sz="1200" b="1" dirty="0">
                          <a:solidFill>
                            <a:srgbClr val="0070C0"/>
                          </a:solidFill>
                        </a:rPr>
                        <a:t>(dharma) </a:t>
                      </a:r>
                      <a:r>
                        <a:rPr lang="en-US" sz="1200" dirty="0"/>
                        <a:t>and lives a good life </a:t>
                      </a:r>
                      <a:r>
                        <a:rPr lang="en-US" sz="1200" b="1" dirty="0">
                          <a:solidFill>
                            <a:srgbClr val="0070C0"/>
                          </a:solidFill>
                        </a:rPr>
                        <a:t>(karma), </a:t>
                      </a:r>
                      <a:r>
                        <a:rPr lang="en-US" sz="1200" dirty="0"/>
                        <a:t>they will achieve </a:t>
                      </a:r>
                      <a:r>
                        <a:rPr lang="en-US" sz="1200" b="1" dirty="0">
                          <a:solidFill>
                            <a:srgbClr val="0070C0"/>
                          </a:solidFill>
                        </a:rPr>
                        <a:t>moksha</a:t>
                      </a:r>
                      <a:r>
                        <a:rPr lang="en-US" sz="1200" dirty="0"/>
                        <a:t>, which means release from </a:t>
                      </a:r>
                      <a:r>
                        <a:rPr lang="en-US" sz="1200" b="1" dirty="0">
                          <a:solidFill>
                            <a:srgbClr val="0070C0"/>
                          </a:solidFill>
                        </a:rPr>
                        <a:t>samsara</a:t>
                      </a:r>
                      <a:r>
                        <a:rPr lang="en-US" sz="1200" dirty="0"/>
                        <a:t> (the cycle of life, death and rebirth). </a:t>
                      </a:r>
                    </a:p>
                    <a:p>
                      <a:r>
                        <a:rPr lang="en-US" sz="1200" dirty="0"/>
                        <a:t>They will not have to be born again and their atman is released to merge back into Brahman. </a:t>
                      </a:r>
                      <a:endParaRPr lang="en-GB" altLang="en-US" sz="1600" dirty="0"/>
                    </a:p>
                  </a:txBody>
                  <a:tcPr/>
                </a:tc>
                <a:tc vMerge="1">
                  <a:txBody>
                    <a:bodyPr/>
                    <a:lstStyle/>
                    <a:p>
                      <a:pPr algn="ctr"/>
                      <a:r>
                        <a:rPr lang="en-GB" sz="1600" b="1" dirty="0">
                          <a:effectLst/>
                        </a:rPr>
                        <a:t>Agreed Syllabus End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dirty="0">
                          <a:solidFill>
                            <a:srgbClr val="7030A0"/>
                          </a:solidFill>
                          <a:effectLst/>
                          <a:latin typeface="+mn-lt"/>
                          <a:ea typeface="+mn-ea"/>
                          <a:cs typeface="+mn-cs"/>
                        </a:rPr>
                        <a:t>Understand the impact:</a:t>
                      </a:r>
                      <a:br>
                        <a:rPr lang="en-GB" sz="1600" b="1" kern="1200" dirty="0">
                          <a:solidFill>
                            <a:srgbClr val="7030A0"/>
                          </a:solidFill>
                          <a:effectLst/>
                          <a:latin typeface="+mn-lt"/>
                          <a:ea typeface="+mn-ea"/>
                          <a:cs typeface="+mn-cs"/>
                        </a:rPr>
                      </a:br>
                      <a:r>
                        <a:rPr lang="en-GB" sz="1600" kern="1200" dirty="0">
                          <a:solidFill>
                            <a:srgbClr val="7030A0"/>
                          </a:solidFill>
                          <a:effectLst/>
                          <a:latin typeface="+mn-lt"/>
                          <a:ea typeface="+mn-ea"/>
                          <a:cs typeface="+mn-cs"/>
                        </a:rPr>
                        <a:t>•</a:t>
                      </a:r>
                      <a:endParaRPr lang="en-GB" sz="1600" dirty="0"/>
                    </a:p>
                  </a:txBody>
                  <a:tcPr>
                    <a:solidFill>
                      <a:schemeClr val="accent1">
                        <a:lumMod val="20000"/>
                        <a:lumOff val="80000"/>
                      </a:schemeClr>
                    </a:solidFill>
                  </a:tcPr>
                </a:tc>
                <a:extLst>
                  <a:ext uri="{0D108BD9-81ED-4DB2-BD59-A6C34878D82A}">
                    <a16:rowId xmlns:a16="http://schemas.microsoft.com/office/drawing/2014/main" val="3276168505"/>
                  </a:ext>
                </a:extLst>
              </a:tr>
            </a:tbl>
          </a:graphicData>
        </a:graphic>
      </p:graphicFrame>
      <p:pic>
        <p:nvPicPr>
          <p:cNvPr id="3" name="Picture 2">
            <a:extLst>
              <a:ext uri="{FF2B5EF4-FFF2-40B4-BE49-F238E27FC236}">
                <a16:creationId xmlns:a16="http://schemas.microsoft.com/office/drawing/2014/main" id="{0D48FEAC-851A-A902-8AA2-5B32E54AFE5E}"/>
              </a:ext>
            </a:extLst>
          </p:cNvPr>
          <p:cNvPicPr>
            <a:picLocks noChangeAspect="1"/>
          </p:cNvPicPr>
          <p:nvPr/>
        </p:nvPicPr>
        <p:blipFill>
          <a:blip r:embed="rId2"/>
          <a:stretch>
            <a:fillRect/>
          </a:stretch>
        </p:blipFill>
        <p:spPr>
          <a:xfrm>
            <a:off x="8273230" y="934149"/>
            <a:ext cx="967630" cy="1424188"/>
          </a:xfrm>
          <a:prstGeom prst="rect">
            <a:avLst/>
          </a:prstGeom>
        </p:spPr>
      </p:pic>
      <p:pic>
        <p:nvPicPr>
          <p:cNvPr id="10" name="Picture 9">
            <a:extLst>
              <a:ext uri="{FF2B5EF4-FFF2-40B4-BE49-F238E27FC236}">
                <a16:creationId xmlns:a16="http://schemas.microsoft.com/office/drawing/2014/main" id="{FA5388BD-9A84-16C1-F071-DDC9451EA8BE}"/>
              </a:ext>
            </a:extLst>
          </p:cNvPr>
          <p:cNvPicPr>
            <a:picLocks noChangeAspect="1"/>
          </p:cNvPicPr>
          <p:nvPr/>
        </p:nvPicPr>
        <p:blipFill>
          <a:blip r:embed="rId3"/>
          <a:stretch>
            <a:fillRect/>
          </a:stretch>
        </p:blipFill>
        <p:spPr>
          <a:xfrm>
            <a:off x="10766569" y="954265"/>
            <a:ext cx="917418" cy="1364535"/>
          </a:xfrm>
          <a:prstGeom prst="rect">
            <a:avLst/>
          </a:prstGeom>
        </p:spPr>
      </p:pic>
      <p:pic>
        <p:nvPicPr>
          <p:cNvPr id="14" name="Picture 13">
            <a:extLst>
              <a:ext uri="{FF2B5EF4-FFF2-40B4-BE49-F238E27FC236}">
                <a16:creationId xmlns:a16="http://schemas.microsoft.com/office/drawing/2014/main" id="{D7FA9675-9A2F-49F6-2567-9EB2C6AA31C6}"/>
              </a:ext>
            </a:extLst>
          </p:cNvPr>
          <p:cNvPicPr>
            <a:picLocks noChangeAspect="1"/>
          </p:cNvPicPr>
          <p:nvPr/>
        </p:nvPicPr>
        <p:blipFill>
          <a:blip r:embed="rId4"/>
          <a:stretch>
            <a:fillRect/>
          </a:stretch>
        </p:blipFill>
        <p:spPr>
          <a:xfrm>
            <a:off x="9477133" y="934149"/>
            <a:ext cx="1053163" cy="1384651"/>
          </a:xfrm>
          <a:prstGeom prst="rect">
            <a:avLst/>
          </a:prstGeom>
        </p:spPr>
      </p:pic>
      <p:graphicFrame>
        <p:nvGraphicFramePr>
          <p:cNvPr id="15" name="Table 14">
            <a:extLst>
              <a:ext uri="{FF2B5EF4-FFF2-40B4-BE49-F238E27FC236}">
                <a16:creationId xmlns:a16="http://schemas.microsoft.com/office/drawing/2014/main" id="{14C55B84-40FF-D2FA-17D2-0A1EECF44A12}"/>
              </a:ext>
            </a:extLst>
          </p:cNvPr>
          <p:cNvGraphicFramePr>
            <a:graphicFrameLocks noGrp="1"/>
          </p:cNvGraphicFramePr>
          <p:nvPr/>
        </p:nvGraphicFramePr>
        <p:xfrm>
          <a:off x="57150" y="4352925"/>
          <a:ext cx="208280" cy="365760"/>
        </p:xfrm>
        <a:graphic>
          <a:graphicData uri="http://schemas.openxmlformats.org/drawingml/2006/table">
            <a:tbl>
              <a:tblPr/>
              <a:tblGrid>
                <a:gridCol w="208280">
                  <a:extLst>
                    <a:ext uri="{9D8B030D-6E8A-4147-A177-3AD203B41FA5}">
                      <a16:colId xmlns:a16="http://schemas.microsoft.com/office/drawing/2014/main" val="198815458"/>
                    </a:ext>
                  </a:extLst>
                </a:gridCol>
              </a:tblGrid>
              <a:tr h="0">
                <a:tc>
                  <a:txBody>
                    <a:bodyPr/>
                    <a:lstStyle/>
                    <a:p>
                      <a:endParaRPr lang="en-GB"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2181515160"/>
                  </a:ext>
                </a:extLst>
              </a:tr>
            </a:tbl>
          </a:graphicData>
        </a:graphic>
      </p:graphicFrame>
      <p:pic>
        <p:nvPicPr>
          <p:cNvPr id="5" name="Picture 4" descr="A painting of a ship with animals around it&#10;&#10;Description automatically generated">
            <a:extLst>
              <a:ext uri="{FF2B5EF4-FFF2-40B4-BE49-F238E27FC236}">
                <a16:creationId xmlns:a16="http://schemas.microsoft.com/office/drawing/2014/main" id="{C810DACE-1F85-B19E-F3FD-955E7E0B7545}"/>
              </a:ext>
            </a:extLst>
          </p:cNvPr>
          <p:cNvPicPr>
            <a:picLocks noChangeAspect="1"/>
          </p:cNvPicPr>
          <p:nvPr/>
        </p:nvPicPr>
        <p:blipFill>
          <a:blip r:embed="rId5"/>
          <a:stretch>
            <a:fillRect/>
          </a:stretch>
        </p:blipFill>
        <p:spPr>
          <a:xfrm>
            <a:off x="3765909" y="5011225"/>
            <a:ext cx="1639120" cy="1639120"/>
          </a:xfrm>
          <a:prstGeom prst="rect">
            <a:avLst/>
          </a:prstGeom>
        </p:spPr>
      </p:pic>
      <p:pic>
        <p:nvPicPr>
          <p:cNvPr id="7" name="Picture 6" descr="A painting of a rainbow over a group of animals&#10;&#10;Description automatically generated">
            <a:extLst>
              <a:ext uri="{FF2B5EF4-FFF2-40B4-BE49-F238E27FC236}">
                <a16:creationId xmlns:a16="http://schemas.microsoft.com/office/drawing/2014/main" id="{CE1B344D-E3E7-46F9-D89A-12D8FD51A850}"/>
              </a:ext>
            </a:extLst>
          </p:cNvPr>
          <p:cNvPicPr>
            <a:picLocks noChangeAspect="1"/>
          </p:cNvPicPr>
          <p:nvPr/>
        </p:nvPicPr>
        <p:blipFill>
          <a:blip r:embed="rId6"/>
          <a:stretch>
            <a:fillRect/>
          </a:stretch>
        </p:blipFill>
        <p:spPr>
          <a:xfrm>
            <a:off x="5558247" y="5011225"/>
            <a:ext cx="2457451" cy="1639120"/>
          </a:xfrm>
          <a:prstGeom prst="rect">
            <a:avLst/>
          </a:prstGeom>
        </p:spPr>
      </p:pic>
    </p:spTree>
    <p:extLst>
      <p:ext uri="{BB962C8B-B14F-4D97-AF65-F5344CB8AC3E}">
        <p14:creationId xmlns:p14="http://schemas.microsoft.com/office/powerpoint/2010/main" val="1557545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070544601"/>
              </p:ext>
            </p:extLst>
          </p:nvPr>
        </p:nvGraphicFramePr>
        <p:xfrm>
          <a:off x="319314" y="199970"/>
          <a:ext cx="11700748" cy="6646576"/>
        </p:xfrm>
        <a:graphic>
          <a:graphicData uri="http://schemas.openxmlformats.org/drawingml/2006/table">
            <a:tbl>
              <a:tblPr firstRow="1" bandRow="1">
                <a:tableStyleId>{5940675A-B579-460E-94D1-54222C63F5DA}</a:tableStyleId>
              </a:tblPr>
              <a:tblGrid>
                <a:gridCol w="3177667">
                  <a:extLst>
                    <a:ext uri="{9D8B030D-6E8A-4147-A177-3AD203B41FA5}">
                      <a16:colId xmlns:a16="http://schemas.microsoft.com/office/drawing/2014/main" val="3070121179"/>
                    </a:ext>
                  </a:extLst>
                </a:gridCol>
                <a:gridCol w="4777954">
                  <a:extLst>
                    <a:ext uri="{9D8B030D-6E8A-4147-A177-3AD203B41FA5}">
                      <a16:colId xmlns:a16="http://schemas.microsoft.com/office/drawing/2014/main" val="3607904477"/>
                    </a:ext>
                  </a:extLst>
                </a:gridCol>
                <a:gridCol w="3745127">
                  <a:extLst>
                    <a:ext uri="{9D8B030D-6E8A-4147-A177-3AD203B41FA5}">
                      <a16:colId xmlns:a16="http://schemas.microsoft.com/office/drawing/2014/main" val="127833153"/>
                    </a:ext>
                  </a:extLst>
                </a:gridCol>
              </a:tblGrid>
              <a:tr h="351204">
                <a:tc gridSpan="3">
                  <a:txBody>
                    <a:bodyPr/>
                    <a:lstStyle/>
                    <a:p>
                      <a:pPr algn="ctr"/>
                      <a:r>
                        <a:rPr lang="en-GB" sz="1800" b="1" u="none" kern="1200" dirty="0">
                          <a:solidFill>
                            <a:schemeClr val="tx1"/>
                          </a:solidFill>
                          <a:effectLst/>
                          <a:latin typeface="+mn-lt"/>
                          <a:ea typeface="+mn-ea"/>
                          <a:cs typeface="+mn-cs"/>
                        </a:rPr>
                        <a:t>YEAR 3 RE - Spring 1                                     How do Festivals and Family Life show what matters to Jewish people?</a:t>
                      </a:r>
                      <a:endParaRPr lang="en-GB" sz="1800" u="none" kern="1200" dirty="0">
                        <a:solidFill>
                          <a:schemeClr val="tx1"/>
                        </a:solidFill>
                        <a:effectLst/>
                        <a:latin typeface="+mn-lt"/>
                        <a:ea typeface="+mn-ea"/>
                        <a:cs typeface="+mn-cs"/>
                      </a:endParaRPr>
                    </a:p>
                  </a:txBody>
                  <a:tcPr>
                    <a:solidFill>
                      <a:srgbClr val="FFCCFF"/>
                    </a:solidFill>
                  </a:tcPr>
                </a:tc>
                <a:tc hMerge="1">
                  <a:txBody>
                    <a:bodyPr/>
                    <a:lstStyle/>
                    <a:p>
                      <a:endParaRPr lang="en-GB"/>
                    </a:p>
                  </a:txBody>
                  <a:tcPr/>
                </a:tc>
                <a:tc hMerge="1">
                  <a:txBody>
                    <a:bodyPr/>
                    <a:lstStyle/>
                    <a:p>
                      <a:pPr algn="ctr"/>
                      <a:endParaRPr lang="en-GB" sz="1600" dirty="0"/>
                    </a:p>
                  </a:txBody>
                  <a:tcPr>
                    <a:solidFill>
                      <a:srgbClr val="CC00FF"/>
                    </a:solidFill>
                  </a:tcPr>
                </a:tc>
                <a:extLst>
                  <a:ext uri="{0D108BD9-81ED-4DB2-BD59-A6C34878D82A}">
                    <a16:rowId xmlns:a16="http://schemas.microsoft.com/office/drawing/2014/main" val="3443119984"/>
                  </a:ext>
                </a:extLst>
              </a:tr>
              <a:tr h="321937">
                <a:tc>
                  <a:txBody>
                    <a:bodyPr/>
                    <a:lstStyle/>
                    <a:p>
                      <a:pPr algn="ctr"/>
                      <a:r>
                        <a:rPr lang="en-GB" sz="1600" dirty="0"/>
                        <a:t>Tier 3 Vocabulary</a:t>
                      </a:r>
                    </a:p>
                  </a:txBody>
                  <a:tcPr>
                    <a:solidFill>
                      <a:schemeClr val="accent1">
                        <a:lumMod val="20000"/>
                        <a:lumOff val="80000"/>
                      </a:schemeClr>
                    </a:solidFill>
                  </a:tcPr>
                </a:tc>
                <a:tc>
                  <a:txBody>
                    <a:bodyPr/>
                    <a:lstStyle/>
                    <a:p>
                      <a:pPr algn="ctr"/>
                      <a:r>
                        <a:rPr lang="en-GB" sz="1600" dirty="0"/>
                        <a:t>Knowledge</a:t>
                      </a:r>
                    </a:p>
                  </a:txBody>
                  <a:tcPr>
                    <a:solidFill>
                      <a:schemeClr val="accent1">
                        <a:lumMod val="20000"/>
                        <a:lumOff val="80000"/>
                      </a:schemeClr>
                    </a:solidFill>
                  </a:tcPr>
                </a:tc>
                <a:tc>
                  <a:txBody>
                    <a:bodyPr/>
                    <a:lstStyle/>
                    <a:p>
                      <a:pPr algn="ctr"/>
                      <a:r>
                        <a:rPr lang="en-GB" sz="1600" dirty="0"/>
                        <a:t>Recommended</a:t>
                      </a:r>
                      <a:r>
                        <a:rPr lang="en-GB" sz="1600" baseline="0" dirty="0"/>
                        <a:t> Reads</a:t>
                      </a:r>
                      <a:endParaRPr lang="en-GB" sz="1600" dirty="0"/>
                    </a:p>
                  </a:txBody>
                  <a:tcPr>
                    <a:solidFill>
                      <a:schemeClr val="accent1">
                        <a:lumMod val="20000"/>
                        <a:lumOff val="80000"/>
                      </a:schemeClr>
                    </a:solidFill>
                  </a:tcPr>
                </a:tc>
                <a:extLst>
                  <a:ext uri="{0D108BD9-81ED-4DB2-BD59-A6C34878D82A}">
                    <a16:rowId xmlns:a16="http://schemas.microsoft.com/office/drawing/2014/main" val="3958210420"/>
                  </a:ext>
                </a:extLst>
              </a:tr>
              <a:tr h="570707">
                <a:tc>
                  <a:txBody>
                    <a:bodyPr/>
                    <a:lstStyle/>
                    <a:p>
                      <a:r>
                        <a:rPr lang="en-GB" sz="1100" b="1" i="0" dirty="0">
                          <a:solidFill>
                            <a:srgbClr val="000000"/>
                          </a:solidFill>
                          <a:effectLst/>
                          <a:latin typeface="Calibri" panose="020F0502020204030204" pitchFamily="34" charset="0"/>
                        </a:rPr>
                        <a:t>Shabbat - </a:t>
                      </a:r>
                      <a:r>
                        <a:rPr lang="en-GB" sz="1100" b="0" i="0" kern="1200" dirty="0">
                          <a:solidFill>
                            <a:srgbClr val="000000"/>
                          </a:solidFill>
                          <a:effectLst/>
                          <a:latin typeface="Calibri" panose="020F0502020204030204" pitchFamily="34" charset="0"/>
                          <a:ea typeface="+mn-ea"/>
                          <a:cs typeface="+mn-cs"/>
                        </a:rPr>
                        <a:t>Shabbat is the Hebrew word for Sabbath, which Jewish people mark from nightfall on Friday night until nightfall on Saturday</a:t>
                      </a:r>
                    </a:p>
                  </a:txBody>
                  <a:tcPr anchor="ctr">
                    <a:no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rgbClr val="000000"/>
                          </a:solidFill>
                          <a:effectLst/>
                          <a:latin typeface="Calibri-Bold"/>
                        </a:rPr>
                        <a:t>Shabbat i</a:t>
                      </a:r>
                      <a:r>
                        <a:rPr lang="en-US" sz="1200" b="0" i="0" dirty="0">
                          <a:solidFill>
                            <a:srgbClr val="000000"/>
                          </a:solidFill>
                          <a:effectLst/>
                          <a:latin typeface="Calibri-Bold"/>
                        </a:rPr>
                        <a:t>s so special that for Jewish people that it is like a religious holiday each week. Many Jewish people prepare for the arrival of Shabbat carefully – as you would expect someone to prepare if a Queen was coming. Jewish People set out their table with– wine, candles, two loaves of challah bread</a:t>
                      </a:r>
                      <a:r>
                        <a:rPr lang="en-US" sz="1150" b="0" i="0" kern="1200" dirty="0">
                          <a:solidFill>
                            <a:schemeClr val="tx1"/>
                          </a:solidFill>
                          <a:effectLst/>
                          <a:latin typeface="+mn-lt"/>
                          <a:ea typeface="+mn-ea"/>
                          <a:cs typeface="+mn-cs"/>
                        </a:rPr>
                        <a:t>. During Shabbat, Jewish people are not permitted to complete activities that are considered ‘work’ such as cleaning or homework.</a:t>
                      </a:r>
                      <a:endParaRPr lang="en-US" sz="1200" b="0" i="0" dirty="0">
                        <a:solidFill>
                          <a:srgbClr val="000000"/>
                        </a:solidFill>
                        <a:effectLst/>
                        <a:latin typeface="Calibri-Bold"/>
                      </a:endParaRPr>
                    </a:p>
                  </a:txBody>
                  <a:tcPr/>
                </a:tc>
                <a:tc rowSpan="3">
                  <a:txBody>
                    <a:bodyPr/>
                    <a:lstStyle/>
                    <a:p>
                      <a:endParaRPr lang="en-GB" sz="1600" dirty="0"/>
                    </a:p>
                    <a:p>
                      <a:endParaRPr lang="en-GB" sz="1600" dirty="0"/>
                    </a:p>
                    <a:p>
                      <a:endParaRPr lang="en-GB" sz="1600" dirty="0"/>
                    </a:p>
                    <a:p>
                      <a:endParaRPr lang="en-GB" sz="1600" dirty="0"/>
                    </a:p>
                    <a:p>
                      <a:endParaRPr lang="en-GB" sz="1100" dirty="0"/>
                    </a:p>
                    <a:p>
                      <a:pPr algn="ctr"/>
                      <a:endParaRPr lang="en-GB" sz="8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4759365"/>
                  </a:ext>
                </a:extLst>
              </a:tr>
              <a:tr h="409738">
                <a:tc>
                  <a:txBody>
                    <a:bodyPr/>
                    <a:lstStyle/>
                    <a:p>
                      <a:r>
                        <a:rPr lang="en-GB" sz="1100" b="1" i="0" kern="1200" dirty="0">
                          <a:solidFill>
                            <a:srgbClr val="000000"/>
                          </a:solidFill>
                          <a:effectLst/>
                          <a:latin typeface="Calibri" panose="020F0502020204030204" pitchFamily="34" charset="0"/>
                          <a:ea typeface="+mn-ea"/>
                          <a:cs typeface="+mn-cs"/>
                        </a:rPr>
                        <a:t>Torah - </a:t>
                      </a:r>
                      <a:r>
                        <a:rPr lang="en-GB" sz="1100" b="0" i="0" kern="1200" dirty="0">
                          <a:solidFill>
                            <a:srgbClr val="000000"/>
                          </a:solidFill>
                          <a:effectLst/>
                          <a:latin typeface="Calibri" panose="020F0502020204030204" pitchFamily="34" charset="0"/>
                          <a:ea typeface="+mn-ea"/>
                          <a:cs typeface="+mn-cs"/>
                        </a:rPr>
                        <a:t>Torah constitutes the first five books of the Hebrew Bible</a:t>
                      </a:r>
                    </a:p>
                  </a:txBody>
                  <a:tcPr anchor="ct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txBody>
                  <a:tcPr/>
                </a:tc>
                <a:tc vMerge="1">
                  <a:txBody>
                    <a:bodyPr/>
                    <a:lstStyle/>
                    <a:p>
                      <a:endParaRPr lang="en-GB"/>
                    </a:p>
                  </a:txBody>
                  <a:tcPr/>
                </a:tc>
                <a:extLst>
                  <a:ext uri="{0D108BD9-81ED-4DB2-BD59-A6C34878D82A}">
                    <a16:rowId xmlns:a16="http://schemas.microsoft.com/office/drawing/2014/main" val="4251038148"/>
                  </a:ext>
                </a:extLst>
              </a:tr>
              <a:tr h="504856">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a:t>
                      </a:r>
                      <a:r>
                        <a:rPr kumimoji="0" lang="en-GB" sz="11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hallah- </a:t>
                      </a: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 type of leavened egg bread, traditionally eaten by Jewish people on the Sabbath and religious holidays.</a:t>
                      </a:r>
                      <a:endParaRPr kumimoji="0" lang="en-US" sz="1150" b="0" i="0" u="none" strike="noStrike" kern="1200" cap="none" spc="0" normalizeH="0" baseline="0" noProof="0" dirty="0">
                        <a:ln>
                          <a:noFill/>
                        </a:ln>
                        <a:solidFill>
                          <a:prstClr val="black"/>
                        </a:solidFill>
                        <a:effectLst/>
                        <a:uLnTx/>
                        <a:uFillTx/>
                        <a:latin typeface="+mn-lt"/>
                        <a:ea typeface="+mn-ea"/>
                        <a:cs typeface="+mn-cs"/>
                      </a:endParaRPr>
                    </a:p>
                  </a:txBody>
                  <a:tcPr>
                    <a:noFill/>
                  </a:tcPr>
                </a:tc>
                <a:tc vMerge="1">
                  <a:txBody>
                    <a:bodyPr/>
                    <a:lstStyle/>
                    <a:p>
                      <a:endParaRPr lang="en-GB" dirty="0"/>
                    </a:p>
                  </a:txBody>
                  <a:tcPr/>
                </a:tc>
                <a:tc vMerge="1">
                  <a:txBody>
                    <a:bodyPr/>
                    <a:lstStyle/>
                    <a:p>
                      <a:endParaRPr lang="en-GB"/>
                    </a:p>
                  </a:txBody>
                  <a:tcPr/>
                </a:tc>
                <a:extLst>
                  <a:ext uri="{0D108BD9-81ED-4DB2-BD59-A6C34878D82A}">
                    <a16:rowId xmlns:a16="http://schemas.microsoft.com/office/drawing/2014/main" val="108498860"/>
                  </a:ext>
                </a:extLst>
              </a:tr>
              <a:tr h="269267">
                <a:tc vMerge="1">
                  <a:txBody>
                    <a:bodyPr/>
                    <a:lstStyle/>
                    <a:p>
                      <a:endParaRPr lang="en-GB"/>
                    </a:p>
                  </a:txBody>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rgbClr val="000000"/>
                          </a:solidFill>
                          <a:effectLst/>
                          <a:latin typeface="Calibri" panose="020F0502020204030204" pitchFamily="34" charset="0"/>
                        </a:rPr>
                        <a:t>Rosh Hashanah is the Jewish new year. Jewish people examine their deeds from the past year and look to make a fresh start for the next year. </a:t>
                      </a:r>
                      <a:r>
                        <a:rPr lang="en-US" sz="1200" b="0" i="0" dirty="0">
                          <a:solidFill>
                            <a:srgbClr val="000000"/>
                          </a:solidFill>
                          <a:effectLst/>
                          <a:latin typeface="Calibri" panose="020F0502020204030204" pitchFamily="34" charset="0"/>
                        </a:rPr>
                        <a:t>Rosh Hashanah takes place on the 18th September and the festival lasts for two days. One Rosh Hashanah tradition involves blowing a large horn called a Shofar.</a:t>
                      </a:r>
                      <a:endParaRPr lang="en-GB" sz="1200" dirty="0">
                        <a:effectLst/>
                      </a:endParaRPr>
                    </a:p>
                  </a:txBody>
                  <a:tcPr/>
                </a:tc>
                <a:tc rowSpan="6">
                  <a:txBody>
                    <a:bodyPr/>
                    <a:lstStyle/>
                    <a:p>
                      <a:pPr algn="ctr">
                        <a:lnSpc>
                          <a:spcPct val="100000"/>
                        </a:lnSpc>
                      </a:pPr>
                      <a:r>
                        <a:rPr lang="en-GB" sz="1400" b="1" dirty="0">
                          <a:effectLst/>
                        </a:rPr>
                        <a:t>Agreed Syllabus Learning Outcomes</a:t>
                      </a:r>
                    </a:p>
                    <a:p>
                      <a:pPr>
                        <a:lnSpc>
                          <a:spcPct val="100000"/>
                        </a:lnSpc>
                        <a:spcAft>
                          <a:spcPts val="800"/>
                        </a:spcAft>
                      </a:pPr>
                      <a:r>
                        <a:rPr lang="en-GB" sz="1000" b="1" dirty="0">
                          <a:solidFill>
                            <a:srgbClr val="7030A1"/>
                          </a:solidFill>
                          <a:effectLst/>
                          <a:latin typeface="Calibri body"/>
                          <a:ea typeface="Calibri" panose="020F0502020204030204" pitchFamily="34" charset="0"/>
                          <a:cs typeface="Calibri-Bold"/>
                        </a:rPr>
                        <a:t>Make sense of belief:</a:t>
                      </a:r>
                      <a:endParaRPr lang="en-GB" sz="1000" dirty="0">
                        <a:effectLst/>
                        <a:latin typeface="Calibri body"/>
                        <a:ea typeface="Calibri" panose="020F0502020204030204" pitchFamily="34" charset="0"/>
                        <a:cs typeface="Times New Roman" panose="02020603050405020304" pitchFamily="18" charset="0"/>
                      </a:endParaRPr>
                    </a:p>
                    <a:p>
                      <a:pPr>
                        <a:lnSpc>
                          <a:spcPct val="100000"/>
                        </a:lnSpc>
                        <a:spcAft>
                          <a:spcPts val="800"/>
                        </a:spcAft>
                      </a:pPr>
                      <a:r>
                        <a:rPr lang="en-GB" sz="1000" dirty="0">
                          <a:solidFill>
                            <a:srgbClr val="7030A1"/>
                          </a:solidFill>
                          <a:effectLst/>
                          <a:latin typeface="Calibri body"/>
                          <a:ea typeface="Calibri" panose="020F0502020204030204" pitchFamily="34" charset="0"/>
                          <a:cs typeface="SymbolMT"/>
                        </a:rPr>
                        <a:t>• </a:t>
                      </a:r>
                      <a:r>
                        <a:rPr lang="en-GB" sz="1000" dirty="0">
                          <a:solidFill>
                            <a:srgbClr val="7030A1"/>
                          </a:solidFill>
                          <a:effectLst/>
                          <a:latin typeface="Calibri body"/>
                          <a:ea typeface="Calibri" panose="020F0502020204030204" pitchFamily="34" charset="0"/>
                          <a:cs typeface="Calibri" panose="020F0502020204030204" pitchFamily="34" charset="0"/>
                        </a:rPr>
                        <a:t>Identify some Jewish beliefs about God, sin and forgiveness and describe what they mean.</a:t>
                      </a:r>
                      <a:endParaRPr lang="en-GB" sz="1000" dirty="0">
                        <a:effectLst/>
                        <a:latin typeface="Calibri body"/>
                        <a:ea typeface="Calibri" panose="020F0502020204030204" pitchFamily="34" charset="0"/>
                        <a:cs typeface="Times New Roman" panose="02020603050405020304" pitchFamily="18" charset="0"/>
                      </a:endParaRPr>
                    </a:p>
                    <a:p>
                      <a:pPr>
                        <a:lnSpc>
                          <a:spcPct val="100000"/>
                        </a:lnSpc>
                        <a:spcAft>
                          <a:spcPts val="800"/>
                        </a:spcAft>
                      </a:pPr>
                      <a:r>
                        <a:rPr lang="en-GB" sz="1000" dirty="0">
                          <a:solidFill>
                            <a:srgbClr val="7030A1"/>
                          </a:solidFill>
                          <a:effectLst/>
                          <a:latin typeface="Calibri body"/>
                          <a:ea typeface="Calibri" panose="020F0502020204030204" pitchFamily="34" charset="0"/>
                          <a:cs typeface="SymbolMT"/>
                        </a:rPr>
                        <a:t>• </a:t>
                      </a:r>
                      <a:r>
                        <a:rPr lang="en-GB" sz="1000" dirty="0">
                          <a:solidFill>
                            <a:srgbClr val="7030A1"/>
                          </a:solidFill>
                          <a:effectLst/>
                          <a:latin typeface="Calibri body"/>
                          <a:ea typeface="Calibri" panose="020F0502020204030204" pitchFamily="34" charset="0"/>
                          <a:cs typeface="Calibri" panose="020F0502020204030204" pitchFamily="34" charset="0"/>
                        </a:rPr>
                        <a:t>Make clear links between the story of the Exodus and Jewish beliefs about God and his relationship with the Jewish people</a:t>
                      </a:r>
                      <a:endParaRPr lang="en-GB" sz="1000" dirty="0">
                        <a:effectLst/>
                        <a:latin typeface="Calibri body"/>
                        <a:ea typeface="Calibri" panose="020F0502020204030204" pitchFamily="34" charset="0"/>
                        <a:cs typeface="Times New Roman" panose="02020603050405020304" pitchFamily="18" charset="0"/>
                      </a:endParaRPr>
                    </a:p>
                    <a:p>
                      <a:pPr>
                        <a:lnSpc>
                          <a:spcPct val="100000"/>
                        </a:lnSpc>
                        <a:spcAft>
                          <a:spcPts val="800"/>
                        </a:spcAft>
                      </a:pPr>
                      <a:r>
                        <a:rPr lang="en-GB" sz="1000" dirty="0">
                          <a:solidFill>
                            <a:srgbClr val="000000"/>
                          </a:solidFill>
                          <a:effectLst/>
                          <a:latin typeface="Calibri body"/>
                          <a:ea typeface="Calibri" panose="020F0502020204030204" pitchFamily="34" charset="0"/>
                          <a:cs typeface="SymbolMT"/>
                        </a:rPr>
                        <a:t>• </a:t>
                      </a:r>
                      <a:r>
                        <a:rPr lang="en-GB" sz="1000" dirty="0">
                          <a:solidFill>
                            <a:srgbClr val="7030A1"/>
                          </a:solidFill>
                          <a:effectLst/>
                          <a:latin typeface="Calibri body"/>
                          <a:ea typeface="Calibri" panose="020F0502020204030204" pitchFamily="34" charset="0"/>
                          <a:cs typeface="Calibri" panose="020F0502020204030204" pitchFamily="34" charset="0"/>
                        </a:rPr>
                        <a:t>Offer informed suggestions about the meaning of the Exodus story for Jews today.</a:t>
                      </a:r>
                      <a:endParaRPr lang="en-GB" sz="1000" dirty="0">
                        <a:effectLst/>
                        <a:latin typeface="Calibri body"/>
                        <a:ea typeface="Calibri" panose="020F0502020204030204" pitchFamily="34" charset="0"/>
                        <a:cs typeface="Times New Roman" panose="02020603050405020304" pitchFamily="18" charset="0"/>
                      </a:endParaRPr>
                    </a:p>
                    <a:p>
                      <a:pPr>
                        <a:lnSpc>
                          <a:spcPct val="100000"/>
                        </a:lnSpc>
                        <a:spcAft>
                          <a:spcPts val="800"/>
                        </a:spcAft>
                      </a:pPr>
                      <a:r>
                        <a:rPr lang="en-GB" sz="1000" b="1" dirty="0">
                          <a:solidFill>
                            <a:srgbClr val="C10000"/>
                          </a:solidFill>
                          <a:effectLst/>
                          <a:latin typeface="Calibri body"/>
                          <a:ea typeface="Calibri" panose="020F0502020204030204" pitchFamily="34" charset="0"/>
                          <a:cs typeface="Calibri-Bold"/>
                        </a:rPr>
                        <a:t>Understand the impact:</a:t>
                      </a:r>
                      <a:endParaRPr lang="en-GB" sz="1000" dirty="0">
                        <a:effectLst/>
                        <a:latin typeface="Calibri body"/>
                        <a:ea typeface="Calibri" panose="020F0502020204030204" pitchFamily="34" charset="0"/>
                        <a:cs typeface="Times New Roman" panose="02020603050405020304" pitchFamily="18" charset="0"/>
                      </a:endParaRPr>
                    </a:p>
                    <a:p>
                      <a:pPr>
                        <a:lnSpc>
                          <a:spcPct val="100000"/>
                        </a:lnSpc>
                        <a:spcAft>
                          <a:spcPts val="800"/>
                        </a:spcAft>
                      </a:pPr>
                      <a:r>
                        <a:rPr lang="en-GB" sz="1000" dirty="0">
                          <a:solidFill>
                            <a:srgbClr val="C10000"/>
                          </a:solidFill>
                          <a:effectLst/>
                          <a:latin typeface="Calibri body"/>
                          <a:ea typeface="Calibri" panose="020F0502020204030204" pitchFamily="34" charset="0"/>
                          <a:cs typeface="SymbolMT"/>
                        </a:rPr>
                        <a:t>• </a:t>
                      </a:r>
                      <a:r>
                        <a:rPr lang="en-GB" sz="1000" dirty="0">
                          <a:solidFill>
                            <a:srgbClr val="C10000"/>
                          </a:solidFill>
                          <a:effectLst/>
                          <a:latin typeface="Calibri body"/>
                          <a:ea typeface="Calibri" panose="020F0502020204030204" pitchFamily="34" charset="0"/>
                          <a:cs typeface="Calibri" panose="020F0502020204030204" pitchFamily="34" charset="0"/>
                        </a:rPr>
                        <a:t>Make simple links between Jewish beliefs about God and his people and how Jewish people live (e.g. through celebrating forgiveness, salvation and freedom at festivals)</a:t>
                      </a:r>
                      <a:endParaRPr lang="en-GB" sz="1000" dirty="0">
                        <a:effectLst/>
                        <a:latin typeface="Calibri body"/>
                        <a:ea typeface="Calibri" panose="020F0502020204030204" pitchFamily="34" charset="0"/>
                        <a:cs typeface="Times New Roman" panose="02020603050405020304" pitchFamily="18" charset="0"/>
                      </a:endParaRPr>
                    </a:p>
                    <a:p>
                      <a:pPr>
                        <a:lnSpc>
                          <a:spcPct val="100000"/>
                        </a:lnSpc>
                        <a:spcAft>
                          <a:spcPts val="800"/>
                        </a:spcAft>
                      </a:pPr>
                      <a:r>
                        <a:rPr lang="en-GB" sz="1000" dirty="0">
                          <a:solidFill>
                            <a:srgbClr val="C10000"/>
                          </a:solidFill>
                          <a:effectLst/>
                          <a:latin typeface="Calibri body"/>
                          <a:ea typeface="Calibri" panose="020F0502020204030204" pitchFamily="34" charset="0"/>
                          <a:cs typeface="SymbolMT"/>
                        </a:rPr>
                        <a:t>• </a:t>
                      </a:r>
                      <a:r>
                        <a:rPr lang="en-GB" sz="1000" dirty="0">
                          <a:solidFill>
                            <a:srgbClr val="C10000"/>
                          </a:solidFill>
                          <a:effectLst/>
                          <a:latin typeface="Calibri body"/>
                          <a:ea typeface="Calibri" panose="020F0502020204030204" pitchFamily="34" charset="0"/>
                          <a:cs typeface="Calibri" panose="020F0502020204030204" pitchFamily="34" charset="0"/>
                        </a:rPr>
                        <a:t>Describe how Jewish people show their beliefs through worship in festivals, both at home and in wider communities</a:t>
                      </a:r>
                      <a:endParaRPr lang="en-GB" sz="1000" dirty="0">
                        <a:effectLst/>
                        <a:latin typeface="Calibri body"/>
                        <a:ea typeface="Calibri" panose="020F0502020204030204" pitchFamily="34" charset="0"/>
                        <a:cs typeface="Times New Roman" panose="02020603050405020304" pitchFamily="18" charset="0"/>
                      </a:endParaRPr>
                    </a:p>
                    <a:p>
                      <a:pPr>
                        <a:lnSpc>
                          <a:spcPct val="100000"/>
                        </a:lnSpc>
                        <a:spcAft>
                          <a:spcPts val="800"/>
                        </a:spcAft>
                      </a:pPr>
                      <a:r>
                        <a:rPr lang="en-GB" sz="1000" b="1" dirty="0">
                          <a:solidFill>
                            <a:srgbClr val="00B150"/>
                          </a:solidFill>
                          <a:effectLst/>
                          <a:latin typeface="Calibri body"/>
                          <a:ea typeface="Calibri" panose="020F0502020204030204" pitchFamily="34" charset="0"/>
                          <a:cs typeface="Calibri-Bold"/>
                        </a:rPr>
                        <a:t>Make connections:</a:t>
                      </a:r>
                      <a:endParaRPr lang="en-GB" sz="1000" dirty="0">
                        <a:effectLst/>
                        <a:latin typeface="Calibri body"/>
                        <a:ea typeface="Calibri" panose="020F0502020204030204" pitchFamily="34" charset="0"/>
                        <a:cs typeface="Times New Roman" panose="02020603050405020304" pitchFamily="18" charset="0"/>
                      </a:endParaRPr>
                    </a:p>
                    <a:p>
                      <a:pPr>
                        <a:lnSpc>
                          <a:spcPct val="100000"/>
                        </a:lnSpc>
                        <a:spcAft>
                          <a:spcPts val="800"/>
                        </a:spcAft>
                      </a:pPr>
                      <a:r>
                        <a:rPr lang="en-GB" sz="1000" dirty="0">
                          <a:solidFill>
                            <a:srgbClr val="00B150"/>
                          </a:solidFill>
                          <a:effectLst/>
                          <a:latin typeface="Calibri body"/>
                          <a:ea typeface="Calibri" panose="020F0502020204030204" pitchFamily="34" charset="0"/>
                          <a:cs typeface="SymbolMT"/>
                        </a:rPr>
                        <a:t>• </a:t>
                      </a:r>
                      <a:r>
                        <a:rPr lang="en-GB" sz="1000" dirty="0">
                          <a:solidFill>
                            <a:srgbClr val="00B150"/>
                          </a:solidFill>
                          <a:effectLst/>
                          <a:latin typeface="Calibri body"/>
                          <a:ea typeface="Calibri" panose="020F0502020204030204" pitchFamily="34" charset="0"/>
                          <a:cs typeface="Calibri" panose="020F0502020204030204" pitchFamily="34" charset="0"/>
                        </a:rPr>
                        <a:t>Raise questions and suggest answers about whether it is good for Jewish people and everyone else to remember the past and look forward to the future.</a:t>
                      </a:r>
                      <a:endParaRPr lang="en-GB" sz="1000" dirty="0">
                        <a:effectLst/>
                        <a:latin typeface="Calibri body"/>
                        <a:ea typeface="Calibri" panose="020F0502020204030204" pitchFamily="34" charset="0"/>
                        <a:cs typeface="Times New Roman" panose="02020603050405020304" pitchFamily="18" charset="0"/>
                      </a:endParaRPr>
                    </a:p>
                    <a:p>
                      <a:pPr>
                        <a:lnSpc>
                          <a:spcPct val="100000"/>
                        </a:lnSpc>
                        <a:spcAft>
                          <a:spcPts val="800"/>
                        </a:spcAft>
                      </a:pPr>
                      <a:r>
                        <a:rPr lang="en-GB" sz="1000" dirty="0">
                          <a:solidFill>
                            <a:srgbClr val="00B150"/>
                          </a:solidFill>
                          <a:effectLst/>
                          <a:latin typeface="Calibri body"/>
                          <a:ea typeface="Calibri" panose="020F0502020204030204" pitchFamily="34" charset="0"/>
                          <a:cs typeface="SymbolMT"/>
                        </a:rPr>
                        <a:t>• </a:t>
                      </a:r>
                      <a:r>
                        <a:rPr lang="en-GB" sz="1000" dirty="0">
                          <a:solidFill>
                            <a:srgbClr val="00B150"/>
                          </a:solidFill>
                          <a:effectLst/>
                          <a:latin typeface="Calibri body"/>
                          <a:ea typeface="Calibri" panose="020F0502020204030204" pitchFamily="34" charset="0"/>
                          <a:cs typeface="Calibri" panose="020F0502020204030204" pitchFamily="34" charset="0"/>
                        </a:rPr>
                        <a:t>Make links with the value of personal reflection, saying sorry, being forgiven, being grateful, seeking freedom and justice in the world today ,</a:t>
                      </a:r>
                      <a:r>
                        <a:rPr lang="en-GB" sz="1000" dirty="0">
                          <a:solidFill>
                            <a:schemeClr val="tx1"/>
                          </a:solidFill>
                          <a:effectLst/>
                          <a:latin typeface="Calibri body"/>
                          <a:ea typeface="Calibri" panose="020F0502020204030204" pitchFamily="34" charset="0"/>
                          <a:cs typeface="Times New Roman" panose="02020603050405020304" pitchFamily="18" charset="0"/>
                        </a:rPr>
                        <a:t>i</a:t>
                      </a:r>
                      <a:r>
                        <a:rPr lang="en-GB" sz="1000" dirty="0">
                          <a:solidFill>
                            <a:srgbClr val="00B150"/>
                          </a:solidFill>
                          <a:effectLst/>
                          <a:latin typeface="Calibri body"/>
                          <a:ea typeface="Calibri" panose="020F0502020204030204" pitchFamily="34" charset="0"/>
                        </a:rPr>
                        <a:t>ncluding pupils’ own lives, and giving good reasons for their ideas</a:t>
                      </a:r>
                      <a:endParaRPr lang="en-GB" sz="1000"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115205265"/>
                  </a:ext>
                </a:extLst>
              </a:tr>
              <a:tr h="409738">
                <a:tc>
                  <a:txBody>
                    <a:bodyPr/>
                    <a:lstStyle/>
                    <a:p>
                      <a:r>
                        <a:rPr lang="en-GB" sz="1100" b="1" i="0" dirty="0">
                          <a:solidFill>
                            <a:srgbClr val="000000"/>
                          </a:solidFill>
                          <a:effectLst/>
                          <a:latin typeface="Calibri" panose="020F0502020204030204" pitchFamily="34" charset="0"/>
                        </a:rPr>
                        <a:t>Synagogue- </a:t>
                      </a:r>
                      <a:r>
                        <a:rPr lang="en-US" sz="1100" b="0" i="0" dirty="0">
                          <a:solidFill>
                            <a:srgbClr val="000000"/>
                          </a:solidFill>
                          <a:effectLst/>
                          <a:latin typeface="Calibri" panose="020F0502020204030204" pitchFamily="34" charset="0"/>
                        </a:rPr>
                        <a:t>a place used by Jewish people for worship and religious instruction.</a:t>
                      </a:r>
                      <a:endParaRPr lang="en-GB" dirty="0">
                        <a:effectLst/>
                      </a:endParaRPr>
                    </a:p>
                  </a:txBody>
                  <a:tcPr anchor="ctr">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255191583"/>
                  </a:ext>
                </a:extLst>
              </a:tr>
              <a:tr h="0">
                <a:tc>
                  <a:txBody>
                    <a:bodyPr/>
                    <a:lstStyle/>
                    <a:p>
                      <a:r>
                        <a:rPr lang="en-GB" sz="1100" b="1" i="0" dirty="0">
                          <a:solidFill>
                            <a:srgbClr val="000000"/>
                          </a:solidFill>
                          <a:effectLst/>
                          <a:latin typeface="Calibri" panose="020F0502020204030204" pitchFamily="34" charset="0"/>
                        </a:rPr>
                        <a:t>Kosher-</a:t>
                      </a:r>
                      <a:r>
                        <a:rPr lang="en-GB" sz="1100" b="0" i="0" dirty="0">
                          <a:solidFill>
                            <a:srgbClr val="000000"/>
                          </a:solidFill>
                          <a:effectLst/>
                          <a:latin typeface="Calibri" panose="020F0502020204030204" pitchFamily="34" charset="0"/>
                        </a:rPr>
                        <a:t> food </a:t>
                      </a:r>
                      <a:r>
                        <a:rPr lang="en-US" sz="1100" b="0" i="0" dirty="0">
                          <a:solidFill>
                            <a:srgbClr val="000000"/>
                          </a:solidFill>
                          <a:effectLst/>
                          <a:latin typeface="Calibri" panose="020F0502020204030204" pitchFamily="34" charset="0"/>
                        </a:rPr>
                        <a:t>prepared according to Jewish laws of food.</a:t>
                      </a:r>
                      <a:endParaRPr lang="en-GB" dirty="0">
                        <a:effectLst/>
                      </a:endParaRPr>
                    </a:p>
                  </a:txBody>
                  <a:tcPr anchor="ctr">
                    <a:noFill/>
                  </a:tcPr>
                </a:tc>
                <a:tc vMerge="1">
                  <a:txBody>
                    <a:bodyPr/>
                    <a:lstStyle/>
                    <a:p>
                      <a:endParaRPr lang="en-GB"/>
                    </a:p>
                  </a:txBody>
                  <a:tcPr/>
                </a:tc>
                <a:tc vMerge="1">
                  <a:txBody>
                    <a:bodyPr/>
                    <a:lstStyle/>
                    <a:p>
                      <a:pPr algn="ctr">
                        <a:lnSpc>
                          <a:spcPct val="100000"/>
                        </a:lnSpc>
                      </a:pPr>
                      <a:r>
                        <a:rPr lang="en-GB" sz="1400" b="1" dirty="0">
                          <a:effectLst/>
                        </a:rPr>
                        <a:t>Agreed Syllabus End Points</a:t>
                      </a:r>
                    </a:p>
                    <a:p>
                      <a:pPr>
                        <a:lnSpc>
                          <a:spcPct val="100000"/>
                        </a:lnSpc>
                        <a:spcAft>
                          <a:spcPts val="800"/>
                        </a:spcAft>
                      </a:pPr>
                      <a:r>
                        <a:rPr lang="en-GB" sz="1100" b="1" dirty="0">
                          <a:solidFill>
                            <a:srgbClr val="7030A1"/>
                          </a:solidFill>
                          <a:effectLst/>
                          <a:latin typeface="Calibri body"/>
                          <a:ea typeface="Calibri" panose="020F0502020204030204" pitchFamily="34" charset="0"/>
                          <a:cs typeface="Calibri-Bold"/>
                        </a:rPr>
                        <a:t>Make sense of belief:</a:t>
                      </a:r>
                      <a:endParaRPr lang="en-GB" sz="1100" dirty="0">
                        <a:effectLst/>
                        <a:latin typeface="Calibri body"/>
                        <a:ea typeface="Calibri" panose="020F0502020204030204" pitchFamily="34" charset="0"/>
                        <a:cs typeface="Times New Roman" panose="02020603050405020304" pitchFamily="18" charset="0"/>
                      </a:endParaRPr>
                    </a:p>
                    <a:p>
                      <a:pPr>
                        <a:lnSpc>
                          <a:spcPct val="100000"/>
                        </a:lnSpc>
                        <a:spcAft>
                          <a:spcPts val="800"/>
                        </a:spcAft>
                      </a:pPr>
                      <a:r>
                        <a:rPr lang="en-GB" sz="1100" dirty="0">
                          <a:solidFill>
                            <a:srgbClr val="7030A1"/>
                          </a:solidFill>
                          <a:effectLst/>
                          <a:latin typeface="Calibri body"/>
                          <a:ea typeface="Calibri" panose="020F0502020204030204" pitchFamily="34" charset="0"/>
                          <a:cs typeface="SymbolMT"/>
                        </a:rPr>
                        <a:t>• </a:t>
                      </a:r>
                      <a:r>
                        <a:rPr lang="en-GB" sz="1100" dirty="0">
                          <a:solidFill>
                            <a:srgbClr val="7030A1"/>
                          </a:solidFill>
                          <a:effectLst/>
                          <a:latin typeface="Calibri body"/>
                          <a:ea typeface="Calibri" panose="020F0502020204030204" pitchFamily="34" charset="0"/>
                          <a:cs typeface="Calibri" panose="020F0502020204030204" pitchFamily="34" charset="0"/>
                        </a:rPr>
                        <a:t>Identify some Jewish beliefs about God, sin and forgiveness and </a:t>
                      </a:r>
                      <a:r>
                        <a:rPr lang="en-GB" sz="1100" dirty="0" err="1">
                          <a:solidFill>
                            <a:srgbClr val="7030A1"/>
                          </a:solidFill>
                          <a:effectLst/>
                          <a:latin typeface="Calibri body"/>
                          <a:ea typeface="Calibri" panose="020F0502020204030204" pitchFamily="34" charset="0"/>
                          <a:cs typeface="Calibri" panose="020F0502020204030204" pitchFamily="34" charset="0"/>
                        </a:rPr>
                        <a:t>describewhat</a:t>
                      </a:r>
                      <a:r>
                        <a:rPr lang="en-GB" sz="1100" dirty="0">
                          <a:solidFill>
                            <a:srgbClr val="7030A1"/>
                          </a:solidFill>
                          <a:effectLst/>
                          <a:latin typeface="Calibri body"/>
                          <a:ea typeface="Calibri" panose="020F0502020204030204" pitchFamily="34" charset="0"/>
                          <a:cs typeface="Calibri" panose="020F0502020204030204" pitchFamily="34" charset="0"/>
                        </a:rPr>
                        <a:t> they mean.</a:t>
                      </a:r>
                      <a:endParaRPr lang="en-GB" sz="1100" dirty="0">
                        <a:effectLst/>
                        <a:latin typeface="Calibri body"/>
                        <a:ea typeface="Calibri" panose="020F0502020204030204" pitchFamily="34" charset="0"/>
                        <a:cs typeface="Times New Roman" panose="02020603050405020304" pitchFamily="18" charset="0"/>
                      </a:endParaRPr>
                    </a:p>
                    <a:p>
                      <a:pPr>
                        <a:lnSpc>
                          <a:spcPct val="100000"/>
                        </a:lnSpc>
                        <a:spcAft>
                          <a:spcPts val="800"/>
                        </a:spcAft>
                      </a:pPr>
                      <a:r>
                        <a:rPr lang="en-GB" sz="1100" dirty="0">
                          <a:solidFill>
                            <a:srgbClr val="7030A1"/>
                          </a:solidFill>
                          <a:effectLst/>
                          <a:latin typeface="Calibri body"/>
                          <a:ea typeface="Calibri" panose="020F0502020204030204" pitchFamily="34" charset="0"/>
                          <a:cs typeface="SymbolMT"/>
                        </a:rPr>
                        <a:t>• </a:t>
                      </a:r>
                      <a:r>
                        <a:rPr lang="en-GB" sz="1100" dirty="0">
                          <a:solidFill>
                            <a:srgbClr val="7030A1"/>
                          </a:solidFill>
                          <a:effectLst/>
                          <a:latin typeface="Calibri body"/>
                          <a:ea typeface="Calibri" panose="020F0502020204030204" pitchFamily="34" charset="0"/>
                          <a:cs typeface="Calibri" panose="020F0502020204030204" pitchFamily="34" charset="0"/>
                        </a:rPr>
                        <a:t>Make clear links between the story of the Exodus and Jewish beliefs about God and his relationship with the Jewish people</a:t>
                      </a:r>
                      <a:endParaRPr lang="en-GB" sz="1100" dirty="0">
                        <a:effectLst/>
                        <a:latin typeface="Calibri body"/>
                        <a:ea typeface="Calibri" panose="020F0502020204030204" pitchFamily="34" charset="0"/>
                        <a:cs typeface="Times New Roman" panose="02020603050405020304" pitchFamily="18" charset="0"/>
                      </a:endParaRPr>
                    </a:p>
                    <a:p>
                      <a:pPr>
                        <a:lnSpc>
                          <a:spcPct val="100000"/>
                        </a:lnSpc>
                        <a:spcAft>
                          <a:spcPts val="800"/>
                        </a:spcAft>
                      </a:pPr>
                      <a:r>
                        <a:rPr lang="en-GB" sz="1100" dirty="0">
                          <a:solidFill>
                            <a:srgbClr val="000000"/>
                          </a:solidFill>
                          <a:effectLst/>
                          <a:latin typeface="Calibri body"/>
                          <a:ea typeface="Calibri" panose="020F0502020204030204" pitchFamily="34" charset="0"/>
                          <a:cs typeface="SymbolMT"/>
                        </a:rPr>
                        <a:t>• </a:t>
                      </a:r>
                      <a:r>
                        <a:rPr lang="en-GB" sz="1100" dirty="0">
                          <a:solidFill>
                            <a:srgbClr val="7030A1"/>
                          </a:solidFill>
                          <a:effectLst/>
                          <a:latin typeface="Calibri body"/>
                          <a:ea typeface="Calibri" panose="020F0502020204030204" pitchFamily="34" charset="0"/>
                          <a:cs typeface="Calibri" panose="020F0502020204030204" pitchFamily="34" charset="0"/>
                        </a:rPr>
                        <a:t>Offer informed suggestions about the meaning of the Exodus story for Jews today.</a:t>
                      </a:r>
                      <a:endParaRPr lang="en-GB" sz="1100" dirty="0">
                        <a:effectLst/>
                        <a:latin typeface="Calibri body"/>
                        <a:ea typeface="Calibri" panose="020F0502020204030204" pitchFamily="34" charset="0"/>
                        <a:cs typeface="Times New Roman" panose="02020603050405020304" pitchFamily="18" charset="0"/>
                      </a:endParaRPr>
                    </a:p>
                    <a:p>
                      <a:pPr>
                        <a:lnSpc>
                          <a:spcPct val="100000"/>
                        </a:lnSpc>
                        <a:spcAft>
                          <a:spcPts val="800"/>
                        </a:spcAft>
                      </a:pPr>
                      <a:r>
                        <a:rPr lang="en-GB" sz="1100" b="1" dirty="0">
                          <a:solidFill>
                            <a:srgbClr val="C10000"/>
                          </a:solidFill>
                          <a:effectLst/>
                          <a:latin typeface="Calibri body"/>
                          <a:ea typeface="Calibri" panose="020F0502020204030204" pitchFamily="34" charset="0"/>
                          <a:cs typeface="Calibri-Bold"/>
                        </a:rPr>
                        <a:t>Understand the impact:</a:t>
                      </a:r>
                      <a:endParaRPr lang="en-GB" sz="1100" dirty="0">
                        <a:effectLst/>
                        <a:latin typeface="Calibri body"/>
                        <a:ea typeface="Calibri" panose="020F0502020204030204" pitchFamily="34" charset="0"/>
                        <a:cs typeface="Times New Roman" panose="02020603050405020304" pitchFamily="18" charset="0"/>
                      </a:endParaRPr>
                    </a:p>
                    <a:p>
                      <a:pPr>
                        <a:lnSpc>
                          <a:spcPct val="100000"/>
                        </a:lnSpc>
                        <a:spcAft>
                          <a:spcPts val="800"/>
                        </a:spcAft>
                      </a:pPr>
                      <a:r>
                        <a:rPr lang="en-GB" sz="1100" dirty="0">
                          <a:solidFill>
                            <a:srgbClr val="C10000"/>
                          </a:solidFill>
                          <a:effectLst/>
                          <a:latin typeface="Calibri body"/>
                          <a:ea typeface="Calibri" panose="020F0502020204030204" pitchFamily="34" charset="0"/>
                          <a:cs typeface="SymbolMT"/>
                        </a:rPr>
                        <a:t>• </a:t>
                      </a:r>
                      <a:r>
                        <a:rPr lang="en-GB" sz="1100" dirty="0">
                          <a:solidFill>
                            <a:srgbClr val="C10000"/>
                          </a:solidFill>
                          <a:effectLst/>
                          <a:latin typeface="Calibri body"/>
                          <a:ea typeface="Calibri" panose="020F0502020204030204" pitchFamily="34" charset="0"/>
                          <a:cs typeface="Calibri" panose="020F0502020204030204" pitchFamily="34" charset="0"/>
                        </a:rPr>
                        <a:t>Make simple links between Jewish beliefs about God and his people and how Jews live (e.g. through celebrating forgiveness, salvation and freedom at festivals)</a:t>
                      </a:r>
                      <a:endParaRPr lang="en-GB" sz="1100" dirty="0">
                        <a:effectLst/>
                        <a:latin typeface="Calibri body"/>
                        <a:ea typeface="Calibri" panose="020F0502020204030204" pitchFamily="34" charset="0"/>
                        <a:cs typeface="Times New Roman" panose="02020603050405020304" pitchFamily="18" charset="0"/>
                      </a:endParaRPr>
                    </a:p>
                    <a:p>
                      <a:pPr>
                        <a:lnSpc>
                          <a:spcPct val="100000"/>
                        </a:lnSpc>
                        <a:spcAft>
                          <a:spcPts val="800"/>
                        </a:spcAft>
                      </a:pPr>
                      <a:r>
                        <a:rPr lang="en-GB" sz="1100" dirty="0">
                          <a:solidFill>
                            <a:srgbClr val="C10000"/>
                          </a:solidFill>
                          <a:effectLst/>
                          <a:latin typeface="Calibri body"/>
                          <a:ea typeface="Calibri" panose="020F0502020204030204" pitchFamily="34" charset="0"/>
                          <a:cs typeface="SymbolMT"/>
                        </a:rPr>
                        <a:t>• </a:t>
                      </a:r>
                      <a:r>
                        <a:rPr lang="en-GB" sz="1100" dirty="0">
                          <a:solidFill>
                            <a:srgbClr val="C10000"/>
                          </a:solidFill>
                          <a:effectLst/>
                          <a:latin typeface="Calibri body"/>
                          <a:ea typeface="Calibri" panose="020F0502020204030204" pitchFamily="34" charset="0"/>
                          <a:cs typeface="Calibri" panose="020F0502020204030204" pitchFamily="34" charset="0"/>
                        </a:rPr>
                        <a:t>Describe how Jews show their beliefs through worship in festivals, both at home and in wider communities</a:t>
                      </a:r>
                      <a:endParaRPr lang="en-GB" sz="1100" dirty="0">
                        <a:effectLst/>
                        <a:latin typeface="Calibri body"/>
                        <a:ea typeface="Calibri" panose="020F0502020204030204" pitchFamily="34" charset="0"/>
                        <a:cs typeface="Times New Roman" panose="02020603050405020304" pitchFamily="18" charset="0"/>
                      </a:endParaRPr>
                    </a:p>
                    <a:p>
                      <a:pPr>
                        <a:lnSpc>
                          <a:spcPct val="100000"/>
                        </a:lnSpc>
                        <a:spcAft>
                          <a:spcPts val="800"/>
                        </a:spcAft>
                      </a:pPr>
                      <a:r>
                        <a:rPr lang="en-GB" sz="1100" b="1" dirty="0">
                          <a:solidFill>
                            <a:srgbClr val="00B150"/>
                          </a:solidFill>
                          <a:effectLst/>
                          <a:latin typeface="Calibri body"/>
                          <a:ea typeface="Calibri" panose="020F0502020204030204" pitchFamily="34" charset="0"/>
                          <a:cs typeface="Calibri-Bold"/>
                        </a:rPr>
                        <a:t>Make connections:</a:t>
                      </a:r>
                      <a:endParaRPr lang="en-GB" sz="1100" dirty="0">
                        <a:effectLst/>
                        <a:latin typeface="Calibri body"/>
                        <a:ea typeface="Calibri" panose="020F0502020204030204" pitchFamily="34" charset="0"/>
                        <a:cs typeface="Times New Roman" panose="02020603050405020304" pitchFamily="18" charset="0"/>
                      </a:endParaRPr>
                    </a:p>
                    <a:p>
                      <a:pPr>
                        <a:lnSpc>
                          <a:spcPct val="100000"/>
                        </a:lnSpc>
                        <a:spcAft>
                          <a:spcPts val="800"/>
                        </a:spcAft>
                      </a:pPr>
                      <a:r>
                        <a:rPr lang="en-GB" sz="1100" dirty="0">
                          <a:solidFill>
                            <a:srgbClr val="00B150"/>
                          </a:solidFill>
                          <a:effectLst/>
                          <a:latin typeface="Calibri body"/>
                          <a:ea typeface="Calibri" panose="020F0502020204030204" pitchFamily="34" charset="0"/>
                          <a:cs typeface="SymbolMT"/>
                        </a:rPr>
                        <a:t>• </a:t>
                      </a:r>
                      <a:r>
                        <a:rPr lang="en-GB" sz="1100" dirty="0">
                          <a:solidFill>
                            <a:srgbClr val="00B150"/>
                          </a:solidFill>
                          <a:effectLst/>
                          <a:latin typeface="Calibri body"/>
                          <a:ea typeface="Calibri" panose="020F0502020204030204" pitchFamily="34" charset="0"/>
                          <a:cs typeface="Calibri" panose="020F0502020204030204" pitchFamily="34" charset="0"/>
                        </a:rPr>
                        <a:t>Raise questions and suggest answers about whether it is good for </a:t>
                      </a:r>
                      <a:r>
                        <a:rPr lang="en-GB" sz="1100" dirty="0" err="1">
                          <a:solidFill>
                            <a:srgbClr val="00B150"/>
                          </a:solidFill>
                          <a:effectLst/>
                          <a:latin typeface="Calibri body"/>
                          <a:ea typeface="Calibri" panose="020F0502020204030204" pitchFamily="34" charset="0"/>
                          <a:cs typeface="Calibri" panose="020F0502020204030204" pitchFamily="34" charset="0"/>
                        </a:rPr>
                        <a:t>Jewsand</a:t>
                      </a:r>
                      <a:r>
                        <a:rPr lang="en-GB" sz="1100" dirty="0">
                          <a:solidFill>
                            <a:srgbClr val="00B150"/>
                          </a:solidFill>
                          <a:effectLst/>
                          <a:latin typeface="Calibri body"/>
                          <a:ea typeface="Calibri" panose="020F0502020204030204" pitchFamily="34" charset="0"/>
                          <a:cs typeface="Calibri" panose="020F0502020204030204" pitchFamily="34" charset="0"/>
                        </a:rPr>
                        <a:t> everyone else to remember the past and look forward to the future.</a:t>
                      </a:r>
                      <a:endParaRPr lang="en-GB" sz="1100" dirty="0">
                        <a:effectLst/>
                        <a:latin typeface="Calibri body"/>
                        <a:ea typeface="Calibri" panose="020F0502020204030204" pitchFamily="34" charset="0"/>
                        <a:cs typeface="Times New Roman" panose="02020603050405020304" pitchFamily="18" charset="0"/>
                      </a:endParaRPr>
                    </a:p>
                    <a:p>
                      <a:pPr>
                        <a:lnSpc>
                          <a:spcPct val="100000"/>
                        </a:lnSpc>
                        <a:spcAft>
                          <a:spcPts val="800"/>
                        </a:spcAft>
                      </a:pPr>
                      <a:r>
                        <a:rPr lang="en-GB" sz="1100" dirty="0">
                          <a:solidFill>
                            <a:srgbClr val="00B150"/>
                          </a:solidFill>
                          <a:effectLst/>
                          <a:latin typeface="Calibri body"/>
                          <a:ea typeface="Calibri" panose="020F0502020204030204" pitchFamily="34" charset="0"/>
                          <a:cs typeface="SymbolMT"/>
                        </a:rPr>
                        <a:t>• </a:t>
                      </a:r>
                      <a:r>
                        <a:rPr lang="en-GB" sz="1100" dirty="0">
                          <a:solidFill>
                            <a:srgbClr val="00B150"/>
                          </a:solidFill>
                          <a:effectLst/>
                          <a:latin typeface="Calibri body"/>
                          <a:ea typeface="Calibri" panose="020F0502020204030204" pitchFamily="34" charset="0"/>
                          <a:cs typeface="Calibri" panose="020F0502020204030204" pitchFamily="34" charset="0"/>
                        </a:rPr>
                        <a:t>Make links with the value of personal reflection, saying sorry, </a:t>
                      </a:r>
                      <a:r>
                        <a:rPr lang="en-GB" sz="1100" dirty="0" err="1">
                          <a:solidFill>
                            <a:srgbClr val="00B150"/>
                          </a:solidFill>
                          <a:effectLst/>
                          <a:latin typeface="Calibri body"/>
                          <a:ea typeface="Calibri" panose="020F0502020204030204" pitchFamily="34" charset="0"/>
                          <a:cs typeface="Calibri" panose="020F0502020204030204" pitchFamily="34" charset="0"/>
                        </a:rPr>
                        <a:t>beingforgiven</a:t>
                      </a:r>
                      <a:r>
                        <a:rPr lang="en-GB" sz="1100" dirty="0">
                          <a:solidFill>
                            <a:srgbClr val="00B150"/>
                          </a:solidFill>
                          <a:effectLst/>
                          <a:latin typeface="Calibri body"/>
                          <a:ea typeface="Calibri" panose="020F0502020204030204" pitchFamily="34" charset="0"/>
                          <a:cs typeface="Calibri" panose="020F0502020204030204" pitchFamily="34" charset="0"/>
                        </a:rPr>
                        <a:t>, being grateful, seeking freedom and justice in the world </a:t>
                      </a:r>
                      <a:r>
                        <a:rPr lang="en-GB" sz="1100" dirty="0" err="1">
                          <a:solidFill>
                            <a:srgbClr val="00B150"/>
                          </a:solidFill>
                          <a:effectLst/>
                          <a:latin typeface="Calibri body"/>
                          <a:ea typeface="Calibri" panose="020F0502020204030204" pitchFamily="34" charset="0"/>
                          <a:cs typeface="Calibri" panose="020F0502020204030204" pitchFamily="34" charset="0"/>
                        </a:rPr>
                        <a:t>today,</a:t>
                      </a:r>
                      <a:r>
                        <a:rPr lang="en-GB" sz="1100" dirty="0" err="1">
                          <a:solidFill>
                            <a:schemeClr val="tx1"/>
                          </a:solidFill>
                          <a:effectLst/>
                          <a:latin typeface="Calibri body"/>
                          <a:ea typeface="Calibri" panose="020F0502020204030204" pitchFamily="34" charset="0"/>
                          <a:cs typeface="Times New Roman" panose="02020603050405020304" pitchFamily="18" charset="0"/>
                        </a:rPr>
                        <a:t>i</a:t>
                      </a:r>
                      <a:r>
                        <a:rPr lang="en-GB" sz="1100" dirty="0" err="1">
                          <a:solidFill>
                            <a:srgbClr val="00B150"/>
                          </a:solidFill>
                          <a:effectLst/>
                          <a:latin typeface="Calibri body"/>
                          <a:ea typeface="Calibri" panose="020F0502020204030204" pitchFamily="34" charset="0"/>
                        </a:rPr>
                        <a:t>ncluding</a:t>
                      </a:r>
                      <a:r>
                        <a:rPr lang="en-GB" sz="1100" dirty="0">
                          <a:solidFill>
                            <a:srgbClr val="00B150"/>
                          </a:solidFill>
                          <a:effectLst/>
                          <a:latin typeface="Calibri body"/>
                          <a:ea typeface="Calibri" panose="020F0502020204030204" pitchFamily="34" charset="0"/>
                        </a:rPr>
                        <a:t> pupils’ own lives, and giving good reasons for their ideas</a:t>
                      </a:r>
                      <a:endParaRPr lang="en-GB" sz="1100" b="1" dirty="0">
                        <a:effectLst/>
                        <a:latin typeface="Calibri body"/>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59318369"/>
                  </a:ext>
                </a:extLst>
              </a:tr>
              <a:tr h="570707">
                <a:tc>
                  <a:txBody>
                    <a:bodyPr/>
                    <a:lstStyle/>
                    <a:p>
                      <a:r>
                        <a:rPr lang="en-GB" sz="1100" b="1" i="0" dirty="0">
                          <a:solidFill>
                            <a:srgbClr val="000000"/>
                          </a:solidFill>
                          <a:effectLst/>
                          <a:latin typeface="Calibri" panose="020F0502020204030204" pitchFamily="34" charset="0"/>
                        </a:rPr>
                        <a:t>Rosh Hashanah- </a:t>
                      </a:r>
                      <a:r>
                        <a:rPr lang="en-US" sz="1100" b="0" i="0" dirty="0">
                          <a:solidFill>
                            <a:srgbClr val="000000"/>
                          </a:solidFill>
                          <a:effectLst/>
                          <a:latin typeface="Calibri" panose="020F0502020204030204" pitchFamily="34" charset="0"/>
                        </a:rPr>
                        <a:t>a high holy day that celebrates the beginning of the New Year according to the Jewish calendar.</a:t>
                      </a:r>
                      <a:endParaRPr lang="en-GB" dirty="0">
                        <a:effectLst/>
                      </a:endParaRPr>
                    </a:p>
                  </a:txBody>
                  <a:tcPr anchor="ctr">
                    <a:noFill/>
                  </a:tcPr>
                </a:tc>
                <a:tc>
                  <a:txBody>
                    <a:bodyPr/>
                    <a:lstStyle/>
                    <a:p>
                      <a:pPr>
                        <a:lnSpc>
                          <a:spcPct val="100000"/>
                        </a:lnSpc>
                      </a:pPr>
                      <a:r>
                        <a:rPr lang="en-US" sz="1150" kern="1200" dirty="0">
                          <a:solidFill>
                            <a:schemeClr val="tx1"/>
                          </a:solidFill>
                          <a:latin typeface="+mn-lt"/>
                          <a:ea typeface="+mn-ea"/>
                          <a:cs typeface="+mn-cs"/>
                        </a:rPr>
                        <a:t>Yom Kippur is the holiest day in Judaism. It is a day marked by prayer and fasting. Yom Kippur is observed on the 10th day of the Jewish calendar month Tishri. The holiday usually occurs in September or October.</a:t>
                      </a:r>
                    </a:p>
                    <a:p>
                      <a:pPr>
                        <a:lnSpc>
                          <a:spcPct val="100000"/>
                        </a:lnSpc>
                      </a:pPr>
                      <a:r>
                        <a:rPr lang="en-US" sz="1150" kern="1200" dirty="0">
                          <a:solidFill>
                            <a:schemeClr val="tx1"/>
                          </a:solidFill>
                          <a:latin typeface="+mn-lt"/>
                          <a:ea typeface="+mn-ea"/>
                          <a:cs typeface="+mn-cs"/>
                        </a:rPr>
                        <a:t>The holiday’s purpose is to purify the individual and community. On Yom Kippur Jewish people are forgiven for their sins against God. They also ask for forgiveness from people they have wronged.</a:t>
                      </a:r>
                    </a:p>
                  </a:txBody>
                  <a:tcPr/>
                </a:tc>
                <a:tc vMerge="1">
                  <a:txBody>
                    <a:bodyPr/>
                    <a:lstStyle/>
                    <a:p>
                      <a:endParaRPr lang="en-GB"/>
                    </a:p>
                  </a:txBody>
                  <a:tcPr/>
                </a:tc>
                <a:extLst>
                  <a:ext uri="{0D108BD9-81ED-4DB2-BD59-A6C34878D82A}">
                    <a16:rowId xmlns:a16="http://schemas.microsoft.com/office/drawing/2014/main" val="3091042171"/>
                  </a:ext>
                </a:extLst>
              </a:tr>
              <a:tr h="570707">
                <a:tc>
                  <a:txBody>
                    <a:bodyPr/>
                    <a:lstStyle/>
                    <a:p>
                      <a:r>
                        <a:rPr lang="en-GB" sz="1100" b="1" i="0" dirty="0">
                          <a:solidFill>
                            <a:srgbClr val="000000"/>
                          </a:solidFill>
                          <a:effectLst/>
                          <a:latin typeface="Calibri" panose="020F0502020204030204" pitchFamily="34" charset="0"/>
                        </a:rPr>
                        <a:t>Yom Kippur- </a:t>
                      </a:r>
                      <a:r>
                        <a:rPr lang="en-US" sz="1100" b="0" i="0" dirty="0">
                          <a:solidFill>
                            <a:srgbClr val="000000"/>
                          </a:solidFill>
                          <a:effectLst/>
                          <a:latin typeface="Calibri" panose="020F0502020204030204" pitchFamily="34" charset="0"/>
                        </a:rPr>
                        <a:t>the holiest day in the Jewish religion, observed by praying, not eating, and asking forgiveness for sins.</a:t>
                      </a:r>
                      <a:endParaRPr lang="en-GB" dirty="0">
                        <a:effectLst/>
                      </a:endParaRPr>
                    </a:p>
                  </a:txBody>
                  <a:tcPr anchor="ctr">
                    <a:no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rgbClr val="000000"/>
                          </a:solidFill>
                          <a:effectLst/>
                          <a:latin typeface="Calibri" panose="020F0502020204030204" pitchFamily="34" charset="0"/>
                          <a:ea typeface="+mn-ea"/>
                          <a:cs typeface="+mn-cs"/>
                        </a:rPr>
                        <a:t>Known as Pesach in Hebrew, Passover is an important Jewish holiday which is a day of remembrance for when Moses led Jewish slaves out of Egypt. Passover takes place during the spring, on the 15th day of the Hebrew month, Nisan. During the seven-day celebration, a service, known as Seder, takes place. Jewish families will gather and enjoy a special meal, called the Seder meal. This includes specific types of foods and drink such as matzot, unleavened bread that forms an important part of the Seder plate.</a:t>
                      </a:r>
                      <a:endParaRPr lang="en-GB" sz="1200" b="0" i="0" kern="1200" dirty="0">
                        <a:solidFill>
                          <a:srgbClr val="000000"/>
                        </a:solidFill>
                        <a:effectLst/>
                        <a:latin typeface="Calibri" panose="020F0502020204030204" pitchFamily="34" charset="0"/>
                        <a:ea typeface="+mn-ea"/>
                        <a:cs typeface="+mn-cs"/>
                      </a:endParaRPr>
                    </a:p>
                    <a:p>
                      <a:endParaRPr lang="en-US" sz="1200" kern="1200" dirty="0">
                        <a:solidFill>
                          <a:schemeClr val="tx1"/>
                        </a:solidFill>
                        <a:latin typeface="+mn-lt"/>
                        <a:ea typeface="+mn-ea"/>
                        <a:cs typeface="+mn-cs"/>
                      </a:endParaRPr>
                    </a:p>
                  </a:txBody>
                  <a:tcPr/>
                </a:tc>
                <a:tc vMerge="1">
                  <a:txBody>
                    <a:bodyPr/>
                    <a:lstStyle/>
                    <a:p>
                      <a:endParaRPr lang="en-GB"/>
                    </a:p>
                  </a:txBody>
                  <a:tcPr/>
                </a:tc>
                <a:extLst>
                  <a:ext uri="{0D108BD9-81ED-4DB2-BD59-A6C34878D82A}">
                    <a16:rowId xmlns:a16="http://schemas.microsoft.com/office/drawing/2014/main" val="249290389"/>
                  </a:ext>
                </a:extLst>
              </a:tr>
              <a:tr h="765244">
                <a:tc>
                  <a:txBody>
                    <a:bodyPr/>
                    <a:lstStyle/>
                    <a:p>
                      <a:pPr marL="0" algn="l" defTabSz="914400" rtl="0" eaLnBrk="1" latinLnBrk="0" hangingPunct="1"/>
                      <a:r>
                        <a:rPr lang="en-US" sz="1100" b="1" i="0" kern="1200" dirty="0">
                          <a:solidFill>
                            <a:srgbClr val="000000"/>
                          </a:solidFill>
                          <a:effectLst/>
                          <a:latin typeface="Calibri" panose="020F0502020204030204" pitchFamily="34" charset="0"/>
                          <a:ea typeface="+mn-ea"/>
                          <a:cs typeface="+mn-cs"/>
                        </a:rPr>
                        <a:t>Pesach-</a:t>
                      </a:r>
                      <a:r>
                        <a:rPr lang="en-US" sz="1100" b="0" i="0" kern="1200" dirty="0">
                          <a:solidFill>
                            <a:srgbClr val="000000"/>
                          </a:solidFill>
                          <a:effectLst/>
                          <a:latin typeface="Calibri" panose="020F0502020204030204" pitchFamily="34" charset="0"/>
                          <a:ea typeface="+mn-ea"/>
                          <a:cs typeface="+mn-cs"/>
                        </a:rPr>
                        <a:t> Passover, also called Pesach, is a major Jewish holiday that celebrates the Biblical story of the Israelites escape from slavery in Egypt.</a:t>
                      </a:r>
                      <a:endParaRPr lang="en-GB" sz="1100" b="0" i="0" kern="1200" dirty="0">
                        <a:solidFill>
                          <a:srgbClr val="000000"/>
                        </a:solidFill>
                        <a:effectLst/>
                        <a:latin typeface="Calibri" panose="020F0502020204030204" pitchFamily="34" charset="0"/>
                        <a:ea typeface="+mn-ea"/>
                        <a:cs typeface="+mn-cs"/>
                      </a:endParaRPr>
                    </a:p>
                  </a:txBody>
                  <a:tcPr anchor="ctr">
                    <a:noFill/>
                  </a:tcPr>
                </a:tc>
                <a:tc vMerge="1">
                  <a:txBody>
                    <a:bodyPr/>
                    <a:lstStyle/>
                    <a:p>
                      <a:r>
                        <a:rPr lang="en-US" sz="1200" dirty="0"/>
                        <a:t>Many Hindus believe that the soul passes through a series of lives with the next lives always being dependent on how the previous ones were lived. </a:t>
                      </a:r>
                    </a:p>
                    <a:p>
                      <a:endParaRPr lang="en-US" sz="1200" dirty="0"/>
                    </a:p>
                    <a:p>
                      <a:r>
                        <a:rPr lang="en-US" sz="1200" dirty="0"/>
                        <a:t>Hindus believe that eventually, if someone truly understands </a:t>
                      </a:r>
                      <a:r>
                        <a:rPr lang="en-US" sz="1200" b="1" dirty="0">
                          <a:solidFill>
                            <a:srgbClr val="0070C0"/>
                          </a:solidFill>
                        </a:rPr>
                        <a:t>atman</a:t>
                      </a:r>
                      <a:r>
                        <a:rPr lang="en-US" sz="1200" dirty="0"/>
                        <a:t>, does their duty </a:t>
                      </a:r>
                      <a:r>
                        <a:rPr lang="en-US" sz="1200" b="1" dirty="0">
                          <a:solidFill>
                            <a:srgbClr val="0070C0"/>
                          </a:solidFill>
                        </a:rPr>
                        <a:t>(dharma) </a:t>
                      </a:r>
                      <a:r>
                        <a:rPr lang="en-US" sz="1200" dirty="0"/>
                        <a:t>and lives a good life </a:t>
                      </a:r>
                      <a:r>
                        <a:rPr lang="en-US" sz="1200" b="1" dirty="0">
                          <a:solidFill>
                            <a:srgbClr val="0070C0"/>
                          </a:solidFill>
                        </a:rPr>
                        <a:t>(karma), </a:t>
                      </a:r>
                      <a:r>
                        <a:rPr lang="en-US" sz="1200" dirty="0"/>
                        <a:t>they will achieve </a:t>
                      </a:r>
                      <a:r>
                        <a:rPr lang="en-US" sz="1200" b="1" dirty="0">
                          <a:solidFill>
                            <a:srgbClr val="0070C0"/>
                          </a:solidFill>
                        </a:rPr>
                        <a:t>moksha</a:t>
                      </a:r>
                      <a:r>
                        <a:rPr lang="en-US" sz="1200" dirty="0"/>
                        <a:t>, which means release from </a:t>
                      </a:r>
                      <a:r>
                        <a:rPr lang="en-US" sz="1200" b="1" dirty="0">
                          <a:solidFill>
                            <a:srgbClr val="0070C0"/>
                          </a:solidFill>
                        </a:rPr>
                        <a:t>samsara</a:t>
                      </a:r>
                      <a:r>
                        <a:rPr lang="en-US" sz="1200" dirty="0"/>
                        <a:t> (the cycle of life, death and rebirth). </a:t>
                      </a:r>
                    </a:p>
                    <a:p>
                      <a:r>
                        <a:rPr lang="en-US" sz="1200" dirty="0"/>
                        <a:t>They will not have to be born again and their atman is released to merge back into Brahman. </a:t>
                      </a:r>
                      <a:endParaRPr lang="en-GB" altLang="en-US" sz="1600" dirty="0"/>
                    </a:p>
                  </a:txBody>
                  <a:tcPr/>
                </a:tc>
                <a:tc vMerge="1">
                  <a:txBody>
                    <a:bodyPr/>
                    <a:lstStyle/>
                    <a:p>
                      <a:pPr algn="ctr"/>
                      <a:r>
                        <a:rPr lang="en-GB" sz="1600" b="1" dirty="0">
                          <a:effectLst/>
                        </a:rPr>
                        <a:t>Agreed Syllabus End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dirty="0">
                          <a:solidFill>
                            <a:srgbClr val="7030A0"/>
                          </a:solidFill>
                          <a:effectLst/>
                          <a:latin typeface="+mn-lt"/>
                          <a:ea typeface="+mn-ea"/>
                          <a:cs typeface="+mn-cs"/>
                        </a:rPr>
                        <a:t>Understand the impact:</a:t>
                      </a:r>
                      <a:br>
                        <a:rPr lang="en-GB" sz="1600" b="1" kern="1200" dirty="0">
                          <a:solidFill>
                            <a:srgbClr val="7030A0"/>
                          </a:solidFill>
                          <a:effectLst/>
                          <a:latin typeface="+mn-lt"/>
                          <a:ea typeface="+mn-ea"/>
                          <a:cs typeface="+mn-cs"/>
                        </a:rPr>
                      </a:br>
                      <a:r>
                        <a:rPr lang="en-GB" sz="1600" kern="1200" dirty="0">
                          <a:solidFill>
                            <a:srgbClr val="7030A0"/>
                          </a:solidFill>
                          <a:effectLst/>
                          <a:latin typeface="+mn-lt"/>
                          <a:ea typeface="+mn-ea"/>
                          <a:cs typeface="+mn-cs"/>
                        </a:rPr>
                        <a:t>•</a:t>
                      </a:r>
                      <a:endParaRPr lang="en-GB" sz="1600" dirty="0"/>
                    </a:p>
                  </a:txBody>
                  <a:tcPr>
                    <a:solidFill>
                      <a:schemeClr val="accent1">
                        <a:lumMod val="20000"/>
                        <a:lumOff val="80000"/>
                      </a:schemeClr>
                    </a:solidFill>
                  </a:tcPr>
                </a:tc>
                <a:extLst>
                  <a:ext uri="{0D108BD9-81ED-4DB2-BD59-A6C34878D82A}">
                    <a16:rowId xmlns:a16="http://schemas.microsoft.com/office/drawing/2014/main" val="3276168505"/>
                  </a:ext>
                </a:extLst>
              </a:tr>
            </a:tbl>
          </a:graphicData>
        </a:graphic>
      </p:graphicFrame>
      <p:pic>
        <p:nvPicPr>
          <p:cNvPr id="6" name="Picture 5">
            <a:extLst>
              <a:ext uri="{FF2B5EF4-FFF2-40B4-BE49-F238E27FC236}">
                <a16:creationId xmlns:a16="http://schemas.microsoft.com/office/drawing/2014/main" id="{C0FB5892-723D-2D51-E984-212F999F2A67}"/>
              </a:ext>
            </a:extLst>
          </p:cNvPr>
          <p:cNvPicPr>
            <a:picLocks noChangeAspect="1"/>
          </p:cNvPicPr>
          <p:nvPr/>
        </p:nvPicPr>
        <p:blipFill>
          <a:blip r:embed="rId2"/>
          <a:stretch>
            <a:fillRect/>
          </a:stretch>
        </p:blipFill>
        <p:spPr>
          <a:xfrm>
            <a:off x="8374647" y="968498"/>
            <a:ext cx="1060098" cy="1443398"/>
          </a:xfrm>
          <a:prstGeom prst="rect">
            <a:avLst/>
          </a:prstGeom>
        </p:spPr>
      </p:pic>
      <p:pic>
        <p:nvPicPr>
          <p:cNvPr id="9" name="Picture 8">
            <a:extLst>
              <a:ext uri="{FF2B5EF4-FFF2-40B4-BE49-F238E27FC236}">
                <a16:creationId xmlns:a16="http://schemas.microsoft.com/office/drawing/2014/main" id="{C2DB544F-3033-9621-B17B-43B3D494E40E}"/>
              </a:ext>
            </a:extLst>
          </p:cNvPr>
          <p:cNvPicPr>
            <a:picLocks noChangeAspect="1"/>
          </p:cNvPicPr>
          <p:nvPr/>
        </p:nvPicPr>
        <p:blipFill>
          <a:blip r:embed="rId3"/>
          <a:stretch>
            <a:fillRect/>
          </a:stretch>
        </p:blipFill>
        <p:spPr>
          <a:xfrm>
            <a:off x="9494606" y="1034759"/>
            <a:ext cx="1060099" cy="1310876"/>
          </a:xfrm>
          <a:prstGeom prst="rect">
            <a:avLst/>
          </a:prstGeom>
        </p:spPr>
      </p:pic>
      <p:pic>
        <p:nvPicPr>
          <p:cNvPr id="12" name="Picture 11">
            <a:extLst>
              <a:ext uri="{FF2B5EF4-FFF2-40B4-BE49-F238E27FC236}">
                <a16:creationId xmlns:a16="http://schemas.microsoft.com/office/drawing/2014/main" id="{D87829DA-1F5F-42A0-27C2-109CED4F3343}"/>
              </a:ext>
            </a:extLst>
          </p:cNvPr>
          <p:cNvPicPr>
            <a:picLocks noChangeAspect="1"/>
          </p:cNvPicPr>
          <p:nvPr/>
        </p:nvPicPr>
        <p:blipFill>
          <a:blip r:embed="rId4"/>
          <a:stretch>
            <a:fillRect/>
          </a:stretch>
        </p:blipFill>
        <p:spPr>
          <a:xfrm>
            <a:off x="10604957" y="968498"/>
            <a:ext cx="1217475" cy="1443398"/>
          </a:xfrm>
          <a:prstGeom prst="rect">
            <a:avLst/>
          </a:prstGeom>
        </p:spPr>
      </p:pic>
    </p:spTree>
    <p:extLst>
      <p:ext uri="{BB962C8B-B14F-4D97-AF65-F5344CB8AC3E}">
        <p14:creationId xmlns:p14="http://schemas.microsoft.com/office/powerpoint/2010/main" val="426080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639941348"/>
              </p:ext>
            </p:extLst>
          </p:nvPr>
        </p:nvGraphicFramePr>
        <p:xfrm>
          <a:off x="245626" y="111967"/>
          <a:ext cx="11633608" cy="6588300"/>
        </p:xfrm>
        <a:graphic>
          <a:graphicData uri="http://schemas.openxmlformats.org/drawingml/2006/table">
            <a:tbl>
              <a:tblPr firstRow="1" bandRow="1">
                <a:tableStyleId>{5940675A-B579-460E-94D1-54222C63F5DA}</a:tableStyleId>
              </a:tblPr>
              <a:tblGrid>
                <a:gridCol w="3159433">
                  <a:extLst>
                    <a:ext uri="{9D8B030D-6E8A-4147-A177-3AD203B41FA5}">
                      <a16:colId xmlns:a16="http://schemas.microsoft.com/office/drawing/2014/main" val="3070121179"/>
                    </a:ext>
                  </a:extLst>
                </a:gridCol>
                <a:gridCol w="4750538">
                  <a:extLst>
                    <a:ext uri="{9D8B030D-6E8A-4147-A177-3AD203B41FA5}">
                      <a16:colId xmlns:a16="http://schemas.microsoft.com/office/drawing/2014/main" val="3607904477"/>
                    </a:ext>
                  </a:extLst>
                </a:gridCol>
                <a:gridCol w="3723637">
                  <a:extLst>
                    <a:ext uri="{9D8B030D-6E8A-4147-A177-3AD203B41FA5}">
                      <a16:colId xmlns:a16="http://schemas.microsoft.com/office/drawing/2014/main" val="127833153"/>
                    </a:ext>
                  </a:extLst>
                </a:gridCol>
              </a:tblGrid>
              <a:tr h="363862">
                <a:tc gridSpan="3">
                  <a:txBody>
                    <a:bodyPr/>
                    <a:lstStyle/>
                    <a:p>
                      <a:pPr algn="ctr"/>
                      <a:r>
                        <a:rPr lang="en-GB" sz="1800" b="1" u="none" kern="1200" dirty="0">
                          <a:solidFill>
                            <a:schemeClr val="tx1"/>
                          </a:solidFill>
                          <a:effectLst/>
                          <a:latin typeface="+mn-lt"/>
                          <a:ea typeface="+mn-ea"/>
                          <a:cs typeface="+mn-cs"/>
                        </a:rPr>
                        <a:t>YEAR 3 RE - Spring 2                    How do Festivals and Worship show what matters to Muslim people?</a:t>
                      </a:r>
                      <a:endParaRPr lang="en-GB" sz="1800" u="none" kern="1200" dirty="0">
                        <a:solidFill>
                          <a:schemeClr val="tx1"/>
                        </a:solidFill>
                        <a:effectLst/>
                        <a:latin typeface="+mn-lt"/>
                        <a:ea typeface="+mn-ea"/>
                        <a:cs typeface="+mn-cs"/>
                      </a:endParaRPr>
                    </a:p>
                  </a:txBody>
                  <a:tcPr>
                    <a:solidFill>
                      <a:srgbClr val="FFCCFF"/>
                    </a:solidFill>
                  </a:tcPr>
                </a:tc>
                <a:tc hMerge="1">
                  <a:txBody>
                    <a:bodyPr/>
                    <a:lstStyle/>
                    <a:p>
                      <a:endParaRPr lang="en-GB"/>
                    </a:p>
                  </a:txBody>
                  <a:tcPr/>
                </a:tc>
                <a:tc hMerge="1">
                  <a:txBody>
                    <a:bodyPr/>
                    <a:lstStyle/>
                    <a:p>
                      <a:pPr algn="ctr"/>
                      <a:endParaRPr lang="en-GB" sz="1600" dirty="0"/>
                    </a:p>
                  </a:txBody>
                  <a:tcPr>
                    <a:solidFill>
                      <a:srgbClr val="CC00FF"/>
                    </a:solidFill>
                  </a:tcPr>
                </a:tc>
                <a:extLst>
                  <a:ext uri="{0D108BD9-81ED-4DB2-BD59-A6C34878D82A}">
                    <a16:rowId xmlns:a16="http://schemas.microsoft.com/office/drawing/2014/main" val="3443119984"/>
                  </a:ext>
                </a:extLst>
              </a:tr>
              <a:tr h="333540">
                <a:tc>
                  <a:txBody>
                    <a:bodyPr/>
                    <a:lstStyle/>
                    <a:p>
                      <a:pPr algn="ctr"/>
                      <a:r>
                        <a:rPr lang="en-GB" sz="1600" dirty="0"/>
                        <a:t>Tier 3 Vocabulary</a:t>
                      </a:r>
                    </a:p>
                  </a:txBody>
                  <a:tcPr>
                    <a:solidFill>
                      <a:schemeClr val="accent1">
                        <a:lumMod val="20000"/>
                        <a:lumOff val="80000"/>
                      </a:schemeClr>
                    </a:solidFill>
                  </a:tcPr>
                </a:tc>
                <a:tc>
                  <a:txBody>
                    <a:bodyPr/>
                    <a:lstStyle/>
                    <a:p>
                      <a:pPr algn="ctr"/>
                      <a:r>
                        <a:rPr lang="en-GB" sz="1600" dirty="0"/>
                        <a:t>Knowledge</a:t>
                      </a:r>
                    </a:p>
                  </a:txBody>
                  <a:tcPr>
                    <a:solidFill>
                      <a:schemeClr val="accent1">
                        <a:lumMod val="20000"/>
                        <a:lumOff val="80000"/>
                      </a:schemeClr>
                    </a:solidFill>
                  </a:tcPr>
                </a:tc>
                <a:tc>
                  <a:txBody>
                    <a:bodyPr/>
                    <a:lstStyle/>
                    <a:p>
                      <a:pPr algn="ctr"/>
                      <a:r>
                        <a:rPr lang="en-GB" sz="1600" dirty="0"/>
                        <a:t>Recommended</a:t>
                      </a:r>
                      <a:r>
                        <a:rPr lang="en-GB" sz="1600" baseline="0" dirty="0"/>
                        <a:t> Reads</a:t>
                      </a:r>
                      <a:endParaRPr lang="en-GB" sz="1600" dirty="0"/>
                    </a:p>
                  </a:txBody>
                  <a:tcPr>
                    <a:solidFill>
                      <a:schemeClr val="accent1">
                        <a:lumMod val="20000"/>
                        <a:lumOff val="80000"/>
                      </a:schemeClr>
                    </a:solidFill>
                  </a:tcPr>
                </a:tc>
                <a:extLst>
                  <a:ext uri="{0D108BD9-81ED-4DB2-BD59-A6C34878D82A}">
                    <a16:rowId xmlns:a16="http://schemas.microsoft.com/office/drawing/2014/main" val="3958210420"/>
                  </a:ext>
                </a:extLst>
              </a:tr>
              <a:tr h="5677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400" b="1" u="none" dirty="0">
                          <a:latin typeface="+mn-lt"/>
                        </a:rPr>
                        <a:t>Qur’an- </a:t>
                      </a:r>
                      <a:r>
                        <a:rPr lang="en-GB" altLang="en-US" sz="1400" dirty="0"/>
                        <a:t>The Qur’an is the Islamic Holy book.</a:t>
                      </a:r>
                    </a:p>
                  </a:txBody>
                  <a:tcPr anchor="ctr">
                    <a:no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400" dirty="0">
                          <a:latin typeface="+mn-lt"/>
                        </a:rPr>
                        <a:t>Muslims believe the Qur'an is the direct word of Allah. Allah is the Arabic word for God.</a:t>
                      </a:r>
                      <a:endParaRPr lang="en-US" sz="1400" b="0" i="0" dirty="0">
                        <a:solidFill>
                          <a:srgbClr val="000000"/>
                        </a:solidFill>
                        <a:effectLst/>
                        <a:latin typeface="+mn-lt"/>
                      </a:endParaRPr>
                    </a:p>
                  </a:txBody>
                  <a:tcPr/>
                </a:tc>
                <a:tc rowSpan="2">
                  <a:txBody>
                    <a:bodyPr/>
                    <a:lstStyle/>
                    <a:p>
                      <a:endParaRPr lang="en-GB" sz="1600" dirty="0"/>
                    </a:p>
                    <a:p>
                      <a:endParaRPr lang="en-GB" sz="1600" dirty="0"/>
                    </a:p>
                    <a:p>
                      <a:endParaRPr lang="en-GB" sz="1600" dirty="0"/>
                    </a:p>
                    <a:p>
                      <a:endParaRPr lang="en-GB" sz="1600" dirty="0"/>
                    </a:p>
                    <a:p>
                      <a:endParaRPr lang="en-GB" sz="1100" dirty="0"/>
                    </a:p>
                    <a:p>
                      <a:pPr algn="ctr"/>
                      <a:endParaRPr lang="en-GB" sz="8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4759365"/>
                  </a:ext>
                </a:extLst>
              </a:tr>
              <a:tr h="781577">
                <a:tc>
                  <a:txBody>
                    <a:bodyPr/>
                    <a:lstStyle/>
                    <a:p>
                      <a:r>
                        <a:rPr lang="en-GB" sz="1400" b="1" i="0" u="none" kern="1200" dirty="0">
                          <a:solidFill>
                            <a:srgbClr val="000000"/>
                          </a:solidFill>
                          <a:effectLst/>
                          <a:latin typeface="+mn-lt"/>
                          <a:ea typeface="+mn-ea"/>
                          <a:cs typeface="+mn-cs"/>
                        </a:rPr>
                        <a:t>Worship- </a:t>
                      </a:r>
                      <a:r>
                        <a:rPr lang="en-US" sz="1400" b="0" i="0" kern="1200" dirty="0">
                          <a:solidFill>
                            <a:schemeClr val="tx1"/>
                          </a:solidFill>
                          <a:effectLst/>
                          <a:latin typeface="+mn-lt"/>
                          <a:ea typeface="+mn-ea"/>
                          <a:cs typeface="+mn-cs"/>
                        </a:rPr>
                        <a:t> to love, respect, and admire someone or something very much.</a:t>
                      </a:r>
                      <a:endParaRPr lang="en-GB" sz="1400" b="0" i="0" u="none" kern="1200" dirty="0">
                        <a:solidFill>
                          <a:srgbClr val="000000"/>
                        </a:solidFill>
                        <a:effectLst/>
                        <a:latin typeface="+mn-lt"/>
                        <a:ea typeface="+mn-ea"/>
                        <a:cs typeface="+mn-cs"/>
                      </a:endParaRPr>
                    </a:p>
                  </a:txBody>
                  <a:tcPr anchor="ct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txBody>
                  <a:tcPr/>
                </a:tc>
                <a:tc vMerge="1">
                  <a:txBody>
                    <a:bodyPr/>
                    <a:lstStyle/>
                    <a:p>
                      <a:endParaRPr lang="en-GB"/>
                    </a:p>
                  </a:txBody>
                  <a:tcPr/>
                </a:tc>
                <a:extLst>
                  <a:ext uri="{0D108BD9-81ED-4DB2-BD59-A6C34878D82A}">
                    <a16:rowId xmlns:a16="http://schemas.microsoft.com/office/drawing/2014/main" val="4251038148"/>
                  </a:ext>
                </a:extLst>
              </a:tr>
              <a:tr h="854598">
                <a:tc>
                  <a:txBody>
                    <a:bodyPr/>
                    <a:lstStyle/>
                    <a:p>
                      <a:r>
                        <a:rPr lang="en-US" sz="1400" b="1" i="0" u="none" dirty="0">
                          <a:solidFill>
                            <a:srgbClr val="202124"/>
                          </a:solidFill>
                          <a:effectLst/>
                          <a:latin typeface="+mn-lt"/>
                        </a:rPr>
                        <a:t>Prophets- </a:t>
                      </a:r>
                      <a:r>
                        <a:rPr lang="en-US" sz="1400" b="0" i="0" kern="1200" dirty="0">
                          <a:solidFill>
                            <a:schemeClr val="tx1"/>
                          </a:solidFill>
                          <a:effectLst/>
                          <a:latin typeface="+mn-lt"/>
                          <a:ea typeface="+mn-ea"/>
                          <a:cs typeface="+mn-cs"/>
                        </a:rPr>
                        <a:t>a person regarded as an inspired teacher or proclaimer of the will of God.</a:t>
                      </a:r>
                      <a:endParaRPr lang="en-GB" sz="1400" b="0" i="0" u="none" kern="1200" dirty="0">
                        <a:solidFill>
                          <a:srgbClr val="000000"/>
                        </a:solidFill>
                        <a:effectLst/>
                        <a:latin typeface="+mn-lt"/>
                        <a:ea typeface="+mn-ea"/>
                        <a:cs typeface="+mn-cs"/>
                      </a:endParaRPr>
                    </a:p>
                  </a:txBody>
                  <a:tcPr>
                    <a:noFill/>
                  </a:tcPr>
                </a:tc>
                <a:tc rowSpan="3">
                  <a:txBody>
                    <a:bodyPr/>
                    <a:lstStyle/>
                    <a:p>
                      <a:endParaRPr lang="en-US" sz="1400" b="0" i="0" dirty="0">
                        <a:solidFill>
                          <a:srgbClr val="202124"/>
                        </a:solidFill>
                        <a:effectLst/>
                        <a:latin typeface="+mn-lt"/>
                      </a:endParaRPr>
                    </a:p>
                    <a:p>
                      <a:endParaRPr lang="en-US" sz="1400" b="0" i="0" dirty="0">
                        <a:solidFill>
                          <a:srgbClr val="202124"/>
                        </a:solidFill>
                        <a:effectLst/>
                        <a:latin typeface="+mn-lt"/>
                      </a:endParaRPr>
                    </a:p>
                    <a:p>
                      <a:endParaRPr lang="en-US" sz="1400" b="0" i="0" dirty="0">
                        <a:solidFill>
                          <a:srgbClr val="202124"/>
                        </a:solidFill>
                        <a:effectLst/>
                        <a:latin typeface="+mn-lt"/>
                      </a:endParaRPr>
                    </a:p>
                    <a:p>
                      <a:endParaRPr lang="en-US" sz="1400" b="0" i="0" dirty="0">
                        <a:solidFill>
                          <a:srgbClr val="202124"/>
                        </a:solidFill>
                        <a:effectLst/>
                        <a:latin typeface="+mn-lt"/>
                      </a:endParaRPr>
                    </a:p>
                    <a:p>
                      <a:endParaRPr lang="en-US" sz="1400" b="0" i="0" dirty="0">
                        <a:solidFill>
                          <a:srgbClr val="202124"/>
                        </a:solidFill>
                        <a:effectLst/>
                        <a:latin typeface="+mn-lt"/>
                      </a:endParaRPr>
                    </a:p>
                    <a:p>
                      <a:endParaRPr lang="en-US" sz="1400" b="0" i="0" dirty="0">
                        <a:solidFill>
                          <a:srgbClr val="202124"/>
                        </a:solidFill>
                        <a:effectLst/>
                        <a:latin typeface="+mn-lt"/>
                      </a:endParaRPr>
                    </a:p>
                    <a:p>
                      <a:r>
                        <a:rPr lang="en-US" sz="1400" b="0" i="0" dirty="0">
                          <a:solidFill>
                            <a:srgbClr val="202124"/>
                          </a:solidFill>
                          <a:effectLst/>
                          <a:latin typeface="+mn-lt"/>
                        </a:rPr>
                        <a:t>Salah is the second of the Five Pillars of Islam . It is the belief that Muslims should pray five times each day. </a:t>
                      </a:r>
                    </a:p>
                    <a:p>
                      <a:endParaRPr lang="en-GB" sz="1400" dirty="0">
                        <a:latin typeface="+mn-lt"/>
                      </a:endParaRPr>
                    </a:p>
                  </a:txBody>
                  <a:tcPr/>
                </a:tc>
                <a:tc rowSpan="6">
                  <a:txBody>
                    <a:bodyPr/>
                    <a:lstStyle/>
                    <a:p>
                      <a:pPr algn="ctr">
                        <a:lnSpc>
                          <a:spcPct val="100000"/>
                        </a:lnSpc>
                      </a:pPr>
                      <a:r>
                        <a:rPr lang="en-GB" sz="1400" b="0" dirty="0">
                          <a:effectLst/>
                        </a:rPr>
                        <a:t>Agreed Syllabus Learning Outcomes</a:t>
                      </a:r>
                    </a:p>
                    <a:p>
                      <a:pPr algn="l">
                        <a:lnSpc>
                          <a:spcPct val="100000"/>
                        </a:lnSpc>
                      </a:pPr>
                      <a:r>
                        <a:rPr lang="en-GB" sz="1100" b="1" dirty="0">
                          <a:solidFill>
                            <a:srgbClr val="9900CC"/>
                          </a:solidFill>
                          <a:effectLst/>
                        </a:rPr>
                        <a:t>Make sense of belief:</a:t>
                      </a:r>
                    </a:p>
                    <a:p>
                      <a:pPr marL="171450" indent="-171450" algn="l">
                        <a:lnSpc>
                          <a:spcPct val="100000"/>
                        </a:lnSpc>
                        <a:buFont typeface="Arial" panose="020B0604020202020204" pitchFamily="34" charset="0"/>
                        <a:buChar char="•"/>
                      </a:pPr>
                      <a:r>
                        <a:rPr lang="en-GB" sz="1100" b="0" dirty="0">
                          <a:solidFill>
                            <a:srgbClr val="9900CC"/>
                          </a:solidFill>
                          <a:effectLst/>
                        </a:rPr>
                        <a:t>Identify some beliefs about God in Islam, expressed in Surah1.</a:t>
                      </a:r>
                    </a:p>
                    <a:p>
                      <a:pPr marL="171450" indent="-171450" algn="l">
                        <a:lnSpc>
                          <a:spcPct val="100000"/>
                        </a:lnSpc>
                        <a:buFont typeface="Arial" panose="020B0604020202020204" pitchFamily="34" charset="0"/>
                        <a:buChar char="•"/>
                      </a:pPr>
                      <a:r>
                        <a:rPr lang="en-GB" sz="1100" b="0" dirty="0">
                          <a:solidFill>
                            <a:srgbClr val="9900CC"/>
                          </a:solidFill>
                          <a:effectLst/>
                        </a:rPr>
                        <a:t>Make clear links between beliefs about God and </a:t>
                      </a:r>
                      <a:r>
                        <a:rPr lang="en-GB" sz="1100" b="0" i="1" dirty="0">
                          <a:solidFill>
                            <a:srgbClr val="9900CC"/>
                          </a:solidFill>
                          <a:effectLst/>
                        </a:rPr>
                        <a:t>ibadah </a:t>
                      </a:r>
                      <a:r>
                        <a:rPr lang="en-GB" sz="1100" b="0" i="0" dirty="0">
                          <a:solidFill>
                            <a:srgbClr val="9900CC"/>
                          </a:solidFill>
                          <a:effectLst/>
                        </a:rPr>
                        <a:t>(e.g. how God is worth worshipping; how Muslims submit to God).</a:t>
                      </a:r>
                    </a:p>
                    <a:p>
                      <a:pPr marL="0" indent="0" algn="l">
                        <a:lnSpc>
                          <a:spcPct val="100000"/>
                        </a:lnSpc>
                        <a:buFont typeface="Arial" panose="020B0604020202020204" pitchFamily="34" charset="0"/>
                        <a:buNone/>
                      </a:pPr>
                      <a:r>
                        <a:rPr lang="en-GB" sz="1100" b="1" i="0" dirty="0">
                          <a:solidFill>
                            <a:srgbClr val="C00000"/>
                          </a:solidFill>
                          <a:effectLst/>
                        </a:rPr>
                        <a:t>Understand the impact:</a:t>
                      </a:r>
                    </a:p>
                    <a:p>
                      <a:pPr marL="171450" indent="-171450" algn="l">
                        <a:lnSpc>
                          <a:spcPct val="100000"/>
                        </a:lnSpc>
                        <a:buFont typeface="Arial" panose="020B0604020202020204" pitchFamily="34" charset="0"/>
                        <a:buChar char="•"/>
                      </a:pPr>
                      <a:r>
                        <a:rPr lang="en-GB" sz="1100" b="0" i="0" dirty="0">
                          <a:solidFill>
                            <a:srgbClr val="C00000"/>
                          </a:solidFill>
                          <a:effectLst/>
                        </a:rPr>
                        <a:t>Give examples of ibadah (worship) in Islam (e.g. prayer, fasting, celebrating) and describe what they involve. </a:t>
                      </a:r>
                    </a:p>
                    <a:p>
                      <a:pPr marL="171450" indent="-171450" algn="l">
                        <a:lnSpc>
                          <a:spcPct val="100000"/>
                        </a:lnSpc>
                        <a:buFont typeface="Arial" panose="020B0604020202020204" pitchFamily="34" charset="0"/>
                        <a:buChar char="•"/>
                      </a:pPr>
                      <a:r>
                        <a:rPr lang="en-GB" sz="1100" b="0" i="0" dirty="0">
                          <a:solidFill>
                            <a:srgbClr val="C00000"/>
                          </a:solidFill>
                          <a:effectLst/>
                        </a:rPr>
                        <a:t>Make links between Muslim beliefs about God and a range of ways in which Muslims worship (e.g. in prayer and fasting, as a family and as a community, at home and in the mosque).</a:t>
                      </a:r>
                    </a:p>
                    <a:p>
                      <a:pPr marL="0" indent="0" algn="l">
                        <a:lnSpc>
                          <a:spcPct val="100000"/>
                        </a:lnSpc>
                        <a:buFont typeface="Arial" panose="020B0604020202020204" pitchFamily="34" charset="0"/>
                        <a:buNone/>
                      </a:pPr>
                      <a:r>
                        <a:rPr lang="en-GB" sz="1100" b="1" i="0" dirty="0">
                          <a:solidFill>
                            <a:srgbClr val="00B050"/>
                          </a:solidFill>
                          <a:effectLst/>
                        </a:rPr>
                        <a:t>Make connections:</a:t>
                      </a:r>
                    </a:p>
                    <a:p>
                      <a:pPr marL="171450" indent="-171450" algn="l">
                        <a:lnSpc>
                          <a:spcPct val="100000"/>
                        </a:lnSpc>
                        <a:buFont typeface="Arial" panose="020B0604020202020204" pitchFamily="34" charset="0"/>
                        <a:buChar char="•"/>
                      </a:pPr>
                      <a:r>
                        <a:rPr lang="en-GB" sz="1100" b="0" i="0" dirty="0">
                          <a:solidFill>
                            <a:srgbClr val="00B050"/>
                          </a:solidFill>
                          <a:effectLst/>
                        </a:rPr>
                        <a:t>Raise questions and suggest answers about the value of submission and self-control to Muslims, and whether there are benefits for people who are not Muslims.</a:t>
                      </a:r>
                    </a:p>
                    <a:p>
                      <a:pPr marL="171450" indent="-171450" algn="l">
                        <a:lnSpc>
                          <a:spcPct val="100000"/>
                        </a:lnSpc>
                        <a:buFont typeface="Arial" panose="020B0604020202020204" pitchFamily="34" charset="0"/>
                        <a:buChar char="•"/>
                      </a:pPr>
                      <a:r>
                        <a:rPr lang="en-GB" sz="1100" b="0" i="0" dirty="0">
                          <a:solidFill>
                            <a:srgbClr val="00B050"/>
                          </a:solidFill>
                          <a:effectLst/>
                        </a:rPr>
                        <a:t>Make links between the Muslim idea of living in harmony with the Creator and the need for all people to live in harmony with each other in the world today, giving good reasons for their ideas.</a:t>
                      </a:r>
                      <a:endParaRPr lang="en-GB"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434474"/>
                  </a:ext>
                </a:extLst>
              </a:tr>
              <a:tr h="407612">
                <a:tc>
                  <a:txBody>
                    <a:bodyPr/>
                    <a:lstStyle/>
                    <a:p>
                      <a:r>
                        <a:rPr lang="en-GB" sz="1400" b="1" u="none" kern="1200" dirty="0">
                          <a:solidFill>
                            <a:schemeClr val="tx1"/>
                          </a:solidFill>
                          <a:effectLst/>
                          <a:latin typeface="+mn-lt"/>
                          <a:ea typeface="+mn-ea"/>
                          <a:cs typeface="+mn-cs"/>
                        </a:rPr>
                        <a:t>Mosque- </a:t>
                      </a:r>
                      <a:r>
                        <a:rPr lang="en-US" sz="1400" b="0" i="0" kern="1200" dirty="0">
                          <a:solidFill>
                            <a:schemeClr val="tx1"/>
                          </a:solidFill>
                          <a:effectLst/>
                          <a:latin typeface="+mn-lt"/>
                          <a:ea typeface="+mn-ea"/>
                          <a:cs typeface="+mn-cs"/>
                        </a:rPr>
                        <a:t>a Muslim place of worship</a:t>
                      </a:r>
                      <a:endParaRPr lang="en-GB" sz="1400" b="1" u="none" dirty="0">
                        <a:effectLst/>
                        <a:latin typeface="+mn-lt"/>
                      </a:endParaRPr>
                    </a:p>
                  </a:txBody>
                  <a:tcPr anchor="ctr">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255191583"/>
                  </a:ext>
                </a:extLst>
              </a:tr>
              <a:tr h="739032">
                <a:tc>
                  <a:txBody>
                    <a:bodyPr/>
                    <a:lstStyle/>
                    <a:p>
                      <a:r>
                        <a:rPr lang="en-GB" sz="1400" b="1" dirty="0">
                          <a:effectLst/>
                          <a:latin typeface="+mn-lt"/>
                        </a:rPr>
                        <a:t>Prayer- </a:t>
                      </a:r>
                      <a:r>
                        <a:rPr lang="en-US" sz="1400" b="0" i="0" kern="1200" dirty="0">
                          <a:solidFill>
                            <a:schemeClr val="tx1"/>
                          </a:solidFill>
                          <a:effectLst/>
                          <a:latin typeface="+mn-lt"/>
                          <a:ea typeface="+mn-ea"/>
                          <a:cs typeface="+mn-cs"/>
                        </a:rPr>
                        <a:t>the act or practice of praying to God or a god</a:t>
                      </a:r>
                      <a:endParaRPr lang="en-GB" sz="1400" b="1" dirty="0">
                        <a:effectLst/>
                        <a:latin typeface="+mn-lt"/>
                      </a:endParaRPr>
                    </a:p>
                  </a:txBody>
                  <a:tcPr anchor="ctr">
                    <a:noFill/>
                  </a:tcPr>
                </a:tc>
                <a:tc vMerge="1">
                  <a:txBody>
                    <a:bodyPr/>
                    <a:lstStyle/>
                    <a:p>
                      <a:endParaRPr lang="en-GB"/>
                    </a:p>
                  </a:txBody>
                  <a:tcPr/>
                </a:tc>
                <a:tc vMerge="1">
                  <a:txBody>
                    <a:bodyPr/>
                    <a:lstStyle/>
                    <a:p>
                      <a:pPr algn="ctr">
                        <a:lnSpc>
                          <a:spcPct val="100000"/>
                        </a:lnSpc>
                      </a:pPr>
                      <a:r>
                        <a:rPr lang="en-GB" sz="1400" b="1" dirty="0">
                          <a:effectLst/>
                        </a:rPr>
                        <a:t>Agreed Syllabus End Points</a:t>
                      </a:r>
                    </a:p>
                    <a:p>
                      <a:pPr>
                        <a:lnSpc>
                          <a:spcPct val="100000"/>
                        </a:lnSpc>
                        <a:spcAft>
                          <a:spcPts val="800"/>
                        </a:spcAft>
                      </a:pPr>
                      <a:r>
                        <a:rPr lang="en-GB" sz="1100" b="1" dirty="0">
                          <a:solidFill>
                            <a:srgbClr val="7030A1"/>
                          </a:solidFill>
                          <a:effectLst/>
                          <a:latin typeface="Calibri body"/>
                          <a:ea typeface="Calibri" panose="020F0502020204030204" pitchFamily="34" charset="0"/>
                          <a:cs typeface="Calibri-Bold"/>
                        </a:rPr>
                        <a:t>Make sense of belief:</a:t>
                      </a:r>
                      <a:endParaRPr lang="en-GB" sz="1100" dirty="0">
                        <a:effectLst/>
                        <a:latin typeface="Calibri body"/>
                        <a:ea typeface="Calibri" panose="020F0502020204030204" pitchFamily="34" charset="0"/>
                        <a:cs typeface="Times New Roman" panose="02020603050405020304" pitchFamily="18" charset="0"/>
                      </a:endParaRPr>
                    </a:p>
                    <a:p>
                      <a:pPr>
                        <a:lnSpc>
                          <a:spcPct val="100000"/>
                        </a:lnSpc>
                        <a:spcAft>
                          <a:spcPts val="800"/>
                        </a:spcAft>
                      </a:pPr>
                      <a:r>
                        <a:rPr lang="en-GB" sz="1100" dirty="0">
                          <a:solidFill>
                            <a:srgbClr val="7030A1"/>
                          </a:solidFill>
                          <a:effectLst/>
                          <a:latin typeface="Calibri body"/>
                          <a:ea typeface="Calibri" panose="020F0502020204030204" pitchFamily="34" charset="0"/>
                          <a:cs typeface="SymbolMT"/>
                        </a:rPr>
                        <a:t>• </a:t>
                      </a:r>
                      <a:r>
                        <a:rPr lang="en-GB" sz="1100" dirty="0">
                          <a:solidFill>
                            <a:srgbClr val="7030A1"/>
                          </a:solidFill>
                          <a:effectLst/>
                          <a:latin typeface="Calibri body"/>
                          <a:ea typeface="Calibri" panose="020F0502020204030204" pitchFamily="34" charset="0"/>
                          <a:cs typeface="Calibri" panose="020F0502020204030204" pitchFamily="34" charset="0"/>
                        </a:rPr>
                        <a:t>Identify some Jewish beliefs about God, sin and forgiveness and </a:t>
                      </a:r>
                      <a:r>
                        <a:rPr lang="en-GB" sz="1100" dirty="0" err="1">
                          <a:solidFill>
                            <a:srgbClr val="7030A1"/>
                          </a:solidFill>
                          <a:effectLst/>
                          <a:latin typeface="Calibri body"/>
                          <a:ea typeface="Calibri" panose="020F0502020204030204" pitchFamily="34" charset="0"/>
                          <a:cs typeface="Calibri" panose="020F0502020204030204" pitchFamily="34" charset="0"/>
                        </a:rPr>
                        <a:t>describewhat</a:t>
                      </a:r>
                      <a:r>
                        <a:rPr lang="en-GB" sz="1100" dirty="0">
                          <a:solidFill>
                            <a:srgbClr val="7030A1"/>
                          </a:solidFill>
                          <a:effectLst/>
                          <a:latin typeface="Calibri body"/>
                          <a:ea typeface="Calibri" panose="020F0502020204030204" pitchFamily="34" charset="0"/>
                          <a:cs typeface="Calibri" panose="020F0502020204030204" pitchFamily="34" charset="0"/>
                        </a:rPr>
                        <a:t> they mean.</a:t>
                      </a:r>
                      <a:endParaRPr lang="en-GB" sz="1100" dirty="0">
                        <a:effectLst/>
                        <a:latin typeface="Calibri body"/>
                        <a:ea typeface="Calibri" panose="020F0502020204030204" pitchFamily="34" charset="0"/>
                        <a:cs typeface="Times New Roman" panose="02020603050405020304" pitchFamily="18" charset="0"/>
                      </a:endParaRPr>
                    </a:p>
                    <a:p>
                      <a:pPr>
                        <a:lnSpc>
                          <a:spcPct val="100000"/>
                        </a:lnSpc>
                        <a:spcAft>
                          <a:spcPts val="800"/>
                        </a:spcAft>
                      </a:pPr>
                      <a:r>
                        <a:rPr lang="en-GB" sz="1100" dirty="0">
                          <a:solidFill>
                            <a:srgbClr val="7030A1"/>
                          </a:solidFill>
                          <a:effectLst/>
                          <a:latin typeface="Calibri body"/>
                          <a:ea typeface="Calibri" panose="020F0502020204030204" pitchFamily="34" charset="0"/>
                          <a:cs typeface="SymbolMT"/>
                        </a:rPr>
                        <a:t>• </a:t>
                      </a:r>
                      <a:r>
                        <a:rPr lang="en-GB" sz="1100" dirty="0">
                          <a:solidFill>
                            <a:srgbClr val="7030A1"/>
                          </a:solidFill>
                          <a:effectLst/>
                          <a:latin typeface="Calibri body"/>
                          <a:ea typeface="Calibri" panose="020F0502020204030204" pitchFamily="34" charset="0"/>
                          <a:cs typeface="Calibri" panose="020F0502020204030204" pitchFamily="34" charset="0"/>
                        </a:rPr>
                        <a:t>Make clear links between the story of the Exodus and Jewish beliefs about God and his relationship with the Jewish people</a:t>
                      </a:r>
                      <a:endParaRPr lang="en-GB" sz="1100" dirty="0">
                        <a:effectLst/>
                        <a:latin typeface="Calibri body"/>
                        <a:ea typeface="Calibri" panose="020F0502020204030204" pitchFamily="34" charset="0"/>
                        <a:cs typeface="Times New Roman" panose="02020603050405020304" pitchFamily="18" charset="0"/>
                      </a:endParaRPr>
                    </a:p>
                    <a:p>
                      <a:pPr>
                        <a:lnSpc>
                          <a:spcPct val="100000"/>
                        </a:lnSpc>
                        <a:spcAft>
                          <a:spcPts val="800"/>
                        </a:spcAft>
                      </a:pPr>
                      <a:r>
                        <a:rPr lang="en-GB" sz="1100" dirty="0">
                          <a:solidFill>
                            <a:srgbClr val="000000"/>
                          </a:solidFill>
                          <a:effectLst/>
                          <a:latin typeface="Calibri body"/>
                          <a:ea typeface="Calibri" panose="020F0502020204030204" pitchFamily="34" charset="0"/>
                          <a:cs typeface="SymbolMT"/>
                        </a:rPr>
                        <a:t>• </a:t>
                      </a:r>
                      <a:r>
                        <a:rPr lang="en-GB" sz="1100" dirty="0">
                          <a:solidFill>
                            <a:srgbClr val="7030A1"/>
                          </a:solidFill>
                          <a:effectLst/>
                          <a:latin typeface="Calibri body"/>
                          <a:ea typeface="Calibri" panose="020F0502020204030204" pitchFamily="34" charset="0"/>
                          <a:cs typeface="Calibri" panose="020F0502020204030204" pitchFamily="34" charset="0"/>
                        </a:rPr>
                        <a:t>Offer informed suggestions about the meaning of the Exodus story for Jews today.</a:t>
                      </a:r>
                      <a:endParaRPr lang="en-GB" sz="1100" dirty="0">
                        <a:effectLst/>
                        <a:latin typeface="Calibri body"/>
                        <a:ea typeface="Calibri" panose="020F0502020204030204" pitchFamily="34" charset="0"/>
                        <a:cs typeface="Times New Roman" panose="02020603050405020304" pitchFamily="18" charset="0"/>
                      </a:endParaRPr>
                    </a:p>
                    <a:p>
                      <a:pPr>
                        <a:lnSpc>
                          <a:spcPct val="100000"/>
                        </a:lnSpc>
                        <a:spcAft>
                          <a:spcPts val="800"/>
                        </a:spcAft>
                      </a:pPr>
                      <a:r>
                        <a:rPr lang="en-GB" sz="1100" b="1" dirty="0">
                          <a:solidFill>
                            <a:srgbClr val="C10000"/>
                          </a:solidFill>
                          <a:effectLst/>
                          <a:latin typeface="Calibri body"/>
                          <a:ea typeface="Calibri" panose="020F0502020204030204" pitchFamily="34" charset="0"/>
                          <a:cs typeface="Calibri-Bold"/>
                        </a:rPr>
                        <a:t>Understand the impact:</a:t>
                      </a:r>
                      <a:endParaRPr lang="en-GB" sz="1100" dirty="0">
                        <a:effectLst/>
                        <a:latin typeface="Calibri body"/>
                        <a:ea typeface="Calibri" panose="020F0502020204030204" pitchFamily="34" charset="0"/>
                        <a:cs typeface="Times New Roman" panose="02020603050405020304" pitchFamily="18" charset="0"/>
                      </a:endParaRPr>
                    </a:p>
                    <a:p>
                      <a:pPr>
                        <a:lnSpc>
                          <a:spcPct val="100000"/>
                        </a:lnSpc>
                        <a:spcAft>
                          <a:spcPts val="800"/>
                        </a:spcAft>
                      </a:pPr>
                      <a:r>
                        <a:rPr lang="en-GB" sz="1100" dirty="0">
                          <a:solidFill>
                            <a:srgbClr val="C10000"/>
                          </a:solidFill>
                          <a:effectLst/>
                          <a:latin typeface="Calibri body"/>
                          <a:ea typeface="Calibri" panose="020F0502020204030204" pitchFamily="34" charset="0"/>
                          <a:cs typeface="SymbolMT"/>
                        </a:rPr>
                        <a:t>• </a:t>
                      </a:r>
                      <a:r>
                        <a:rPr lang="en-GB" sz="1100" dirty="0">
                          <a:solidFill>
                            <a:srgbClr val="C10000"/>
                          </a:solidFill>
                          <a:effectLst/>
                          <a:latin typeface="Calibri body"/>
                          <a:ea typeface="Calibri" panose="020F0502020204030204" pitchFamily="34" charset="0"/>
                          <a:cs typeface="Calibri" panose="020F0502020204030204" pitchFamily="34" charset="0"/>
                        </a:rPr>
                        <a:t>Make simple links between Jewish beliefs about God and his people and how Jews live (e.g. through celebrating forgiveness, salvation and freedom at festivals)</a:t>
                      </a:r>
                      <a:endParaRPr lang="en-GB" sz="1100" dirty="0">
                        <a:effectLst/>
                        <a:latin typeface="Calibri body"/>
                        <a:ea typeface="Calibri" panose="020F0502020204030204" pitchFamily="34" charset="0"/>
                        <a:cs typeface="Times New Roman" panose="02020603050405020304" pitchFamily="18" charset="0"/>
                      </a:endParaRPr>
                    </a:p>
                    <a:p>
                      <a:pPr>
                        <a:lnSpc>
                          <a:spcPct val="100000"/>
                        </a:lnSpc>
                        <a:spcAft>
                          <a:spcPts val="800"/>
                        </a:spcAft>
                      </a:pPr>
                      <a:r>
                        <a:rPr lang="en-GB" sz="1100" dirty="0">
                          <a:solidFill>
                            <a:srgbClr val="C10000"/>
                          </a:solidFill>
                          <a:effectLst/>
                          <a:latin typeface="Calibri body"/>
                          <a:ea typeface="Calibri" panose="020F0502020204030204" pitchFamily="34" charset="0"/>
                          <a:cs typeface="SymbolMT"/>
                        </a:rPr>
                        <a:t>• </a:t>
                      </a:r>
                      <a:r>
                        <a:rPr lang="en-GB" sz="1100" dirty="0">
                          <a:solidFill>
                            <a:srgbClr val="C10000"/>
                          </a:solidFill>
                          <a:effectLst/>
                          <a:latin typeface="Calibri body"/>
                          <a:ea typeface="Calibri" panose="020F0502020204030204" pitchFamily="34" charset="0"/>
                          <a:cs typeface="Calibri" panose="020F0502020204030204" pitchFamily="34" charset="0"/>
                        </a:rPr>
                        <a:t>Describe how Jews show their beliefs through worship in festivals, both at home and in wider communities</a:t>
                      </a:r>
                      <a:endParaRPr lang="en-GB" sz="1100" dirty="0">
                        <a:effectLst/>
                        <a:latin typeface="Calibri body"/>
                        <a:ea typeface="Calibri" panose="020F0502020204030204" pitchFamily="34" charset="0"/>
                        <a:cs typeface="Times New Roman" panose="02020603050405020304" pitchFamily="18" charset="0"/>
                      </a:endParaRPr>
                    </a:p>
                    <a:p>
                      <a:pPr>
                        <a:lnSpc>
                          <a:spcPct val="100000"/>
                        </a:lnSpc>
                        <a:spcAft>
                          <a:spcPts val="800"/>
                        </a:spcAft>
                      </a:pPr>
                      <a:r>
                        <a:rPr lang="en-GB" sz="1100" b="1" dirty="0">
                          <a:solidFill>
                            <a:srgbClr val="00B150"/>
                          </a:solidFill>
                          <a:effectLst/>
                          <a:latin typeface="Calibri body"/>
                          <a:ea typeface="Calibri" panose="020F0502020204030204" pitchFamily="34" charset="0"/>
                          <a:cs typeface="Calibri-Bold"/>
                        </a:rPr>
                        <a:t>Make connections:</a:t>
                      </a:r>
                      <a:endParaRPr lang="en-GB" sz="1100" dirty="0">
                        <a:effectLst/>
                        <a:latin typeface="Calibri body"/>
                        <a:ea typeface="Calibri" panose="020F0502020204030204" pitchFamily="34" charset="0"/>
                        <a:cs typeface="Times New Roman" panose="02020603050405020304" pitchFamily="18" charset="0"/>
                      </a:endParaRPr>
                    </a:p>
                    <a:p>
                      <a:pPr>
                        <a:lnSpc>
                          <a:spcPct val="100000"/>
                        </a:lnSpc>
                        <a:spcAft>
                          <a:spcPts val="800"/>
                        </a:spcAft>
                      </a:pPr>
                      <a:r>
                        <a:rPr lang="en-GB" sz="1100" dirty="0">
                          <a:solidFill>
                            <a:srgbClr val="00B150"/>
                          </a:solidFill>
                          <a:effectLst/>
                          <a:latin typeface="Calibri body"/>
                          <a:ea typeface="Calibri" panose="020F0502020204030204" pitchFamily="34" charset="0"/>
                          <a:cs typeface="SymbolMT"/>
                        </a:rPr>
                        <a:t>• </a:t>
                      </a:r>
                      <a:r>
                        <a:rPr lang="en-GB" sz="1100" dirty="0">
                          <a:solidFill>
                            <a:srgbClr val="00B150"/>
                          </a:solidFill>
                          <a:effectLst/>
                          <a:latin typeface="Calibri body"/>
                          <a:ea typeface="Calibri" panose="020F0502020204030204" pitchFamily="34" charset="0"/>
                          <a:cs typeface="Calibri" panose="020F0502020204030204" pitchFamily="34" charset="0"/>
                        </a:rPr>
                        <a:t>Raise questions and suggest answers about whether it is good for </a:t>
                      </a:r>
                      <a:r>
                        <a:rPr lang="en-GB" sz="1100" dirty="0" err="1">
                          <a:solidFill>
                            <a:srgbClr val="00B150"/>
                          </a:solidFill>
                          <a:effectLst/>
                          <a:latin typeface="Calibri body"/>
                          <a:ea typeface="Calibri" panose="020F0502020204030204" pitchFamily="34" charset="0"/>
                          <a:cs typeface="Calibri" panose="020F0502020204030204" pitchFamily="34" charset="0"/>
                        </a:rPr>
                        <a:t>Jewsand</a:t>
                      </a:r>
                      <a:r>
                        <a:rPr lang="en-GB" sz="1100" dirty="0">
                          <a:solidFill>
                            <a:srgbClr val="00B150"/>
                          </a:solidFill>
                          <a:effectLst/>
                          <a:latin typeface="Calibri body"/>
                          <a:ea typeface="Calibri" panose="020F0502020204030204" pitchFamily="34" charset="0"/>
                          <a:cs typeface="Calibri" panose="020F0502020204030204" pitchFamily="34" charset="0"/>
                        </a:rPr>
                        <a:t> everyone else to remember the past and look forward to the future.</a:t>
                      </a:r>
                      <a:endParaRPr lang="en-GB" sz="1100" dirty="0">
                        <a:effectLst/>
                        <a:latin typeface="Calibri body"/>
                        <a:ea typeface="Calibri" panose="020F0502020204030204" pitchFamily="34" charset="0"/>
                        <a:cs typeface="Times New Roman" panose="02020603050405020304" pitchFamily="18" charset="0"/>
                      </a:endParaRPr>
                    </a:p>
                    <a:p>
                      <a:pPr>
                        <a:lnSpc>
                          <a:spcPct val="100000"/>
                        </a:lnSpc>
                        <a:spcAft>
                          <a:spcPts val="800"/>
                        </a:spcAft>
                      </a:pPr>
                      <a:r>
                        <a:rPr lang="en-GB" sz="1100" dirty="0">
                          <a:solidFill>
                            <a:srgbClr val="00B150"/>
                          </a:solidFill>
                          <a:effectLst/>
                          <a:latin typeface="Calibri body"/>
                          <a:ea typeface="Calibri" panose="020F0502020204030204" pitchFamily="34" charset="0"/>
                          <a:cs typeface="SymbolMT"/>
                        </a:rPr>
                        <a:t>• </a:t>
                      </a:r>
                      <a:r>
                        <a:rPr lang="en-GB" sz="1100" dirty="0">
                          <a:solidFill>
                            <a:srgbClr val="00B150"/>
                          </a:solidFill>
                          <a:effectLst/>
                          <a:latin typeface="Calibri body"/>
                          <a:ea typeface="Calibri" panose="020F0502020204030204" pitchFamily="34" charset="0"/>
                          <a:cs typeface="Calibri" panose="020F0502020204030204" pitchFamily="34" charset="0"/>
                        </a:rPr>
                        <a:t>Make links with the value of personal reflection, saying sorry, </a:t>
                      </a:r>
                      <a:r>
                        <a:rPr lang="en-GB" sz="1100" dirty="0" err="1">
                          <a:solidFill>
                            <a:srgbClr val="00B150"/>
                          </a:solidFill>
                          <a:effectLst/>
                          <a:latin typeface="Calibri body"/>
                          <a:ea typeface="Calibri" panose="020F0502020204030204" pitchFamily="34" charset="0"/>
                          <a:cs typeface="Calibri" panose="020F0502020204030204" pitchFamily="34" charset="0"/>
                        </a:rPr>
                        <a:t>beingforgiven</a:t>
                      </a:r>
                      <a:r>
                        <a:rPr lang="en-GB" sz="1100" dirty="0">
                          <a:solidFill>
                            <a:srgbClr val="00B150"/>
                          </a:solidFill>
                          <a:effectLst/>
                          <a:latin typeface="Calibri body"/>
                          <a:ea typeface="Calibri" panose="020F0502020204030204" pitchFamily="34" charset="0"/>
                          <a:cs typeface="Calibri" panose="020F0502020204030204" pitchFamily="34" charset="0"/>
                        </a:rPr>
                        <a:t>, being grateful, seeking freedom and justice in the world </a:t>
                      </a:r>
                      <a:r>
                        <a:rPr lang="en-GB" sz="1100" dirty="0" err="1">
                          <a:solidFill>
                            <a:srgbClr val="00B150"/>
                          </a:solidFill>
                          <a:effectLst/>
                          <a:latin typeface="Calibri body"/>
                          <a:ea typeface="Calibri" panose="020F0502020204030204" pitchFamily="34" charset="0"/>
                          <a:cs typeface="Calibri" panose="020F0502020204030204" pitchFamily="34" charset="0"/>
                        </a:rPr>
                        <a:t>today,</a:t>
                      </a:r>
                      <a:r>
                        <a:rPr lang="en-GB" sz="1100" dirty="0" err="1">
                          <a:solidFill>
                            <a:schemeClr val="tx1"/>
                          </a:solidFill>
                          <a:effectLst/>
                          <a:latin typeface="Calibri body"/>
                          <a:ea typeface="Calibri" panose="020F0502020204030204" pitchFamily="34" charset="0"/>
                          <a:cs typeface="Times New Roman" panose="02020603050405020304" pitchFamily="18" charset="0"/>
                        </a:rPr>
                        <a:t>i</a:t>
                      </a:r>
                      <a:r>
                        <a:rPr lang="en-GB" sz="1100" dirty="0" err="1">
                          <a:solidFill>
                            <a:srgbClr val="00B150"/>
                          </a:solidFill>
                          <a:effectLst/>
                          <a:latin typeface="Calibri body"/>
                          <a:ea typeface="Calibri" panose="020F0502020204030204" pitchFamily="34" charset="0"/>
                        </a:rPr>
                        <a:t>ncluding</a:t>
                      </a:r>
                      <a:r>
                        <a:rPr lang="en-GB" sz="1100" dirty="0">
                          <a:solidFill>
                            <a:srgbClr val="00B150"/>
                          </a:solidFill>
                          <a:effectLst/>
                          <a:latin typeface="Calibri body"/>
                          <a:ea typeface="Calibri" panose="020F0502020204030204" pitchFamily="34" charset="0"/>
                        </a:rPr>
                        <a:t> pupils’ own lives, and giving good reasons for their ideas</a:t>
                      </a:r>
                      <a:endParaRPr lang="en-GB" sz="1100" b="1" dirty="0">
                        <a:effectLst/>
                        <a:latin typeface="Calibri body"/>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59318369"/>
                  </a:ext>
                </a:extLst>
              </a:tr>
              <a:tr h="1006594">
                <a:tc>
                  <a:txBody>
                    <a:bodyPr/>
                    <a:lstStyle/>
                    <a:p>
                      <a:r>
                        <a:rPr lang="en-GB" sz="1400" b="1" kern="1200" dirty="0">
                          <a:solidFill>
                            <a:schemeClr val="tx1"/>
                          </a:solidFill>
                          <a:effectLst/>
                          <a:latin typeface="+mn-lt"/>
                          <a:ea typeface="+mn-ea"/>
                          <a:cs typeface="+mn-cs"/>
                        </a:rPr>
                        <a:t>Ramadan- </a:t>
                      </a:r>
                      <a:r>
                        <a:rPr lang="en-US" sz="1400" b="0" i="0" kern="1200" dirty="0">
                          <a:solidFill>
                            <a:schemeClr val="tx1"/>
                          </a:solidFill>
                          <a:effectLst/>
                          <a:latin typeface="+mn-lt"/>
                          <a:ea typeface="+mn-ea"/>
                          <a:cs typeface="+mn-cs"/>
                        </a:rPr>
                        <a:t> a holy month of worship.</a:t>
                      </a:r>
                      <a:endParaRPr lang="en-GB" sz="1400" b="1" dirty="0">
                        <a:effectLst/>
                        <a:latin typeface="+mn-lt"/>
                      </a:endParaRPr>
                    </a:p>
                  </a:txBody>
                  <a:tcPr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dirty="0">
                          <a:solidFill>
                            <a:srgbClr val="333333"/>
                          </a:solidFill>
                          <a:effectLst/>
                          <a:latin typeface="+mn-lt"/>
                        </a:rPr>
                        <a:t>The Qur’an is kept on a high shelf above other books, and the boys wash before handling it, to show their respect for the word of God, or Allah.</a:t>
                      </a:r>
                    </a:p>
                    <a:p>
                      <a:pPr>
                        <a:lnSpc>
                          <a:spcPct val="100000"/>
                        </a:lnSpc>
                      </a:pPr>
                      <a:endParaRPr lang="en-US" sz="1400" kern="1200" dirty="0">
                        <a:solidFill>
                          <a:schemeClr val="tx1"/>
                        </a:solidFill>
                        <a:latin typeface="+mn-lt"/>
                        <a:ea typeface="+mn-ea"/>
                        <a:cs typeface="+mn-cs"/>
                      </a:endParaRPr>
                    </a:p>
                  </a:txBody>
                  <a:tcPr/>
                </a:tc>
                <a:tc vMerge="1">
                  <a:txBody>
                    <a:bodyPr/>
                    <a:lstStyle/>
                    <a:p>
                      <a:endParaRPr lang="en-GB"/>
                    </a:p>
                  </a:txBody>
                  <a:tcPr/>
                </a:tc>
                <a:extLst>
                  <a:ext uri="{0D108BD9-81ED-4DB2-BD59-A6C34878D82A}">
                    <a16:rowId xmlns:a16="http://schemas.microsoft.com/office/drawing/2014/main" val="3091042171"/>
                  </a:ext>
                </a:extLst>
              </a:tr>
              <a:tr h="567746">
                <a:tc>
                  <a:txBody>
                    <a:bodyPr/>
                    <a:lstStyle/>
                    <a:p>
                      <a:r>
                        <a:rPr lang="en-GB" sz="1400" b="1" dirty="0">
                          <a:effectLst/>
                          <a:latin typeface="+mn-lt"/>
                        </a:rPr>
                        <a:t>Allah- </a:t>
                      </a:r>
                      <a:r>
                        <a:rPr lang="en-GB" altLang="en-US" sz="1400" dirty="0"/>
                        <a:t>Allah is the Arabic word</a:t>
                      </a:r>
                      <a:br>
                        <a:rPr lang="en-GB" altLang="en-US" sz="1400" dirty="0"/>
                      </a:br>
                      <a:r>
                        <a:rPr lang="en-GB" altLang="en-US" sz="1400" dirty="0"/>
                        <a:t>for God.</a:t>
                      </a:r>
                      <a:endParaRPr lang="en-GB" sz="1400" b="1" dirty="0">
                        <a:effectLst/>
                        <a:latin typeface="+mn-lt"/>
                      </a:endParaRPr>
                    </a:p>
                  </a:txBody>
                  <a:tcPr anchor="ctr">
                    <a:noFill/>
                  </a:tcPr>
                </a:tc>
                <a:tc rowSpan="2">
                  <a:txBody>
                    <a:bodyPr/>
                    <a:lstStyle/>
                    <a:p>
                      <a:r>
                        <a:rPr lang="en-US" sz="1400" b="0" i="0" kern="1200" dirty="0">
                          <a:solidFill>
                            <a:schemeClr val="tx1"/>
                          </a:solidFill>
                          <a:effectLst/>
                          <a:latin typeface="+mn-lt"/>
                          <a:ea typeface="+mn-ea"/>
                          <a:cs typeface="+mn-cs"/>
                        </a:rPr>
                        <a:t>Ramadan is based on the lunar calendar and begins with </a:t>
                      </a:r>
                      <a:r>
                        <a:rPr lang="en-US" sz="1400" b="0" i="0" kern="1200" dirty="0" err="1">
                          <a:solidFill>
                            <a:schemeClr val="tx1"/>
                          </a:solidFill>
                          <a:effectLst/>
                          <a:latin typeface="+mn-lt"/>
                          <a:ea typeface="+mn-ea"/>
                          <a:cs typeface="+mn-cs"/>
                        </a:rPr>
                        <a:t>hilal</a:t>
                      </a:r>
                      <a:r>
                        <a:rPr lang="en-US" sz="1400" b="0" i="0" kern="1200" dirty="0">
                          <a:solidFill>
                            <a:schemeClr val="tx1"/>
                          </a:solidFill>
                          <a:effectLst/>
                          <a:latin typeface="+mn-lt"/>
                          <a:ea typeface="+mn-ea"/>
                          <a:cs typeface="+mn-cs"/>
                        </a:rPr>
                        <a:t>, which is the Arabic word for crescent or “new moon”. This happens in the ninth month of each lunar year.</a:t>
                      </a:r>
                      <a:endParaRPr lang="en-US" sz="1400" kern="1200" dirty="0">
                        <a:solidFill>
                          <a:schemeClr val="tx1"/>
                        </a:solidFill>
                        <a:latin typeface="+mn-lt"/>
                        <a:ea typeface="+mn-ea"/>
                        <a:cs typeface="+mn-cs"/>
                      </a:endParaRPr>
                    </a:p>
                  </a:txBody>
                  <a:tcPr/>
                </a:tc>
                <a:tc vMerge="1">
                  <a:txBody>
                    <a:bodyPr/>
                    <a:lstStyle/>
                    <a:p>
                      <a:endParaRPr lang="en-GB"/>
                    </a:p>
                  </a:txBody>
                  <a:tcPr/>
                </a:tc>
                <a:extLst>
                  <a:ext uri="{0D108BD9-81ED-4DB2-BD59-A6C34878D82A}">
                    <a16:rowId xmlns:a16="http://schemas.microsoft.com/office/drawing/2014/main" val="249290389"/>
                  </a:ext>
                </a:extLst>
              </a:tr>
              <a:tr h="761273">
                <a:tc>
                  <a:txBody>
                    <a:bodyPr/>
                    <a:lstStyle/>
                    <a:p>
                      <a:pPr marL="0" algn="l" defTabSz="914400" rtl="0" eaLnBrk="1" latinLnBrk="0" hangingPunct="1"/>
                      <a:r>
                        <a:rPr lang="en-GB" sz="1400" b="1" i="0" kern="1200" dirty="0">
                          <a:solidFill>
                            <a:srgbClr val="000000"/>
                          </a:solidFill>
                          <a:effectLst/>
                          <a:latin typeface="+mn-lt"/>
                          <a:ea typeface="+mn-ea"/>
                          <a:cs typeface="+mn-cs"/>
                        </a:rPr>
                        <a:t>Mecca- </a:t>
                      </a:r>
                      <a:r>
                        <a:rPr lang="en-US" sz="1400" b="0" i="0" kern="1200" dirty="0">
                          <a:solidFill>
                            <a:schemeClr val="tx1"/>
                          </a:solidFill>
                          <a:effectLst/>
                          <a:latin typeface="+mn-lt"/>
                          <a:ea typeface="+mn-ea"/>
                          <a:cs typeface="+mn-cs"/>
                        </a:rPr>
                        <a:t>a city in Saudi Arabia that Muslims believe was the birthplace of Muhammad and is the holiest city of Islam.</a:t>
                      </a:r>
                      <a:endParaRPr lang="en-GB" sz="1400" b="1" i="0" kern="1200" dirty="0">
                        <a:solidFill>
                          <a:srgbClr val="000000"/>
                        </a:solidFill>
                        <a:effectLst/>
                        <a:latin typeface="+mn-lt"/>
                        <a:ea typeface="+mn-ea"/>
                        <a:cs typeface="+mn-cs"/>
                      </a:endParaRPr>
                    </a:p>
                  </a:txBody>
                  <a:tcPr anchor="ctr">
                    <a:noFill/>
                  </a:tcPr>
                </a:tc>
                <a:tc vMerge="1">
                  <a:txBody>
                    <a:bodyPr/>
                    <a:lstStyle/>
                    <a:p>
                      <a:r>
                        <a:rPr lang="en-US" sz="1200" dirty="0"/>
                        <a:t>Many Hindus believe that the soul passes through a series of lives with the next lives always being dependent on how the previous ones were lived. </a:t>
                      </a:r>
                    </a:p>
                    <a:p>
                      <a:endParaRPr lang="en-US" sz="1200" dirty="0"/>
                    </a:p>
                    <a:p>
                      <a:r>
                        <a:rPr lang="en-US" sz="1200" dirty="0"/>
                        <a:t>Hindus believe that eventually, if someone truly understands </a:t>
                      </a:r>
                      <a:r>
                        <a:rPr lang="en-US" sz="1200" b="1" dirty="0">
                          <a:solidFill>
                            <a:srgbClr val="0070C0"/>
                          </a:solidFill>
                        </a:rPr>
                        <a:t>atman</a:t>
                      </a:r>
                      <a:r>
                        <a:rPr lang="en-US" sz="1200" dirty="0"/>
                        <a:t>, does their duty </a:t>
                      </a:r>
                      <a:r>
                        <a:rPr lang="en-US" sz="1200" b="1" dirty="0">
                          <a:solidFill>
                            <a:srgbClr val="0070C0"/>
                          </a:solidFill>
                        </a:rPr>
                        <a:t>(dharma) </a:t>
                      </a:r>
                      <a:r>
                        <a:rPr lang="en-US" sz="1200" dirty="0"/>
                        <a:t>and lives a good life </a:t>
                      </a:r>
                      <a:r>
                        <a:rPr lang="en-US" sz="1200" b="1" dirty="0">
                          <a:solidFill>
                            <a:srgbClr val="0070C0"/>
                          </a:solidFill>
                        </a:rPr>
                        <a:t>(karma), </a:t>
                      </a:r>
                      <a:r>
                        <a:rPr lang="en-US" sz="1200" dirty="0"/>
                        <a:t>they will achieve </a:t>
                      </a:r>
                      <a:r>
                        <a:rPr lang="en-US" sz="1200" b="1" dirty="0">
                          <a:solidFill>
                            <a:srgbClr val="0070C0"/>
                          </a:solidFill>
                        </a:rPr>
                        <a:t>moksha</a:t>
                      </a:r>
                      <a:r>
                        <a:rPr lang="en-US" sz="1200" dirty="0"/>
                        <a:t>, which means release from </a:t>
                      </a:r>
                      <a:r>
                        <a:rPr lang="en-US" sz="1200" b="1" dirty="0">
                          <a:solidFill>
                            <a:srgbClr val="0070C0"/>
                          </a:solidFill>
                        </a:rPr>
                        <a:t>samsara</a:t>
                      </a:r>
                      <a:r>
                        <a:rPr lang="en-US" sz="1200" dirty="0"/>
                        <a:t> (the cycle of life, death and rebirth). </a:t>
                      </a:r>
                    </a:p>
                    <a:p>
                      <a:r>
                        <a:rPr lang="en-US" sz="1200" dirty="0"/>
                        <a:t>They will not have to be born again and their atman is released to merge back into Brahman. </a:t>
                      </a:r>
                      <a:endParaRPr lang="en-GB" altLang="en-US" sz="1600" dirty="0"/>
                    </a:p>
                  </a:txBody>
                  <a:tcPr/>
                </a:tc>
                <a:tc vMerge="1">
                  <a:txBody>
                    <a:bodyPr/>
                    <a:lstStyle/>
                    <a:p>
                      <a:pPr algn="ctr"/>
                      <a:r>
                        <a:rPr lang="en-GB" sz="1600" b="1" dirty="0">
                          <a:effectLst/>
                        </a:rPr>
                        <a:t>Agreed Syllabus End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dirty="0">
                          <a:solidFill>
                            <a:srgbClr val="7030A0"/>
                          </a:solidFill>
                          <a:effectLst/>
                          <a:latin typeface="+mn-lt"/>
                          <a:ea typeface="+mn-ea"/>
                          <a:cs typeface="+mn-cs"/>
                        </a:rPr>
                        <a:t>Understand the impact:</a:t>
                      </a:r>
                      <a:br>
                        <a:rPr lang="en-GB" sz="1600" b="1" kern="1200" dirty="0">
                          <a:solidFill>
                            <a:srgbClr val="7030A0"/>
                          </a:solidFill>
                          <a:effectLst/>
                          <a:latin typeface="+mn-lt"/>
                          <a:ea typeface="+mn-ea"/>
                          <a:cs typeface="+mn-cs"/>
                        </a:rPr>
                      </a:br>
                      <a:r>
                        <a:rPr lang="en-GB" sz="1600" kern="1200" dirty="0">
                          <a:solidFill>
                            <a:srgbClr val="7030A0"/>
                          </a:solidFill>
                          <a:effectLst/>
                          <a:latin typeface="+mn-lt"/>
                          <a:ea typeface="+mn-ea"/>
                          <a:cs typeface="+mn-cs"/>
                        </a:rPr>
                        <a:t>•</a:t>
                      </a:r>
                      <a:endParaRPr lang="en-GB" sz="1600" dirty="0"/>
                    </a:p>
                  </a:txBody>
                  <a:tcPr>
                    <a:solidFill>
                      <a:schemeClr val="accent1">
                        <a:lumMod val="20000"/>
                        <a:lumOff val="80000"/>
                      </a:schemeClr>
                    </a:solidFill>
                  </a:tcPr>
                </a:tc>
                <a:extLst>
                  <a:ext uri="{0D108BD9-81ED-4DB2-BD59-A6C34878D82A}">
                    <a16:rowId xmlns:a16="http://schemas.microsoft.com/office/drawing/2014/main" val="3276168505"/>
                  </a:ext>
                </a:extLst>
              </a:tr>
            </a:tbl>
          </a:graphicData>
        </a:graphic>
      </p:graphicFrame>
      <p:pic>
        <p:nvPicPr>
          <p:cNvPr id="7" name="Picture 6">
            <a:extLst>
              <a:ext uri="{FF2B5EF4-FFF2-40B4-BE49-F238E27FC236}">
                <a16:creationId xmlns:a16="http://schemas.microsoft.com/office/drawing/2014/main" id="{773B2D98-C68F-069B-8647-A2F64E784C55}"/>
              </a:ext>
            </a:extLst>
          </p:cNvPr>
          <p:cNvPicPr>
            <a:picLocks noChangeAspect="1"/>
          </p:cNvPicPr>
          <p:nvPr/>
        </p:nvPicPr>
        <p:blipFill>
          <a:blip r:embed="rId2"/>
          <a:stretch>
            <a:fillRect/>
          </a:stretch>
        </p:blipFill>
        <p:spPr>
          <a:xfrm>
            <a:off x="10597366" y="832652"/>
            <a:ext cx="1281868" cy="1262071"/>
          </a:xfrm>
          <a:prstGeom prst="rect">
            <a:avLst/>
          </a:prstGeom>
        </p:spPr>
      </p:pic>
      <p:pic>
        <p:nvPicPr>
          <p:cNvPr id="10" name="Picture 9">
            <a:extLst>
              <a:ext uri="{FF2B5EF4-FFF2-40B4-BE49-F238E27FC236}">
                <a16:creationId xmlns:a16="http://schemas.microsoft.com/office/drawing/2014/main" id="{273D9840-069B-E1BB-8BCD-074020206DBC}"/>
              </a:ext>
            </a:extLst>
          </p:cNvPr>
          <p:cNvPicPr>
            <a:picLocks noChangeAspect="1"/>
          </p:cNvPicPr>
          <p:nvPr/>
        </p:nvPicPr>
        <p:blipFill>
          <a:blip r:embed="rId3"/>
          <a:stretch>
            <a:fillRect/>
          </a:stretch>
        </p:blipFill>
        <p:spPr>
          <a:xfrm>
            <a:off x="8309386" y="832652"/>
            <a:ext cx="835618" cy="1262071"/>
          </a:xfrm>
          <a:prstGeom prst="rect">
            <a:avLst/>
          </a:prstGeom>
        </p:spPr>
      </p:pic>
      <p:pic>
        <p:nvPicPr>
          <p:cNvPr id="13" name="Picture 12">
            <a:extLst>
              <a:ext uri="{FF2B5EF4-FFF2-40B4-BE49-F238E27FC236}">
                <a16:creationId xmlns:a16="http://schemas.microsoft.com/office/drawing/2014/main" id="{0589351A-B088-7BCF-12D4-5BDA275A57F6}"/>
              </a:ext>
            </a:extLst>
          </p:cNvPr>
          <p:cNvPicPr>
            <a:picLocks noChangeAspect="1"/>
          </p:cNvPicPr>
          <p:nvPr/>
        </p:nvPicPr>
        <p:blipFill>
          <a:blip r:embed="rId4"/>
          <a:stretch>
            <a:fillRect/>
          </a:stretch>
        </p:blipFill>
        <p:spPr>
          <a:xfrm>
            <a:off x="9244310" y="832653"/>
            <a:ext cx="1275476" cy="1262070"/>
          </a:xfrm>
          <a:prstGeom prst="rect">
            <a:avLst/>
          </a:prstGeom>
        </p:spPr>
      </p:pic>
      <p:pic>
        <p:nvPicPr>
          <p:cNvPr id="2" name="Content Placeholder 4">
            <a:extLst>
              <a:ext uri="{FF2B5EF4-FFF2-40B4-BE49-F238E27FC236}">
                <a16:creationId xmlns:a16="http://schemas.microsoft.com/office/drawing/2014/main" id="{569BF8A8-E902-5164-DB76-E7DBCCC2498C}"/>
              </a:ext>
            </a:extLst>
          </p:cNvPr>
          <p:cNvPicPr>
            <a:picLocks noGrp="1" noChangeAspect="1"/>
          </p:cNvPicPr>
          <p:nvPr>
            <p:ph idx="1"/>
          </p:nvPr>
        </p:nvPicPr>
        <p:blipFill>
          <a:blip r:embed="rId5"/>
          <a:stretch>
            <a:fillRect/>
          </a:stretch>
        </p:blipFill>
        <p:spPr>
          <a:xfrm>
            <a:off x="3954933" y="1325712"/>
            <a:ext cx="3385810" cy="2031487"/>
          </a:xfrm>
          <a:prstGeom prst="rect">
            <a:avLst/>
          </a:prstGeom>
        </p:spPr>
      </p:pic>
    </p:spTree>
    <p:extLst>
      <p:ext uri="{BB962C8B-B14F-4D97-AF65-F5344CB8AC3E}">
        <p14:creationId xmlns:p14="http://schemas.microsoft.com/office/powerpoint/2010/main" val="1876002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0510568"/>
              </p:ext>
            </p:extLst>
          </p:nvPr>
        </p:nvGraphicFramePr>
        <p:xfrm>
          <a:off x="319314" y="199970"/>
          <a:ext cx="11287968" cy="6509277"/>
        </p:xfrm>
        <a:graphic>
          <a:graphicData uri="http://schemas.openxmlformats.org/drawingml/2006/table">
            <a:tbl>
              <a:tblPr firstRow="1" bandRow="1">
                <a:tableStyleId>{5940675A-B579-460E-94D1-54222C63F5DA}</a:tableStyleId>
              </a:tblPr>
              <a:tblGrid>
                <a:gridCol w="3065565">
                  <a:extLst>
                    <a:ext uri="{9D8B030D-6E8A-4147-A177-3AD203B41FA5}">
                      <a16:colId xmlns:a16="http://schemas.microsoft.com/office/drawing/2014/main" val="3070121179"/>
                    </a:ext>
                  </a:extLst>
                </a:gridCol>
                <a:gridCol w="4609397">
                  <a:extLst>
                    <a:ext uri="{9D8B030D-6E8A-4147-A177-3AD203B41FA5}">
                      <a16:colId xmlns:a16="http://schemas.microsoft.com/office/drawing/2014/main" val="3607904477"/>
                    </a:ext>
                  </a:extLst>
                </a:gridCol>
                <a:gridCol w="3613006">
                  <a:extLst>
                    <a:ext uri="{9D8B030D-6E8A-4147-A177-3AD203B41FA5}">
                      <a16:colId xmlns:a16="http://schemas.microsoft.com/office/drawing/2014/main" val="127833153"/>
                    </a:ext>
                  </a:extLst>
                </a:gridCol>
              </a:tblGrid>
              <a:tr h="331045">
                <a:tc gridSpan="3">
                  <a:txBody>
                    <a:bodyPr/>
                    <a:lstStyle/>
                    <a:p>
                      <a:pPr algn="ctr"/>
                      <a:r>
                        <a:rPr lang="en-GB" sz="1800" b="1" u="none" kern="1200" dirty="0">
                          <a:solidFill>
                            <a:schemeClr val="tx1"/>
                          </a:solidFill>
                          <a:effectLst/>
                          <a:latin typeface="+mn-lt"/>
                          <a:ea typeface="+mn-ea"/>
                          <a:cs typeface="+mn-cs"/>
                        </a:rPr>
                        <a:t>YEAR 3 RE – Summer 1  What kind of world did Jesus want?</a:t>
                      </a:r>
                      <a:endParaRPr lang="en-GB" sz="1800" u="none" kern="1200" dirty="0">
                        <a:solidFill>
                          <a:schemeClr val="tx1"/>
                        </a:solidFill>
                        <a:effectLst/>
                        <a:latin typeface="+mn-lt"/>
                        <a:ea typeface="+mn-ea"/>
                        <a:cs typeface="+mn-cs"/>
                      </a:endParaRPr>
                    </a:p>
                  </a:txBody>
                  <a:tcPr>
                    <a:solidFill>
                      <a:srgbClr val="FFCCFF"/>
                    </a:solidFill>
                  </a:tcPr>
                </a:tc>
                <a:tc hMerge="1">
                  <a:txBody>
                    <a:bodyPr/>
                    <a:lstStyle/>
                    <a:p>
                      <a:endParaRPr lang="en-GB"/>
                    </a:p>
                  </a:txBody>
                  <a:tcPr/>
                </a:tc>
                <a:tc hMerge="1">
                  <a:txBody>
                    <a:bodyPr/>
                    <a:lstStyle/>
                    <a:p>
                      <a:pPr algn="ctr"/>
                      <a:endParaRPr lang="en-GB" sz="1600" dirty="0"/>
                    </a:p>
                  </a:txBody>
                  <a:tcPr>
                    <a:solidFill>
                      <a:srgbClr val="CC00FF"/>
                    </a:solidFill>
                  </a:tcPr>
                </a:tc>
                <a:extLst>
                  <a:ext uri="{0D108BD9-81ED-4DB2-BD59-A6C34878D82A}">
                    <a16:rowId xmlns:a16="http://schemas.microsoft.com/office/drawing/2014/main" val="3443119984"/>
                  </a:ext>
                </a:extLst>
              </a:tr>
              <a:tr h="303458">
                <a:tc>
                  <a:txBody>
                    <a:bodyPr/>
                    <a:lstStyle/>
                    <a:p>
                      <a:pPr algn="ctr"/>
                      <a:r>
                        <a:rPr lang="en-GB" sz="1400" dirty="0"/>
                        <a:t>Tier 3 Vocabulary</a:t>
                      </a:r>
                    </a:p>
                  </a:txBody>
                  <a:tcPr>
                    <a:solidFill>
                      <a:schemeClr val="accent1">
                        <a:lumMod val="20000"/>
                        <a:lumOff val="80000"/>
                      </a:schemeClr>
                    </a:solidFill>
                  </a:tcPr>
                </a:tc>
                <a:tc>
                  <a:txBody>
                    <a:bodyPr/>
                    <a:lstStyle/>
                    <a:p>
                      <a:pPr algn="ctr"/>
                      <a:r>
                        <a:rPr lang="en-GB" sz="1400" dirty="0"/>
                        <a:t>Knowledge</a:t>
                      </a:r>
                    </a:p>
                  </a:txBody>
                  <a:tcPr>
                    <a:solidFill>
                      <a:schemeClr val="accent1">
                        <a:lumMod val="20000"/>
                        <a:lumOff val="80000"/>
                      </a:schemeClr>
                    </a:solidFill>
                  </a:tcPr>
                </a:tc>
                <a:tc>
                  <a:txBody>
                    <a:bodyPr/>
                    <a:lstStyle/>
                    <a:p>
                      <a:pPr algn="ctr"/>
                      <a:r>
                        <a:rPr lang="en-GB" sz="1600" dirty="0"/>
                        <a:t>Recommended</a:t>
                      </a:r>
                      <a:r>
                        <a:rPr lang="en-GB" sz="1600" baseline="0" dirty="0"/>
                        <a:t> Reads</a:t>
                      </a:r>
                      <a:endParaRPr lang="en-GB" sz="1600" dirty="0"/>
                    </a:p>
                  </a:txBody>
                  <a:tcPr>
                    <a:solidFill>
                      <a:schemeClr val="accent1">
                        <a:lumMod val="20000"/>
                        <a:lumOff val="80000"/>
                      </a:schemeClr>
                    </a:solidFill>
                  </a:tcPr>
                </a:tc>
                <a:extLst>
                  <a:ext uri="{0D108BD9-81ED-4DB2-BD59-A6C34878D82A}">
                    <a16:rowId xmlns:a16="http://schemas.microsoft.com/office/drawing/2014/main" val="3958210420"/>
                  </a:ext>
                </a:extLst>
              </a:tr>
              <a:tr h="460660">
                <a:tc>
                  <a:txBody>
                    <a:bodyPr/>
                    <a:lstStyle/>
                    <a:p>
                      <a:r>
                        <a:rPr lang="en-GB" sz="1200" b="0" i="0" kern="1200" dirty="0">
                          <a:solidFill>
                            <a:srgbClr val="000000"/>
                          </a:solidFill>
                          <a:effectLst/>
                          <a:latin typeface="+mn-lt"/>
                          <a:ea typeface="+mn-ea"/>
                          <a:cs typeface="+mn-cs"/>
                        </a:rPr>
                        <a:t>Disciples- </a:t>
                      </a:r>
                      <a:r>
                        <a:rPr lang="en-US" sz="1200" b="0" i="0" kern="1200" dirty="0">
                          <a:solidFill>
                            <a:schemeClr val="tx1"/>
                          </a:solidFill>
                          <a:effectLst/>
                          <a:latin typeface="+mn-lt"/>
                          <a:ea typeface="+mn-ea"/>
                          <a:cs typeface="+mn-cs"/>
                        </a:rPr>
                        <a:t>the word disciple means follower or learner.</a:t>
                      </a:r>
                      <a:endParaRPr lang="en-GB" sz="1200" b="0" i="0" kern="1200" dirty="0">
                        <a:solidFill>
                          <a:srgbClr val="000000"/>
                        </a:solidFill>
                        <a:effectLst/>
                        <a:latin typeface="+mn-lt"/>
                        <a:ea typeface="+mn-ea"/>
                        <a:cs typeface="+mn-cs"/>
                      </a:endParaRPr>
                    </a:p>
                  </a:txBody>
                  <a:tcPr anchor="ctr">
                    <a:no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Many Christians believed that Jesus wanted Peter and Andrew to help him teach people about God's love for them.</a:t>
                      </a:r>
                      <a:endParaRPr lang="en-US" sz="1200" b="0" i="0" dirty="0">
                        <a:solidFill>
                          <a:srgbClr val="000000"/>
                        </a:solidFill>
                        <a:effectLst/>
                        <a:latin typeface="+mn-lt"/>
                      </a:endParaRPr>
                    </a:p>
                  </a:txBody>
                  <a:tcPr/>
                </a:tc>
                <a:tc rowSpan="6">
                  <a:txBody>
                    <a:bodyPr/>
                    <a:lstStyle/>
                    <a:p>
                      <a:endParaRPr lang="en-GB" sz="1600" dirty="0"/>
                    </a:p>
                    <a:p>
                      <a:endParaRPr lang="en-GB" sz="1600" dirty="0"/>
                    </a:p>
                    <a:p>
                      <a:endParaRPr lang="en-GB" sz="1600" dirty="0"/>
                    </a:p>
                    <a:p>
                      <a:endParaRPr lang="en-GB" sz="1600" dirty="0"/>
                    </a:p>
                    <a:p>
                      <a:endParaRPr lang="en-GB" sz="1100" dirty="0"/>
                    </a:p>
                    <a:p>
                      <a:pPr algn="ctr"/>
                      <a:endParaRPr lang="en-GB" sz="8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4759365"/>
                  </a:ext>
                </a:extLst>
              </a:tr>
              <a:tr h="188477">
                <a:tc rowSpan="2">
                  <a:txBody>
                    <a:bodyPr/>
                    <a:lstStyle/>
                    <a:p>
                      <a:r>
                        <a:rPr lang="en-GB" sz="1200" b="0" i="0" kern="1200" dirty="0">
                          <a:solidFill>
                            <a:srgbClr val="000000"/>
                          </a:solidFill>
                          <a:effectLst/>
                          <a:latin typeface="+mn-lt"/>
                          <a:ea typeface="+mn-ea"/>
                          <a:cs typeface="+mn-cs"/>
                        </a:rPr>
                        <a:t>Gospel- </a:t>
                      </a:r>
                      <a:r>
                        <a:rPr lang="en-US" sz="1200" b="0" i="0" kern="1200" dirty="0">
                          <a:solidFill>
                            <a:schemeClr val="tx1"/>
                          </a:solidFill>
                          <a:effectLst/>
                          <a:latin typeface="+mn-lt"/>
                          <a:ea typeface="+mn-ea"/>
                          <a:cs typeface="+mn-cs"/>
                        </a:rPr>
                        <a:t>It is the news about who Jesus Christ is, what He has done, and how that changes everything.</a:t>
                      </a:r>
                      <a:endParaRPr lang="en-GB" sz="1200" dirty="0"/>
                    </a:p>
                  </a:txBody>
                  <a:tcPr anchor="ct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0" dirty="0">
                        <a:solidFill>
                          <a:srgbClr val="000000"/>
                        </a:solidFill>
                        <a:effectLst/>
                        <a:latin typeface="+mn-lt"/>
                      </a:endParaRPr>
                    </a:p>
                  </a:txBody>
                  <a:tcPr/>
                </a:tc>
                <a:tc vMerge="1">
                  <a:txBody>
                    <a:bodyPr/>
                    <a:lstStyle/>
                    <a:p>
                      <a:endParaRPr lang="en-GB"/>
                    </a:p>
                  </a:txBody>
                  <a:tcPr/>
                </a:tc>
                <a:extLst>
                  <a:ext uri="{0D108BD9-81ED-4DB2-BD59-A6C34878D82A}">
                    <a16:rowId xmlns:a16="http://schemas.microsoft.com/office/drawing/2014/main" val="3706512127"/>
                  </a:ext>
                </a:extLst>
              </a:tr>
              <a:tr h="390851">
                <a:tc vMerge="1">
                  <a:txBody>
                    <a:bodyPr/>
                    <a:lstStyle/>
                    <a:p>
                      <a:endParaRPr lang="en-GB"/>
                    </a:p>
                  </a:txBody>
                  <a:tcPr/>
                </a:tc>
                <a:tc rowSpan="3">
                  <a:txBody>
                    <a:bodyPr/>
                    <a:lstStyle/>
                    <a:p>
                      <a:pPr fontAlgn="base"/>
                      <a:r>
                        <a:rPr lang="en-US" sz="1200" b="0" i="0" kern="1200" dirty="0">
                          <a:solidFill>
                            <a:schemeClr val="tx1"/>
                          </a:solidFill>
                          <a:effectLst/>
                          <a:latin typeface="+mn-lt"/>
                          <a:ea typeface="+mn-ea"/>
                          <a:cs typeface="+mn-cs"/>
                        </a:rPr>
                        <a:t>Many Christians believe that the disciples helped Jesus to teach about love, forgiveness, and God’s will for us. They travelled with Jesus and witnessed him healing people. They became his closest friends.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000000"/>
                        </a:solidFill>
                        <a:effectLst/>
                        <a:latin typeface="+mn-lt"/>
                      </a:endParaRPr>
                    </a:p>
                  </a:txBody>
                  <a:tcPr/>
                </a:tc>
                <a:tc vMerge="1">
                  <a:txBody>
                    <a:bodyPr/>
                    <a:lstStyle/>
                    <a:p>
                      <a:endParaRPr lang="en-GB"/>
                    </a:p>
                  </a:txBody>
                  <a:tcPr/>
                </a:tc>
                <a:extLst>
                  <a:ext uri="{0D108BD9-81ED-4DB2-BD59-A6C34878D82A}">
                    <a16:rowId xmlns:a16="http://schemas.microsoft.com/office/drawing/2014/main" val="817221365"/>
                  </a:ext>
                </a:extLst>
              </a:tr>
              <a:tr h="5048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Qualities- </a:t>
                      </a:r>
                      <a:r>
                        <a:rPr lang="en-US" sz="1200" b="0" i="0" kern="1200" dirty="0">
                          <a:solidFill>
                            <a:schemeClr val="tx1"/>
                          </a:solidFill>
                          <a:effectLst/>
                          <a:latin typeface="+mn-lt"/>
                          <a:ea typeface="+mn-ea"/>
                          <a:cs typeface="+mn-cs"/>
                        </a:rPr>
                        <a:t>Qualities are personal characteristics that individual people have.</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txBody>
                  <a:tcPr>
                    <a:noFill/>
                  </a:tcPr>
                </a:tc>
                <a:tc vMerge="1">
                  <a:txBody>
                    <a:bodyPr/>
                    <a:lstStyle/>
                    <a:p>
                      <a:endParaRPr lang="en-GB" dirty="0"/>
                    </a:p>
                  </a:txBody>
                  <a:tcPr/>
                </a:tc>
                <a:tc vMerge="1">
                  <a:txBody>
                    <a:bodyPr/>
                    <a:lstStyle/>
                    <a:p>
                      <a:endParaRPr lang="en-GB"/>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8498860"/>
                  </a:ext>
                </a:extLst>
              </a:tr>
              <a:tr h="157277">
                <a:tc rowSpan="2">
                  <a:txBody>
                    <a:bodyPr/>
                    <a:lstStyle/>
                    <a:p>
                      <a:r>
                        <a:rPr lang="en-GB" sz="1200" b="0" dirty="0">
                          <a:effectLst/>
                          <a:latin typeface="+mn-lt"/>
                        </a:rPr>
                        <a:t>Churches- </a:t>
                      </a:r>
                      <a:r>
                        <a:rPr lang="en-US" sz="1200" b="0" i="0" kern="1200" dirty="0">
                          <a:solidFill>
                            <a:schemeClr val="tx1"/>
                          </a:solidFill>
                          <a:effectLst/>
                          <a:latin typeface="+mn-lt"/>
                          <a:ea typeface="+mn-ea"/>
                          <a:cs typeface="+mn-cs"/>
                        </a:rPr>
                        <a:t>A. church is a public place of worship, usually for people of the Christian religion.</a:t>
                      </a:r>
                      <a:endParaRPr lang="en-GB" sz="1200" dirty="0"/>
                    </a:p>
                  </a:txBody>
                  <a:tcPr anchor="ct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0" dirty="0">
                        <a:solidFill>
                          <a:srgbClr val="000000"/>
                        </a:solidFill>
                        <a:effectLst/>
                        <a:latin typeface="+mn-lt"/>
                      </a:endParaRPr>
                    </a:p>
                  </a:txBody>
                  <a:tcPr/>
                </a:tc>
                <a:tc vMerge="1">
                  <a:txBody>
                    <a:bodyPr/>
                    <a:lstStyle/>
                    <a:p>
                      <a:endParaRPr lang="en-GB"/>
                    </a:p>
                  </a:txBody>
                  <a:tcPr/>
                </a:tc>
                <a:extLst>
                  <a:ext uri="{0D108BD9-81ED-4DB2-BD59-A6C34878D82A}">
                    <a16:rowId xmlns:a16="http://schemas.microsoft.com/office/drawing/2014/main" val="1691880987"/>
                  </a:ext>
                </a:extLst>
              </a:tr>
              <a:tr h="662090">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As a fisherman, casting his net out into the water, Jesus was asking them to cast the gospel message out to people and try to </a:t>
                      </a:r>
                      <a:r>
                        <a:rPr lang="en-US" sz="1200"/>
                        <a:t>catch people’s </a:t>
                      </a:r>
                      <a:r>
                        <a:rPr lang="en-US" sz="1200" dirty="0"/>
                        <a:t>hearts. </a:t>
                      </a:r>
                      <a:endParaRPr lang="en-US" sz="1200" b="0" i="0" dirty="0">
                        <a:solidFill>
                          <a:srgbClr val="000000"/>
                        </a:solidFill>
                        <a:effectLst/>
                        <a:latin typeface="Calibri-Bold"/>
                      </a:endParaRPr>
                    </a:p>
                  </a:txBody>
                  <a:tcPr/>
                </a:tc>
                <a:tc vMerge="1">
                  <a:txBody>
                    <a:bodyPr/>
                    <a:lstStyle/>
                    <a:p>
                      <a:endParaRPr lang="en-GB"/>
                    </a:p>
                  </a:txBody>
                  <a:tcPr/>
                </a:tc>
                <a:extLst>
                  <a:ext uri="{0D108BD9-81ED-4DB2-BD59-A6C34878D82A}">
                    <a16:rowId xmlns:a16="http://schemas.microsoft.com/office/drawing/2014/main" val="2636029904"/>
                  </a:ext>
                </a:extLst>
              </a:tr>
              <a:tr h="662090">
                <a:tc rowSpan="2">
                  <a:txBody>
                    <a:bodyPr/>
                    <a:lstStyle/>
                    <a:p>
                      <a:r>
                        <a:rPr lang="en-GB" sz="1200" b="0" dirty="0">
                          <a:effectLst/>
                          <a:latin typeface="+mn-lt"/>
                        </a:rPr>
                        <a:t>Fisher of people- </a:t>
                      </a:r>
                      <a:r>
                        <a:rPr lang="en-US" sz="1200" b="0" i="0" kern="1200" dirty="0">
                          <a:solidFill>
                            <a:schemeClr val="tx1"/>
                          </a:solidFill>
                          <a:effectLst/>
                          <a:latin typeface="+mn-lt"/>
                          <a:ea typeface="+mn-ea"/>
                          <a:cs typeface="+mn-cs"/>
                        </a:rPr>
                        <a:t>a practical action Jesus wanted his disciples to help him do.</a:t>
                      </a:r>
                      <a:endParaRPr lang="en-GB" sz="1200" dirty="0"/>
                    </a:p>
                  </a:txBody>
                  <a:tcPr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Christians believe Jesus challenges everyone about how to live and that he sets the example for loving God and your neighbor putting others first.</a:t>
                      </a:r>
                      <a:endParaRPr lang="en-GB" sz="1200" dirty="0">
                        <a:effectLst/>
                      </a:endParaRPr>
                    </a:p>
                  </a:txBody>
                  <a:tcPr/>
                </a:tc>
                <a:tc rowSpan="5">
                  <a:txBody>
                    <a:bodyPr/>
                    <a:lstStyle/>
                    <a:p>
                      <a:pPr algn="ctr">
                        <a:lnSpc>
                          <a:spcPct val="100000"/>
                        </a:lnSpc>
                      </a:pPr>
                      <a:r>
                        <a:rPr lang="en-GB" sz="1200" b="1" dirty="0">
                          <a:effectLst/>
                        </a:rPr>
                        <a:t>Agreed Syllabus Learning Outcomes</a:t>
                      </a:r>
                    </a:p>
                    <a:p>
                      <a:pPr algn="l">
                        <a:lnSpc>
                          <a:spcPct val="100000"/>
                        </a:lnSpc>
                      </a:pPr>
                      <a:r>
                        <a:rPr lang="en-GB" sz="1200" b="1" dirty="0">
                          <a:solidFill>
                            <a:srgbClr val="9900CC"/>
                          </a:solidFill>
                          <a:effectLst/>
                        </a:rPr>
                        <a:t>Make sense of belief:</a:t>
                      </a:r>
                    </a:p>
                    <a:p>
                      <a:pPr marL="171450" indent="-171450" algn="l">
                        <a:lnSpc>
                          <a:spcPct val="100000"/>
                        </a:lnSpc>
                        <a:buFont typeface="Arial" panose="020B0604020202020204" pitchFamily="34" charset="0"/>
                        <a:buChar char="•"/>
                      </a:pPr>
                      <a:r>
                        <a:rPr lang="en-GB" sz="1200" b="0" dirty="0">
                          <a:solidFill>
                            <a:srgbClr val="9900CC"/>
                          </a:solidFill>
                          <a:effectLst/>
                        </a:rPr>
                        <a:t>Identify texts that come from a Gospel, which tells the story of the life and teaching of Jesus.</a:t>
                      </a:r>
                    </a:p>
                    <a:p>
                      <a:pPr marL="171450" indent="-171450" algn="l">
                        <a:lnSpc>
                          <a:spcPct val="100000"/>
                        </a:lnSpc>
                        <a:buFont typeface="Arial" panose="020B0604020202020204" pitchFamily="34" charset="0"/>
                        <a:buChar char="•"/>
                      </a:pPr>
                      <a:r>
                        <a:rPr lang="en-GB" sz="1200" b="0" dirty="0">
                          <a:solidFill>
                            <a:srgbClr val="9900CC"/>
                          </a:solidFill>
                          <a:effectLst/>
                        </a:rPr>
                        <a:t>Make clear links between the calling of the first disciples and how Christians today try to follow Jesus and be ‘fishers of people’.</a:t>
                      </a:r>
                    </a:p>
                    <a:p>
                      <a:pPr marL="171450" indent="-171450" algn="l">
                        <a:lnSpc>
                          <a:spcPct val="100000"/>
                        </a:lnSpc>
                        <a:buFont typeface="Arial" panose="020B0604020202020204" pitchFamily="34" charset="0"/>
                        <a:buChar char="•"/>
                      </a:pPr>
                      <a:r>
                        <a:rPr lang="en-GB" sz="1200" b="0" dirty="0">
                          <a:solidFill>
                            <a:srgbClr val="9900CC"/>
                          </a:solidFill>
                          <a:effectLst/>
                        </a:rPr>
                        <a:t>Suggest ideas and then find out about what Jesus’ actions towards outcasts mean for a Christian.</a:t>
                      </a:r>
                    </a:p>
                    <a:p>
                      <a:pPr algn="l">
                        <a:lnSpc>
                          <a:spcPct val="100000"/>
                        </a:lnSpc>
                      </a:pPr>
                      <a:r>
                        <a:rPr lang="en-GB" sz="1200" b="1" dirty="0">
                          <a:solidFill>
                            <a:srgbClr val="C00000"/>
                          </a:solidFill>
                          <a:effectLst/>
                        </a:rPr>
                        <a:t>Understand the impact:</a:t>
                      </a:r>
                    </a:p>
                    <a:p>
                      <a:pPr marL="171450" indent="-171450" algn="l">
                        <a:lnSpc>
                          <a:spcPct val="100000"/>
                        </a:lnSpc>
                        <a:buFont typeface="Arial" panose="020B0604020202020204" pitchFamily="34" charset="0"/>
                        <a:buChar char="•"/>
                      </a:pPr>
                      <a:r>
                        <a:rPr lang="en-GB" sz="1200" b="0" dirty="0">
                          <a:solidFill>
                            <a:srgbClr val="C00000"/>
                          </a:solidFill>
                          <a:effectLst/>
                        </a:rPr>
                        <a:t>Give examples of how Christians try to show love for all, including how Christian leaders try to follow Jesus’ teaching different ways.</a:t>
                      </a:r>
                    </a:p>
                    <a:p>
                      <a:pPr algn="l">
                        <a:lnSpc>
                          <a:spcPct val="100000"/>
                        </a:lnSpc>
                      </a:pPr>
                      <a:r>
                        <a:rPr lang="en-GB" sz="1200" b="1" dirty="0">
                          <a:solidFill>
                            <a:srgbClr val="00B050"/>
                          </a:solidFill>
                          <a:effectLst/>
                        </a:rPr>
                        <a:t>Make connections:</a:t>
                      </a:r>
                    </a:p>
                    <a:p>
                      <a:pPr marL="171450" indent="-171450" algn="l">
                        <a:lnSpc>
                          <a:spcPct val="100000"/>
                        </a:lnSpc>
                        <a:buFont typeface="Arial" panose="020B0604020202020204" pitchFamily="34" charset="0"/>
                        <a:buChar char="•"/>
                      </a:pPr>
                      <a:r>
                        <a:rPr lang="en-GB" sz="1200" b="0" dirty="0">
                          <a:solidFill>
                            <a:srgbClr val="00B050"/>
                          </a:solidFill>
                          <a:effectLst/>
                        </a:rPr>
                        <a:t>Make links between the importance of love in the Bible stories studied and life in the world today, giving a good reason for their ideas.</a:t>
                      </a:r>
                    </a:p>
                    <a:p>
                      <a:pPr algn="ctr">
                        <a:lnSpc>
                          <a:spcPct val="100000"/>
                        </a:lnSpc>
                      </a:pPr>
                      <a:endParaRPr lang="en-GB" sz="1200" b="0" dirty="0">
                        <a:effectLst/>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115205265"/>
                  </a:ext>
                </a:extLst>
              </a:tr>
              <a:tr h="468980">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Christians believe Jesus shows love and forgiveness to unexpected people.</a:t>
                      </a:r>
                      <a:endParaRPr lang="en-GB" sz="1200" dirty="0">
                        <a:effectLst/>
                      </a:endParaRPr>
                    </a:p>
                  </a:txBody>
                  <a:tcPr/>
                </a:tc>
                <a:tc vMerge="1">
                  <a:txBody>
                    <a:bodyPr/>
                    <a:lstStyle/>
                    <a:p>
                      <a:endParaRPr lang="en-GB"/>
                    </a:p>
                  </a:txBody>
                  <a:tcPr/>
                </a:tc>
                <a:extLst>
                  <a:ext uri="{0D108BD9-81ED-4DB2-BD59-A6C34878D82A}">
                    <a16:rowId xmlns:a16="http://schemas.microsoft.com/office/drawing/2014/main" val="3572746154"/>
                  </a:ext>
                </a:extLst>
              </a:tr>
              <a:tr h="468980">
                <a:tc>
                  <a:txBody>
                    <a:bodyPr/>
                    <a:lstStyle/>
                    <a:p>
                      <a:r>
                        <a:rPr lang="en-GB" sz="1200" b="0" dirty="0">
                          <a:effectLst/>
                          <a:latin typeface="+mn-lt"/>
                        </a:rPr>
                        <a:t>Possessions- </a:t>
                      </a:r>
                      <a:r>
                        <a:rPr lang="en-US" sz="1200" b="0" i="0" kern="1200" dirty="0">
                          <a:solidFill>
                            <a:schemeClr val="tx1"/>
                          </a:solidFill>
                          <a:effectLst/>
                          <a:latin typeface="+mn-lt"/>
                          <a:ea typeface="+mn-ea"/>
                          <a:cs typeface="+mn-cs"/>
                        </a:rPr>
                        <a:t>the act or condition of having or owning something</a:t>
                      </a:r>
                      <a:endParaRPr lang="en-GB" sz="1200" b="0" dirty="0">
                        <a:effectLst/>
                        <a:latin typeface="+mn-lt"/>
                      </a:endParaRPr>
                    </a:p>
                  </a:txBody>
                  <a:tcPr anchor="ctr">
                    <a:noFill/>
                  </a:tcPr>
                </a:tc>
                <a:tc>
                  <a:txBody>
                    <a:bodyPr/>
                    <a:lstStyle/>
                    <a:p>
                      <a:pPr>
                        <a:lnSpc>
                          <a:spcPct val="100000"/>
                        </a:lnSpc>
                      </a:pPr>
                      <a:r>
                        <a:rPr lang="en-US" sz="1200" dirty="0"/>
                        <a:t>Christians try to be like Jesus, using his example in worship and by helping people.</a:t>
                      </a:r>
                      <a:endParaRPr lang="en-US" sz="1200" kern="1200" dirty="0">
                        <a:solidFill>
                          <a:schemeClr val="tx1"/>
                        </a:solidFill>
                        <a:latin typeface="+mn-lt"/>
                        <a:ea typeface="+mn-ea"/>
                        <a:cs typeface="+mn-cs"/>
                      </a:endParaRPr>
                    </a:p>
                  </a:txBody>
                  <a:tcPr/>
                </a:tc>
                <a:tc vMerge="1">
                  <a:txBody>
                    <a:bodyPr/>
                    <a:lstStyle/>
                    <a:p>
                      <a:endParaRPr lang="en-GB"/>
                    </a:p>
                  </a:txBody>
                  <a:tcPr/>
                </a:tc>
                <a:extLst>
                  <a:ext uri="{0D108BD9-81ED-4DB2-BD59-A6C34878D82A}">
                    <a16:rowId xmlns:a16="http://schemas.microsoft.com/office/drawing/2014/main" val="3091042171"/>
                  </a:ext>
                </a:extLst>
              </a:tr>
              <a:tr h="413806">
                <a:tc>
                  <a:txBody>
                    <a:bodyPr/>
                    <a:lstStyle/>
                    <a:p>
                      <a:r>
                        <a:rPr lang="en-GB" sz="1200" b="0" dirty="0">
                          <a:effectLst/>
                          <a:latin typeface="+mn-lt"/>
                        </a:rPr>
                        <a:t>Leaders- </a:t>
                      </a:r>
                      <a:r>
                        <a:rPr lang="en-US" sz="1200" b="0" i="0" kern="1200" dirty="0">
                          <a:solidFill>
                            <a:schemeClr val="tx1"/>
                          </a:solidFill>
                          <a:effectLst/>
                          <a:latin typeface="+mn-lt"/>
                          <a:ea typeface="+mn-ea"/>
                          <a:cs typeface="+mn-cs"/>
                        </a:rPr>
                        <a:t>A leader is simply someone whom other people will follow.</a:t>
                      </a:r>
                      <a:endParaRPr lang="en-GB" sz="1200" b="0" dirty="0">
                        <a:effectLst/>
                        <a:latin typeface="+mn-lt"/>
                      </a:endParaRPr>
                    </a:p>
                  </a:txBody>
                  <a:tcPr anchor="ctr">
                    <a:noFill/>
                  </a:tcPr>
                </a:tc>
                <a:tc rowSpan="2">
                  <a:txBody>
                    <a:bodyPr/>
                    <a:lstStyle/>
                    <a:p>
                      <a:r>
                        <a:rPr lang="en-US" sz="1200" dirty="0"/>
                        <a:t>Christians believe Jesus shows people how to love God and their </a:t>
                      </a:r>
                      <a:r>
                        <a:rPr lang="en-US" sz="1200" dirty="0" err="1"/>
                        <a:t>neighbour</a:t>
                      </a:r>
                      <a:r>
                        <a:rPr lang="en-US" sz="1200" dirty="0"/>
                        <a:t>.</a:t>
                      </a:r>
                    </a:p>
                    <a:p>
                      <a:endParaRPr lang="en-US" sz="1200" kern="1200" dirty="0">
                        <a:solidFill>
                          <a:schemeClr val="tx1"/>
                        </a:solidFill>
                        <a:latin typeface="+mn-lt"/>
                        <a:ea typeface="+mn-ea"/>
                        <a:cs typeface="+mn-cs"/>
                      </a:endParaRPr>
                    </a:p>
                  </a:txBody>
                  <a:tcPr/>
                </a:tc>
                <a:tc vMerge="1">
                  <a:txBody>
                    <a:bodyPr/>
                    <a:lstStyle/>
                    <a:p>
                      <a:endParaRPr lang="en-GB"/>
                    </a:p>
                  </a:txBody>
                  <a:tcPr/>
                </a:tc>
                <a:extLst>
                  <a:ext uri="{0D108BD9-81ED-4DB2-BD59-A6C34878D82A}">
                    <a16:rowId xmlns:a16="http://schemas.microsoft.com/office/drawing/2014/main" val="249290389"/>
                  </a:ext>
                </a:extLst>
              </a:tr>
              <a:tr h="1048308">
                <a:tc>
                  <a:txBody>
                    <a:bodyPr/>
                    <a:lstStyle/>
                    <a:p>
                      <a:pPr marL="0" algn="l" defTabSz="914400" rtl="0" eaLnBrk="1" latinLnBrk="0" hangingPunct="1"/>
                      <a:r>
                        <a:rPr lang="en-GB" sz="1200" b="0" i="0" kern="1200" dirty="0">
                          <a:solidFill>
                            <a:srgbClr val="000000"/>
                          </a:solidFill>
                          <a:effectLst/>
                          <a:latin typeface="Calibri" panose="020F0502020204030204" pitchFamily="34" charset="0"/>
                          <a:ea typeface="+mn-ea"/>
                          <a:cs typeface="+mn-cs"/>
                        </a:rPr>
                        <a:t>Leper- </a:t>
                      </a:r>
                      <a:r>
                        <a:rPr lang="en-US" sz="1200" dirty="0"/>
                        <a:t>person suffering from leprosy/ A person who is rejected by others.</a:t>
                      </a:r>
                      <a:endParaRPr lang="en-GB" sz="1200" b="0" i="0" kern="1200" dirty="0">
                        <a:solidFill>
                          <a:srgbClr val="000000"/>
                        </a:solidFill>
                        <a:effectLst/>
                        <a:latin typeface="Calibri" panose="020F0502020204030204" pitchFamily="34" charset="0"/>
                        <a:ea typeface="+mn-ea"/>
                        <a:cs typeface="+mn-cs"/>
                      </a:endParaRPr>
                    </a:p>
                  </a:txBody>
                  <a:tcPr anchor="ctr">
                    <a:noFill/>
                  </a:tcPr>
                </a:tc>
                <a:tc vMerge="1">
                  <a:txBody>
                    <a:bodyPr/>
                    <a:lstStyle/>
                    <a:p>
                      <a:r>
                        <a:rPr lang="en-US" sz="1200" dirty="0"/>
                        <a:t>Many Hindus believe that the soul passes through a series of lives with the next lives always being dependent on how the previous ones were lived. </a:t>
                      </a:r>
                    </a:p>
                    <a:p>
                      <a:endParaRPr lang="en-US" sz="1200" dirty="0"/>
                    </a:p>
                    <a:p>
                      <a:r>
                        <a:rPr lang="en-US" sz="1200" dirty="0"/>
                        <a:t>Hindus believe that eventually, if someone truly understands </a:t>
                      </a:r>
                      <a:r>
                        <a:rPr lang="en-US" sz="1200" b="1" dirty="0">
                          <a:solidFill>
                            <a:srgbClr val="0070C0"/>
                          </a:solidFill>
                        </a:rPr>
                        <a:t>atman</a:t>
                      </a:r>
                      <a:r>
                        <a:rPr lang="en-US" sz="1200" dirty="0"/>
                        <a:t>, does their duty </a:t>
                      </a:r>
                      <a:r>
                        <a:rPr lang="en-US" sz="1200" b="1" dirty="0">
                          <a:solidFill>
                            <a:srgbClr val="0070C0"/>
                          </a:solidFill>
                        </a:rPr>
                        <a:t>(dharma) </a:t>
                      </a:r>
                      <a:r>
                        <a:rPr lang="en-US" sz="1200" dirty="0"/>
                        <a:t>and lives a good life </a:t>
                      </a:r>
                      <a:r>
                        <a:rPr lang="en-US" sz="1200" b="1" dirty="0">
                          <a:solidFill>
                            <a:srgbClr val="0070C0"/>
                          </a:solidFill>
                        </a:rPr>
                        <a:t>(karma), </a:t>
                      </a:r>
                      <a:r>
                        <a:rPr lang="en-US" sz="1200" dirty="0"/>
                        <a:t>they will achieve </a:t>
                      </a:r>
                      <a:r>
                        <a:rPr lang="en-US" sz="1200" b="1" dirty="0">
                          <a:solidFill>
                            <a:srgbClr val="0070C0"/>
                          </a:solidFill>
                        </a:rPr>
                        <a:t>moksha</a:t>
                      </a:r>
                      <a:r>
                        <a:rPr lang="en-US" sz="1200" dirty="0"/>
                        <a:t>, which means release from </a:t>
                      </a:r>
                      <a:r>
                        <a:rPr lang="en-US" sz="1200" b="1" dirty="0">
                          <a:solidFill>
                            <a:srgbClr val="0070C0"/>
                          </a:solidFill>
                        </a:rPr>
                        <a:t>samsara</a:t>
                      </a:r>
                      <a:r>
                        <a:rPr lang="en-US" sz="1200" dirty="0"/>
                        <a:t> (the cycle of life, death and rebirth). </a:t>
                      </a:r>
                    </a:p>
                    <a:p>
                      <a:r>
                        <a:rPr lang="en-US" sz="1200" dirty="0"/>
                        <a:t>They will not have to be born again and their atman is released to merge back into Brahman. </a:t>
                      </a:r>
                      <a:endParaRPr lang="en-GB" altLang="en-US" sz="1600" dirty="0"/>
                    </a:p>
                  </a:txBody>
                  <a:tcPr/>
                </a:tc>
                <a:tc vMerge="1">
                  <a:txBody>
                    <a:bodyPr/>
                    <a:lstStyle/>
                    <a:p>
                      <a:pPr algn="ctr"/>
                      <a:r>
                        <a:rPr lang="en-GB" sz="1600" b="1" dirty="0">
                          <a:effectLst/>
                        </a:rPr>
                        <a:t>Agreed Syllabus End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dirty="0">
                          <a:solidFill>
                            <a:srgbClr val="7030A0"/>
                          </a:solidFill>
                          <a:effectLst/>
                          <a:latin typeface="+mn-lt"/>
                          <a:ea typeface="+mn-ea"/>
                          <a:cs typeface="+mn-cs"/>
                        </a:rPr>
                        <a:t>Understand the impact:</a:t>
                      </a:r>
                      <a:br>
                        <a:rPr lang="en-GB" sz="1600" b="1" kern="1200" dirty="0">
                          <a:solidFill>
                            <a:srgbClr val="7030A0"/>
                          </a:solidFill>
                          <a:effectLst/>
                          <a:latin typeface="+mn-lt"/>
                          <a:ea typeface="+mn-ea"/>
                          <a:cs typeface="+mn-cs"/>
                        </a:rPr>
                      </a:br>
                      <a:r>
                        <a:rPr lang="en-GB" sz="1600" kern="1200" dirty="0">
                          <a:solidFill>
                            <a:srgbClr val="7030A0"/>
                          </a:solidFill>
                          <a:effectLst/>
                          <a:latin typeface="+mn-lt"/>
                          <a:ea typeface="+mn-ea"/>
                          <a:cs typeface="+mn-cs"/>
                        </a:rPr>
                        <a:t>•</a:t>
                      </a:r>
                      <a:endParaRPr lang="en-GB" sz="1600" dirty="0"/>
                    </a:p>
                  </a:txBody>
                  <a:tcPr>
                    <a:solidFill>
                      <a:schemeClr val="accent1">
                        <a:lumMod val="20000"/>
                        <a:lumOff val="80000"/>
                      </a:schemeClr>
                    </a:solidFill>
                  </a:tcPr>
                </a:tc>
                <a:extLst>
                  <a:ext uri="{0D108BD9-81ED-4DB2-BD59-A6C34878D82A}">
                    <a16:rowId xmlns:a16="http://schemas.microsoft.com/office/drawing/2014/main" val="3276168505"/>
                  </a:ext>
                </a:extLst>
              </a:tr>
            </a:tbl>
          </a:graphicData>
        </a:graphic>
      </p:graphicFrame>
      <p:pic>
        <p:nvPicPr>
          <p:cNvPr id="3" name="Picture 2">
            <a:extLst>
              <a:ext uri="{FF2B5EF4-FFF2-40B4-BE49-F238E27FC236}">
                <a16:creationId xmlns:a16="http://schemas.microsoft.com/office/drawing/2014/main" id="{E1D579F6-1867-CD01-4BF6-92D9DAB3BAA6}"/>
              </a:ext>
            </a:extLst>
          </p:cNvPr>
          <p:cNvPicPr>
            <a:picLocks noChangeAspect="1"/>
          </p:cNvPicPr>
          <p:nvPr/>
        </p:nvPicPr>
        <p:blipFill>
          <a:blip r:embed="rId2"/>
          <a:stretch>
            <a:fillRect/>
          </a:stretch>
        </p:blipFill>
        <p:spPr>
          <a:xfrm>
            <a:off x="8204988" y="1017921"/>
            <a:ext cx="1252298" cy="1461686"/>
          </a:xfrm>
          <a:prstGeom prst="rect">
            <a:avLst/>
          </a:prstGeom>
        </p:spPr>
      </p:pic>
      <p:pic>
        <p:nvPicPr>
          <p:cNvPr id="8" name="Picture 7">
            <a:extLst>
              <a:ext uri="{FF2B5EF4-FFF2-40B4-BE49-F238E27FC236}">
                <a16:creationId xmlns:a16="http://schemas.microsoft.com/office/drawing/2014/main" id="{32C69A1C-6E65-1744-171C-59896C8200A5}"/>
              </a:ext>
            </a:extLst>
          </p:cNvPr>
          <p:cNvPicPr>
            <a:picLocks noChangeAspect="1"/>
          </p:cNvPicPr>
          <p:nvPr/>
        </p:nvPicPr>
        <p:blipFill>
          <a:blip r:embed="rId3"/>
          <a:stretch>
            <a:fillRect/>
          </a:stretch>
        </p:blipFill>
        <p:spPr>
          <a:xfrm>
            <a:off x="10002362" y="1017921"/>
            <a:ext cx="929215" cy="1461686"/>
          </a:xfrm>
          <a:prstGeom prst="rect">
            <a:avLst/>
          </a:prstGeom>
        </p:spPr>
      </p:pic>
      <p:pic>
        <p:nvPicPr>
          <p:cNvPr id="5" name="Picture 4" descr="A group of children holding hands around the earth&#10;&#10;Description automatically generated">
            <a:extLst>
              <a:ext uri="{FF2B5EF4-FFF2-40B4-BE49-F238E27FC236}">
                <a16:creationId xmlns:a16="http://schemas.microsoft.com/office/drawing/2014/main" id="{2C8C428D-8C97-3150-4E0F-39DE2709A933}"/>
              </a:ext>
            </a:extLst>
          </p:cNvPr>
          <p:cNvPicPr>
            <a:picLocks noChangeAspect="1"/>
          </p:cNvPicPr>
          <p:nvPr/>
        </p:nvPicPr>
        <p:blipFill>
          <a:blip r:embed="rId4"/>
          <a:stretch>
            <a:fillRect/>
          </a:stretch>
        </p:blipFill>
        <p:spPr>
          <a:xfrm>
            <a:off x="4822954" y="5292789"/>
            <a:ext cx="1392400" cy="1285292"/>
          </a:xfrm>
          <a:prstGeom prst="rect">
            <a:avLst/>
          </a:prstGeom>
        </p:spPr>
      </p:pic>
    </p:spTree>
    <p:extLst>
      <p:ext uri="{BB962C8B-B14F-4D97-AF65-F5344CB8AC3E}">
        <p14:creationId xmlns:p14="http://schemas.microsoft.com/office/powerpoint/2010/main" val="2023755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61123398"/>
              </p:ext>
            </p:extLst>
          </p:nvPr>
        </p:nvGraphicFramePr>
        <p:xfrm>
          <a:off x="442685" y="44593"/>
          <a:ext cx="11571515" cy="6774509"/>
        </p:xfrm>
        <a:graphic>
          <a:graphicData uri="http://schemas.openxmlformats.org/drawingml/2006/table">
            <a:tbl>
              <a:tblPr firstRow="1" bandRow="1">
                <a:tableStyleId>{5940675A-B579-460E-94D1-54222C63F5DA}</a:tableStyleId>
              </a:tblPr>
              <a:tblGrid>
                <a:gridCol w="3142570">
                  <a:extLst>
                    <a:ext uri="{9D8B030D-6E8A-4147-A177-3AD203B41FA5}">
                      <a16:colId xmlns:a16="http://schemas.microsoft.com/office/drawing/2014/main" val="3070121179"/>
                    </a:ext>
                  </a:extLst>
                </a:gridCol>
                <a:gridCol w="4725182">
                  <a:extLst>
                    <a:ext uri="{9D8B030D-6E8A-4147-A177-3AD203B41FA5}">
                      <a16:colId xmlns:a16="http://schemas.microsoft.com/office/drawing/2014/main" val="3607904477"/>
                    </a:ext>
                  </a:extLst>
                </a:gridCol>
                <a:gridCol w="3703763">
                  <a:extLst>
                    <a:ext uri="{9D8B030D-6E8A-4147-A177-3AD203B41FA5}">
                      <a16:colId xmlns:a16="http://schemas.microsoft.com/office/drawing/2014/main" val="127833153"/>
                    </a:ext>
                  </a:extLst>
                </a:gridCol>
              </a:tblGrid>
              <a:tr h="342671">
                <a:tc gridSpan="3">
                  <a:txBody>
                    <a:bodyPr/>
                    <a:lstStyle/>
                    <a:p>
                      <a:pPr algn="ctr"/>
                      <a:r>
                        <a:rPr lang="en-GB" sz="1800" b="1" u="none" kern="1200" dirty="0">
                          <a:solidFill>
                            <a:schemeClr val="tx1"/>
                          </a:solidFill>
                          <a:effectLst/>
                          <a:latin typeface="+mn-lt"/>
                          <a:ea typeface="+mn-ea"/>
                          <a:cs typeface="+mn-cs"/>
                        </a:rPr>
                        <a:t>YEAR 3 RE – Summer 2  How and why do people try to make the world a better place?</a:t>
                      </a:r>
                      <a:endParaRPr lang="en-GB" sz="1800" u="none" kern="1200" dirty="0">
                        <a:solidFill>
                          <a:schemeClr val="tx1"/>
                        </a:solidFill>
                        <a:effectLst/>
                        <a:latin typeface="+mn-lt"/>
                        <a:ea typeface="+mn-ea"/>
                        <a:cs typeface="+mn-cs"/>
                      </a:endParaRPr>
                    </a:p>
                  </a:txBody>
                  <a:tcPr>
                    <a:solidFill>
                      <a:srgbClr val="FFCCFF"/>
                    </a:solidFill>
                  </a:tcPr>
                </a:tc>
                <a:tc hMerge="1">
                  <a:txBody>
                    <a:bodyPr/>
                    <a:lstStyle/>
                    <a:p>
                      <a:endParaRPr lang="en-GB"/>
                    </a:p>
                  </a:txBody>
                  <a:tcPr/>
                </a:tc>
                <a:tc hMerge="1">
                  <a:txBody>
                    <a:bodyPr/>
                    <a:lstStyle/>
                    <a:p>
                      <a:pPr algn="ctr"/>
                      <a:endParaRPr lang="en-GB" sz="1600" dirty="0"/>
                    </a:p>
                  </a:txBody>
                  <a:tcPr>
                    <a:solidFill>
                      <a:srgbClr val="CC00FF"/>
                    </a:solidFill>
                  </a:tcPr>
                </a:tc>
                <a:extLst>
                  <a:ext uri="{0D108BD9-81ED-4DB2-BD59-A6C34878D82A}">
                    <a16:rowId xmlns:a16="http://schemas.microsoft.com/office/drawing/2014/main" val="3443119984"/>
                  </a:ext>
                </a:extLst>
              </a:tr>
              <a:tr h="314115">
                <a:tc>
                  <a:txBody>
                    <a:bodyPr/>
                    <a:lstStyle/>
                    <a:p>
                      <a:pPr algn="ctr"/>
                      <a:r>
                        <a:rPr lang="en-GB" sz="1400" b="1" dirty="0">
                          <a:latin typeface="+mn-lt"/>
                        </a:rPr>
                        <a:t>Tier 3 Vocabulary</a:t>
                      </a:r>
                    </a:p>
                  </a:txBody>
                  <a:tcPr>
                    <a:solidFill>
                      <a:schemeClr val="accent1">
                        <a:lumMod val="20000"/>
                        <a:lumOff val="80000"/>
                      </a:schemeClr>
                    </a:solidFill>
                  </a:tcPr>
                </a:tc>
                <a:tc>
                  <a:txBody>
                    <a:bodyPr/>
                    <a:lstStyle/>
                    <a:p>
                      <a:pPr algn="ctr"/>
                      <a:r>
                        <a:rPr lang="en-GB" sz="1600" dirty="0"/>
                        <a:t>Knowledge</a:t>
                      </a:r>
                    </a:p>
                  </a:txBody>
                  <a:tcPr>
                    <a:solidFill>
                      <a:schemeClr val="accent1">
                        <a:lumMod val="20000"/>
                        <a:lumOff val="80000"/>
                      </a:schemeClr>
                    </a:solidFill>
                  </a:tcPr>
                </a:tc>
                <a:tc>
                  <a:txBody>
                    <a:bodyPr/>
                    <a:lstStyle/>
                    <a:p>
                      <a:pPr algn="ctr"/>
                      <a:r>
                        <a:rPr lang="en-GB" sz="1600" dirty="0"/>
                        <a:t>Recommended</a:t>
                      </a:r>
                      <a:r>
                        <a:rPr lang="en-GB" sz="1600" baseline="0" dirty="0"/>
                        <a:t> Reads</a:t>
                      </a:r>
                      <a:endParaRPr lang="en-GB" sz="1600" dirty="0"/>
                    </a:p>
                  </a:txBody>
                  <a:tcPr>
                    <a:solidFill>
                      <a:schemeClr val="accent1">
                        <a:lumMod val="20000"/>
                        <a:lumOff val="80000"/>
                      </a:schemeClr>
                    </a:solidFill>
                  </a:tcPr>
                </a:tc>
                <a:extLst>
                  <a:ext uri="{0D108BD9-81ED-4DB2-BD59-A6C34878D82A}">
                    <a16:rowId xmlns:a16="http://schemas.microsoft.com/office/drawing/2014/main" val="3958210420"/>
                  </a:ext>
                </a:extLst>
              </a:tr>
              <a:tr h="685343">
                <a:tc>
                  <a:txBody>
                    <a:bodyPr/>
                    <a:lstStyle/>
                    <a:p>
                      <a:pPr algn="l"/>
                      <a:r>
                        <a:rPr lang="en-GB" sz="1300" b="1" dirty="0">
                          <a:effectLst/>
                          <a:latin typeface="+mn-lt"/>
                          <a:ea typeface="Calibri" panose="020F0502020204030204" pitchFamily="34" charset="0"/>
                          <a:cs typeface="Times New Roman" panose="02020603050405020304" pitchFamily="18" charset="0"/>
                        </a:rPr>
                        <a:t>Commandment- </a:t>
                      </a:r>
                      <a:r>
                        <a:rPr lang="en-US" sz="1300" b="0" i="0" kern="1200" dirty="0">
                          <a:solidFill>
                            <a:schemeClr val="tx1"/>
                          </a:solidFill>
                          <a:effectLst/>
                          <a:latin typeface="+mn-lt"/>
                          <a:ea typeface="+mn-ea"/>
                          <a:cs typeface="+mn-cs"/>
                        </a:rPr>
                        <a:t>a divine rule, especially one of the Ten Commandments.</a:t>
                      </a:r>
                      <a:endParaRPr lang="en-GB" sz="1300" b="1"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Many Christians think: ‘God made the world good and beautiful. Humans are free to choose how to live. This freedom is a gift from God. </a:t>
                      </a:r>
                      <a:endParaRPr lang="en-US" sz="1400" b="0" i="0" dirty="0">
                        <a:solidFill>
                          <a:srgbClr val="000000"/>
                        </a:solidFill>
                        <a:effectLst/>
                        <a:latin typeface="Calibri-Bold"/>
                      </a:endParaRPr>
                    </a:p>
                  </a:txBody>
                  <a:tcPr/>
                </a:tc>
                <a:tc rowSpan="4">
                  <a:txBody>
                    <a:bodyPr/>
                    <a:lstStyle/>
                    <a:p>
                      <a:endParaRPr lang="en-GB" sz="1600" dirty="0"/>
                    </a:p>
                    <a:p>
                      <a:endParaRPr lang="en-GB" sz="1600" dirty="0"/>
                    </a:p>
                    <a:p>
                      <a:endParaRPr lang="en-GB" sz="1600" dirty="0"/>
                    </a:p>
                    <a:p>
                      <a:endParaRPr lang="en-GB" sz="1600" dirty="0"/>
                    </a:p>
                    <a:p>
                      <a:endParaRPr lang="en-GB" sz="1100" dirty="0"/>
                    </a:p>
                    <a:p>
                      <a:pPr algn="ctr"/>
                      <a:endParaRPr lang="en-GB" sz="8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4759365"/>
                  </a:ext>
                </a:extLst>
              </a:tr>
              <a:tr h="547278">
                <a:tc>
                  <a:txBody>
                    <a:bodyPr/>
                    <a:lstStyle/>
                    <a:p>
                      <a:pPr algn="l"/>
                      <a:r>
                        <a:rPr lang="en-GB" sz="1300" b="1" dirty="0">
                          <a:effectLst/>
                          <a:latin typeface="+mn-lt"/>
                          <a:ea typeface="Calibri" panose="020F0502020204030204" pitchFamily="34" charset="0"/>
                          <a:cs typeface="Times New Roman" panose="02020603050405020304" pitchFamily="18" charset="0"/>
                        </a:rPr>
                        <a:t>Neighbour- </a:t>
                      </a:r>
                      <a:r>
                        <a:rPr lang="en-US" sz="1300" b="0" i="0" kern="1200" dirty="0">
                          <a:solidFill>
                            <a:schemeClr val="tx1"/>
                          </a:solidFill>
                          <a:effectLst/>
                          <a:latin typeface="+mn-lt"/>
                          <a:ea typeface="+mn-ea"/>
                          <a:cs typeface="+mn-cs"/>
                        </a:rPr>
                        <a:t>anyone who is in need, regardless of religion, race or location.</a:t>
                      </a:r>
                      <a:endParaRPr lang="en-GB" sz="1300" b="1" dirty="0">
                        <a:effectLst/>
                        <a:latin typeface="+mn-lt"/>
                        <a:ea typeface="Calibri" panose="020F0502020204030204" pitchFamily="34" charset="0"/>
                        <a:cs typeface="Times New Roman" panose="02020603050405020304" pitchFamily="18" charset="0"/>
                      </a:endParaRPr>
                    </a:p>
                  </a:txBody>
                  <a:tcPr marL="68580" marR="68580" marT="0" marB="0"/>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Most Christians believe that Jesus was not just a good teacher, but that he also sacrificed his life to save humanity. Many Christians try to follow his example by putting the needs of others before their own. Some people do this in world-changing ways. </a:t>
                      </a:r>
                      <a:endParaRPr lang="en-US" sz="1400" b="0" i="0" dirty="0">
                        <a:solidFill>
                          <a:srgbClr val="000000"/>
                        </a:solidFill>
                        <a:effectLst/>
                        <a:latin typeface="Calibri-Bold"/>
                      </a:endParaRPr>
                    </a:p>
                  </a:txBody>
                  <a:tcPr/>
                </a:tc>
                <a:tc vMerge="1">
                  <a:txBody>
                    <a:bodyPr/>
                    <a:lstStyle/>
                    <a:p>
                      <a:endParaRPr lang="en-GB"/>
                    </a:p>
                  </a:txBody>
                  <a:tcPr/>
                </a:tc>
                <a:extLst>
                  <a:ext uri="{0D108BD9-81ED-4DB2-BD59-A6C34878D82A}">
                    <a16:rowId xmlns:a16="http://schemas.microsoft.com/office/drawing/2014/main" val="817221365"/>
                  </a:ext>
                </a:extLst>
              </a:tr>
              <a:tr h="537848">
                <a:tc>
                  <a:txBody>
                    <a:bodyPr/>
                    <a:lstStyle/>
                    <a:p>
                      <a:pPr algn="l"/>
                      <a:r>
                        <a:rPr lang="en-GB" sz="1300" b="1" dirty="0">
                          <a:effectLst/>
                          <a:latin typeface="+mn-lt"/>
                          <a:ea typeface="Calibri" panose="020F0502020204030204" pitchFamily="34" charset="0"/>
                          <a:cs typeface="Times New Roman" panose="02020603050405020304" pitchFamily="18" charset="0"/>
                        </a:rPr>
                        <a:t>To treat someone right- </a:t>
                      </a:r>
                      <a:r>
                        <a:rPr lang="en-US" sz="1300" b="0" i="0" kern="1200" dirty="0">
                          <a:solidFill>
                            <a:schemeClr val="tx1"/>
                          </a:solidFill>
                          <a:effectLst/>
                          <a:latin typeface="+mn-lt"/>
                          <a:ea typeface="+mn-ea"/>
                          <a:cs typeface="+mn-cs"/>
                        </a:rPr>
                        <a:t>how you behave towards someone else</a:t>
                      </a:r>
                      <a:endParaRPr lang="en-GB" sz="1300" b="1" dirty="0">
                        <a:effectLst/>
                        <a:latin typeface="+mn-lt"/>
                        <a:ea typeface="Calibri" panose="020F0502020204030204" pitchFamily="34" charset="0"/>
                        <a:cs typeface="Times New Roman" panose="02020603050405020304" pitchFamily="18" charset="0"/>
                      </a:endParaRPr>
                    </a:p>
                  </a:txBody>
                  <a:tcPr marL="68580" marR="68580" marT="0" marB="0">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txBody>
                  <a:tcPr/>
                </a:tc>
                <a:tc vMerge="1">
                  <a:txBody>
                    <a:bodyPr/>
                    <a:lstStyle/>
                    <a:p>
                      <a:endParaRPr lang="en-GB"/>
                    </a:p>
                  </a:txBody>
                  <a:tcPr/>
                </a:tc>
                <a:extLst>
                  <a:ext uri="{0D108BD9-81ED-4DB2-BD59-A6C34878D82A}">
                    <a16:rowId xmlns:a16="http://schemas.microsoft.com/office/drawing/2014/main" val="4251038148"/>
                  </a:ext>
                </a:extLst>
              </a:tr>
              <a:tr h="285559">
                <a:tc rowSpan="2">
                  <a:txBody>
                    <a:bodyPr/>
                    <a:lstStyle/>
                    <a:p>
                      <a:r>
                        <a:rPr lang="en-GB" sz="1300" b="1" dirty="0">
                          <a:latin typeface="+mn-lt"/>
                        </a:rPr>
                        <a:t>Golden rule- </a:t>
                      </a:r>
                      <a:r>
                        <a:rPr lang="en-US" sz="1300" b="0" i="0" kern="1200" dirty="0">
                          <a:solidFill>
                            <a:schemeClr val="tx1"/>
                          </a:solidFill>
                          <a:effectLst/>
                          <a:latin typeface="+mn-lt"/>
                          <a:ea typeface="+mn-ea"/>
                          <a:cs typeface="+mn-cs"/>
                        </a:rPr>
                        <a:t>Christian's duty to his </a:t>
                      </a:r>
                      <a:r>
                        <a:rPr lang="en-US" sz="1300" b="0" i="0" kern="1200" dirty="0" err="1">
                          <a:solidFill>
                            <a:schemeClr val="tx1"/>
                          </a:solidFill>
                          <a:effectLst/>
                          <a:latin typeface="+mn-lt"/>
                          <a:ea typeface="+mn-ea"/>
                          <a:cs typeface="+mn-cs"/>
                        </a:rPr>
                        <a:t>neighbour</a:t>
                      </a:r>
                      <a:r>
                        <a:rPr lang="en-US" sz="1300" b="0" i="0" kern="1200" dirty="0">
                          <a:solidFill>
                            <a:schemeClr val="tx1"/>
                          </a:solidFill>
                          <a:effectLst/>
                          <a:latin typeface="+mn-lt"/>
                          <a:ea typeface="+mn-ea"/>
                          <a:cs typeface="+mn-cs"/>
                        </a:rPr>
                        <a:t>.</a:t>
                      </a:r>
                      <a:endParaRPr lang="en-GB"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i="0" dirty="0">
                        <a:solidFill>
                          <a:srgbClr val="000000"/>
                        </a:solidFill>
                        <a:effectLst/>
                        <a:latin typeface="Calibri-Bold"/>
                      </a:endParaRPr>
                    </a:p>
                  </a:txBody>
                  <a:tcPr/>
                </a:tc>
                <a:tc vMerge="1">
                  <a:txBody>
                    <a:bodyPr/>
                    <a:lstStyle/>
                    <a:p>
                      <a:endParaRPr lang="en-GB"/>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36029904"/>
                  </a:ext>
                </a:extLst>
              </a:tr>
              <a:tr h="579776">
                <a:tc vMerge="1">
                  <a:txBody>
                    <a:bodyPr/>
                    <a:lstStyle/>
                    <a:p>
                      <a:pPr algn="l"/>
                      <a:endParaRPr lang="en-GB" sz="1600" b="1" dirty="0">
                        <a:effectLst/>
                        <a:latin typeface="+mn-lt"/>
                        <a:ea typeface="Calibri" panose="020F0502020204030204" pitchFamily="34" charset="0"/>
                        <a:cs typeface="Times New Roman" panose="02020603050405020304" pitchFamily="18" charset="0"/>
                      </a:endParaRPr>
                    </a:p>
                  </a:txBody>
                  <a:tcPr marL="68580" marR="68580" marT="0" marB="0">
                    <a:noFill/>
                  </a:tcPr>
                </a:tc>
                <a:tc rowSpan="2">
                  <a:txBody>
                    <a:bodyPr/>
                    <a:lstStyle/>
                    <a:p>
                      <a:r>
                        <a:rPr lang="en-US" sz="1400" dirty="0"/>
                        <a:t>The Bible says we have spoiled our relationship with God and spoiled the world by making bad choices (called ‘sin’). </a:t>
                      </a:r>
                      <a:endParaRPr lang="en-GB" sz="1400" dirty="0"/>
                    </a:p>
                  </a:txBody>
                  <a:tcPr/>
                </a:tc>
                <a:tc rowSpan="7">
                  <a:txBody>
                    <a:bodyPr/>
                    <a:lstStyle/>
                    <a:p>
                      <a:pPr algn="ctr">
                        <a:lnSpc>
                          <a:spcPct val="100000"/>
                        </a:lnSpc>
                      </a:pPr>
                      <a:r>
                        <a:rPr lang="en-GB" sz="1000" b="1" dirty="0">
                          <a:effectLst/>
                        </a:rPr>
                        <a:t>Agreed Syllabus Learning Outcomes</a:t>
                      </a:r>
                    </a:p>
                    <a:p>
                      <a:pPr algn="l">
                        <a:lnSpc>
                          <a:spcPct val="100000"/>
                        </a:lnSpc>
                      </a:pPr>
                      <a:r>
                        <a:rPr lang="en-GB" sz="1000" b="1" dirty="0">
                          <a:solidFill>
                            <a:srgbClr val="9900CC"/>
                          </a:solidFill>
                          <a:effectLst/>
                        </a:rPr>
                        <a:t>Make sense of belief:</a:t>
                      </a:r>
                    </a:p>
                    <a:p>
                      <a:pPr marL="171450" indent="-171450" algn="l">
                        <a:lnSpc>
                          <a:spcPct val="100000"/>
                        </a:lnSpc>
                        <a:buFont typeface="Arial" panose="020B0604020202020204" pitchFamily="34" charset="0"/>
                        <a:buChar char="•"/>
                      </a:pPr>
                      <a:r>
                        <a:rPr lang="en-GB" sz="1000" b="0" dirty="0">
                          <a:solidFill>
                            <a:srgbClr val="9900CC"/>
                          </a:solidFill>
                          <a:effectLst/>
                        </a:rPr>
                        <a:t>Identify some beliefs about why the world is not always a good place (e.g. Christian ideas of sin).</a:t>
                      </a:r>
                    </a:p>
                    <a:p>
                      <a:pPr marL="171450" indent="-171450" algn="l">
                        <a:lnSpc>
                          <a:spcPct val="100000"/>
                        </a:lnSpc>
                        <a:buFont typeface="Arial" panose="020B0604020202020204" pitchFamily="34" charset="0"/>
                        <a:buChar char="•"/>
                      </a:pPr>
                      <a:r>
                        <a:rPr lang="en-GB" sz="1000" b="0" dirty="0">
                          <a:solidFill>
                            <a:srgbClr val="9900CC"/>
                          </a:solidFill>
                          <a:effectLst/>
                        </a:rPr>
                        <a:t>Make links between religious beliefs and teachings and why people try to live and make the world a better place.</a:t>
                      </a:r>
                    </a:p>
                    <a:p>
                      <a:pPr marL="0" indent="0" algn="l">
                        <a:lnSpc>
                          <a:spcPct val="100000"/>
                        </a:lnSpc>
                        <a:buFont typeface="Arial" panose="020B0604020202020204" pitchFamily="34" charset="0"/>
                        <a:buNone/>
                      </a:pPr>
                      <a:r>
                        <a:rPr lang="en-GB" sz="1000" b="1" dirty="0">
                          <a:solidFill>
                            <a:srgbClr val="C00000"/>
                          </a:solidFill>
                          <a:effectLst/>
                        </a:rPr>
                        <a:t>Understand the impact:</a:t>
                      </a:r>
                    </a:p>
                    <a:p>
                      <a:pPr marL="171450" indent="-171450" algn="l">
                        <a:lnSpc>
                          <a:spcPct val="100000"/>
                        </a:lnSpc>
                        <a:buFont typeface="Arial" panose="020B0604020202020204" pitchFamily="34" charset="0"/>
                        <a:buChar char="•"/>
                      </a:pPr>
                      <a:r>
                        <a:rPr lang="en-GB" sz="1000" b="0" dirty="0">
                          <a:solidFill>
                            <a:srgbClr val="C00000"/>
                          </a:solidFill>
                          <a:effectLst/>
                        </a:rPr>
                        <a:t>Make simple links between teachings about how to live and ways in which people try to make the world a better place (e.g. tikkun </a:t>
                      </a:r>
                      <a:r>
                        <a:rPr lang="en-GB" sz="1000" b="0" dirty="0" err="1">
                          <a:solidFill>
                            <a:srgbClr val="C00000"/>
                          </a:solidFill>
                          <a:effectLst/>
                        </a:rPr>
                        <a:t>olam</a:t>
                      </a:r>
                      <a:r>
                        <a:rPr lang="en-GB" sz="1000" b="0" dirty="0">
                          <a:solidFill>
                            <a:srgbClr val="C00000"/>
                          </a:solidFill>
                          <a:effectLst/>
                        </a:rPr>
                        <a:t> and the charity Tzedek).</a:t>
                      </a:r>
                    </a:p>
                    <a:p>
                      <a:pPr marL="171450" indent="-171450" algn="l">
                        <a:lnSpc>
                          <a:spcPct val="100000"/>
                        </a:lnSpc>
                        <a:buFont typeface="Arial" panose="020B0604020202020204" pitchFamily="34" charset="0"/>
                        <a:buChar char="•"/>
                      </a:pPr>
                      <a:r>
                        <a:rPr lang="en-GB" sz="1000" b="0" dirty="0">
                          <a:solidFill>
                            <a:srgbClr val="C00000"/>
                          </a:solidFill>
                          <a:effectLst/>
                        </a:rPr>
                        <a:t>Describe some examples of how people try to live (e.g. individuals and organisations.</a:t>
                      </a:r>
                    </a:p>
                    <a:p>
                      <a:pPr marL="171450" indent="-171450" algn="l">
                        <a:lnSpc>
                          <a:spcPct val="100000"/>
                        </a:lnSpc>
                        <a:buFont typeface="Arial" panose="020B0604020202020204" pitchFamily="34" charset="0"/>
                        <a:buChar char="•"/>
                      </a:pPr>
                      <a:r>
                        <a:rPr lang="en-GB" sz="1000" b="0" dirty="0">
                          <a:solidFill>
                            <a:srgbClr val="C00000"/>
                          </a:solidFill>
                          <a:effectLst/>
                        </a:rPr>
                        <a:t>Identify some differences in how people put their beliefs into action.</a:t>
                      </a:r>
                    </a:p>
                    <a:p>
                      <a:pPr marL="0" indent="0" algn="l">
                        <a:lnSpc>
                          <a:spcPct val="100000"/>
                        </a:lnSpc>
                        <a:buFont typeface="Arial" panose="020B0604020202020204" pitchFamily="34" charset="0"/>
                        <a:buNone/>
                      </a:pPr>
                      <a:r>
                        <a:rPr lang="en-GB" sz="1000" b="1" dirty="0">
                          <a:solidFill>
                            <a:srgbClr val="00B050"/>
                          </a:solidFill>
                          <a:effectLst/>
                        </a:rPr>
                        <a:t>Make connections:</a:t>
                      </a:r>
                    </a:p>
                    <a:p>
                      <a:pPr marL="171450" indent="-171450" algn="l">
                        <a:lnSpc>
                          <a:spcPct val="100000"/>
                        </a:lnSpc>
                        <a:buFont typeface="Arial" panose="020B0604020202020204" pitchFamily="34" charset="0"/>
                        <a:buChar char="•"/>
                      </a:pPr>
                      <a:r>
                        <a:rPr lang="en-GB" sz="1000" b="0" dirty="0">
                          <a:solidFill>
                            <a:srgbClr val="00B050"/>
                          </a:solidFill>
                          <a:effectLst/>
                        </a:rPr>
                        <a:t>Raise questions and suggest answers about why the world is not always a good place, and what are the best ways of making it better.</a:t>
                      </a:r>
                    </a:p>
                    <a:p>
                      <a:pPr marL="171450" indent="-171450" algn="l">
                        <a:lnSpc>
                          <a:spcPct val="100000"/>
                        </a:lnSpc>
                        <a:buFont typeface="Arial" panose="020B0604020202020204" pitchFamily="34" charset="0"/>
                        <a:buChar char="•"/>
                      </a:pPr>
                      <a:r>
                        <a:rPr lang="en-GB" sz="1000" b="0" dirty="0">
                          <a:solidFill>
                            <a:srgbClr val="00B050"/>
                          </a:solidFill>
                          <a:effectLst/>
                        </a:rPr>
                        <a:t>Make links between some commands for living from religious traditions, non-religious worldviews and pupils’ own ideas.</a:t>
                      </a:r>
                    </a:p>
                    <a:p>
                      <a:pPr marL="171450" indent="-171450" algn="l">
                        <a:lnSpc>
                          <a:spcPct val="100000"/>
                        </a:lnSpc>
                        <a:buFont typeface="Arial" panose="020B0604020202020204" pitchFamily="34" charset="0"/>
                        <a:buChar char="•"/>
                      </a:pPr>
                      <a:r>
                        <a:rPr lang="en-GB" sz="1000" b="0" dirty="0">
                          <a:solidFill>
                            <a:srgbClr val="00B050"/>
                          </a:solidFill>
                          <a:effectLst/>
                        </a:rPr>
                        <a:t>Express their own ideas about the best ways to make the world a better place, making links with religious ideas studied, giving good reasons for their views.</a:t>
                      </a:r>
                      <a:endParaRPr lang="en-GB" sz="1000"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248637499"/>
                  </a:ext>
                </a:extLst>
              </a:tr>
              <a:tr h="168325">
                <a:tc rowSpan="2">
                  <a:txBody>
                    <a:bodyPr/>
                    <a:lstStyle/>
                    <a:p>
                      <a:r>
                        <a:rPr lang="en-GB" sz="1300" b="1" u="none" dirty="0">
                          <a:effectLst/>
                          <a:latin typeface="+mn-lt"/>
                          <a:ea typeface="Calibri" panose="020F0502020204030204" pitchFamily="34" charset="0"/>
                          <a:cs typeface="Times New Roman" panose="02020603050405020304" pitchFamily="18" charset="0"/>
                        </a:rPr>
                        <a:t>tikkun </a:t>
                      </a:r>
                      <a:r>
                        <a:rPr lang="en-GB" sz="1300" b="1" u="none" dirty="0" err="1">
                          <a:effectLst/>
                          <a:latin typeface="+mn-lt"/>
                          <a:ea typeface="Calibri" panose="020F0502020204030204" pitchFamily="34" charset="0"/>
                          <a:cs typeface="Times New Roman" panose="02020603050405020304" pitchFamily="18" charset="0"/>
                        </a:rPr>
                        <a:t>olam</a:t>
                      </a:r>
                      <a:r>
                        <a:rPr lang="en-GB" sz="1300" b="1" u="none" dirty="0">
                          <a:effectLst/>
                          <a:latin typeface="+mn-lt"/>
                          <a:ea typeface="Calibri" panose="020F0502020204030204" pitchFamily="34" charset="0"/>
                          <a:cs typeface="Times New Roman" panose="02020603050405020304" pitchFamily="18" charset="0"/>
                        </a:rPr>
                        <a:t>- </a:t>
                      </a:r>
                      <a:r>
                        <a:rPr lang="en-GB" sz="1300" b="0" i="0" kern="1200" dirty="0">
                          <a:solidFill>
                            <a:schemeClr val="tx1"/>
                          </a:solidFill>
                          <a:effectLst/>
                          <a:latin typeface="+mn-lt"/>
                          <a:ea typeface="+mn-ea"/>
                          <a:cs typeface="+mn-cs"/>
                        </a:rPr>
                        <a:t>The Hebrew phrase</a:t>
                      </a:r>
                      <a:r>
                        <a:rPr lang="en-GB" sz="1300" b="1" u="none" dirty="0">
                          <a:effectLst/>
                          <a:latin typeface="+mn-lt"/>
                          <a:ea typeface="Calibri" panose="020F0502020204030204" pitchFamily="34" charset="0"/>
                          <a:cs typeface="Times New Roman" panose="02020603050405020304" pitchFamily="18" charset="0"/>
                        </a:rPr>
                        <a:t> </a:t>
                      </a:r>
                      <a:r>
                        <a:rPr lang="en-GB" sz="1300" b="0" i="0" kern="1200" dirty="0">
                          <a:solidFill>
                            <a:schemeClr val="tx1"/>
                          </a:solidFill>
                          <a:effectLst/>
                          <a:latin typeface="+mn-lt"/>
                          <a:ea typeface="+mn-ea"/>
                          <a:cs typeface="+mn-cs"/>
                        </a:rPr>
                        <a:t>world repair.</a:t>
                      </a:r>
                      <a:endParaRPr lang="en-GB" sz="1300" b="1" u="none" dirty="0">
                        <a:effectLst/>
                        <a:latin typeface="+mn-lt"/>
                      </a:endParaRPr>
                    </a:p>
                  </a:txBody>
                  <a:tcPr anchor="ctr">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255191583"/>
                  </a:ext>
                </a:extLst>
              </a:tr>
              <a:tr h="288571">
                <a:tc vMerge="1">
                  <a:txBody>
                    <a:bodyPr/>
                    <a:lstStyle/>
                    <a:p>
                      <a:endParaRPr lang="en-GB"/>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tx1"/>
                          </a:solidFill>
                          <a:effectLst/>
                          <a:latin typeface="+mn-lt"/>
                          <a:ea typeface="+mn-ea"/>
                          <a:cs typeface="+mn-cs"/>
                        </a:rPr>
                        <a:t>Tikkun </a:t>
                      </a:r>
                      <a:r>
                        <a:rPr lang="en-US" sz="1400" b="0" i="0" kern="1200" dirty="0" err="1">
                          <a:solidFill>
                            <a:schemeClr val="tx1"/>
                          </a:solidFill>
                          <a:effectLst/>
                          <a:latin typeface="+mn-lt"/>
                          <a:ea typeface="+mn-ea"/>
                          <a:cs typeface="+mn-cs"/>
                        </a:rPr>
                        <a:t>olam</a:t>
                      </a:r>
                      <a:r>
                        <a:rPr lang="en-US" sz="1400" b="0" i="0" kern="1200" dirty="0">
                          <a:solidFill>
                            <a:schemeClr val="tx1"/>
                          </a:solidFill>
                          <a:effectLst/>
                          <a:latin typeface="+mn-lt"/>
                          <a:ea typeface="+mn-ea"/>
                          <a:cs typeface="+mn-cs"/>
                        </a:rPr>
                        <a:t> means ‘repair the world’. Jewish people try to do this to help people and the world.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effectLst/>
                      </a:endParaRPr>
                    </a:p>
                  </a:txBody>
                  <a:tcPr/>
                </a:tc>
                <a:tc vMerge="1">
                  <a:txBody>
                    <a:bodyPr/>
                    <a:lstStyle/>
                    <a:p>
                      <a:endParaRPr lang="en-GB"/>
                    </a:p>
                  </a:txBody>
                  <a:tcPr/>
                </a:tc>
                <a:extLst>
                  <a:ext uri="{0D108BD9-81ED-4DB2-BD59-A6C34878D82A}">
                    <a16:rowId xmlns:a16="http://schemas.microsoft.com/office/drawing/2014/main" val="3572746154"/>
                  </a:ext>
                </a:extLst>
              </a:tr>
              <a:tr h="608086">
                <a:tc>
                  <a:txBody>
                    <a:bodyPr/>
                    <a:lstStyle/>
                    <a:p>
                      <a:r>
                        <a:rPr lang="en-GB" sz="1300" b="1" dirty="0">
                          <a:effectLst/>
                          <a:latin typeface="+mn-lt"/>
                        </a:rPr>
                        <a:t>Repairing- </a:t>
                      </a:r>
                      <a:r>
                        <a:rPr lang="en-US" sz="1300" b="0" i="0" kern="1200" dirty="0">
                          <a:solidFill>
                            <a:schemeClr val="tx1"/>
                          </a:solidFill>
                          <a:effectLst/>
                          <a:latin typeface="+mn-lt"/>
                          <a:ea typeface="+mn-ea"/>
                          <a:cs typeface="+mn-cs"/>
                        </a:rPr>
                        <a:t>to restore by replacing a part or putting together what is torn or broken</a:t>
                      </a:r>
                      <a:endParaRPr lang="en-GB" sz="1300" b="1" dirty="0">
                        <a:effectLst/>
                        <a:latin typeface="+mn-lt"/>
                      </a:endParaRPr>
                    </a:p>
                  </a:txBody>
                  <a:tcPr anchor="ctr">
                    <a:noFill/>
                  </a:tcPr>
                </a:tc>
                <a:tc vMerge="1">
                  <a:txBody>
                    <a:bodyPr/>
                    <a:lstStyle/>
                    <a:p>
                      <a:endParaRPr lang="en-GB"/>
                    </a:p>
                  </a:txBody>
                  <a:tcPr/>
                </a:tc>
                <a:tc vMerge="1">
                  <a:txBody>
                    <a:bodyPr/>
                    <a:lstStyle/>
                    <a:p>
                      <a:pPr algn="ctr">
                        <a:lnSpc>
                          <a:spcPct val="100000"/>
                        </a:lnSpc>
                      </a:pPr>
                      <a:r>
                        <a:rPr lang="en-GB" sz="1400" b="1" dirty="0">
                          <a:effectLst/>
                        </a:rPr>
                        <a:t>Agreed Syllabus End Points</a:t>
                      </a:r>
                    </a:p>
                    <a:p>
                      <a:pPr>
                        <a:lnSpc>
                          <a:spcPct val="100000"/>
                        </a:lnSpc>
                        <a:spcAft>
                          <a:spcPts val="800"/>
                        </a:spcAft>
                      </a:pPr>
                      <a:r>
                        <a:rPr lang="en-GB" sz="1100" b="1" dirty="0">
                          <a:solidFill>
                            <a:srgbClr val="7030A1"/>
                          </a:solidFill>
                          <a:effectLst/>
                          <a:latin typeface="Calibri body"/>
                          <a:ea typeface="Calibri" panose="020F0502020204030204" pitchFamily="34" charset="0"/>
                          <a:cs typeface="Calibri-Bold"/>
                        </a:rPr>
                        <a:t>Make sense of belief:</a:t>
                      </a:r>
                      <a:endParaRPr lang="en-GB" sz="1100" dirty="0">
                        <a:effectLst/>
                        <a:latin typeface="Calibri body"/>
                        <a:ea typeface="Calibri" panose="020F0502020204030204" pitchFamily="34" charset="0"/>
                        <a:cs typeface="Times New Roman" panose="02020603050405020304" pitchFamily="18" charset="0"/>
                      </a:endParaRPr>
                    </a:p>
                    <a:p>
                      <a:pPr>
                        <a:lnSpc>
                          <a:spcPct val="100000"/>
                        </a:lnSpc>
                        <a:spcAft>
                          <a:spcPts val="800"/>
                        </a:spcAft>
                      </a:pPr>
                      <a:r>
                        <a:rPr lang="en-GB" sz="1100" dirty="0">
                          <a:solidFill>
                            <a:srgbClr val="7030A1"/>
                          </a:solidFill>
                          <a:effectLst/>
                          <a:latin typeface="Calibri body"/>
                          <a:ea typeface="Calibri" panose="020F0502020204030204" pitchFamily="34" charset="0"/>
                          <a:cs typeface="SymbolMT"/>
                        </a:rPr>
                        <a:t>• </a:t>
                      </a:r>
                      <a:r>
                        <a:rPr lang="en-GB" sz="1100" dirty="0">
                          <a:solidFill>
                            <a:srgbClr val="7030A1"/>
                          </a:solidFill>
                          <a:effectLst/>
                          <a:latin typeface="Calibri body"/>
                          <a:ea typeface="Calibri" panose="020F0502020204030204" pitchFamily="34" charset="0"/>
                          <a:cs typeface="Calibri" panose="020F0502020204030204" pitchFamily="34" charset="0"/>
                        </a:rPr>
                        <a:t>Identify some Jewish beliefs about God, sin and forgiveness and </a:t>
                      </a:r>
                      <a:r>
                        <a:rPr lang="en-GB" sz="1100" dirty="0" err="1">
                          <a:solidFill>
                            <a:srgbClr val="7030A1"/>
                          </a:solidFill>
                          <a:effectLst/>
                          <a:latin typeface="Calibri body"/>
                          <a:ea typeface="Calibri" panose="020F0502020204030204" pitchFamily="34" charset="0"/>
                          <a:cs typeface="Calibri" panose="020F0502020204030204" pitchFamily="34" charset="0"/>
                        </a:rPr>
                        <a:t>describewhat</a:t>
                      </a:r>
                      <a:r>
                        <a:rPr lang="en-GB" sz="1100" dirty="0">
                          <a:solidFill>
                            <a:srgbClr val="7030A1"/>
                          </a:solidFill>
                          <a:effectLst/>
                          <a:latin typeface="Calibri body"/>
                          <a:ea typeface="Calibri" panose="020F0502020204030204" pitchFamily="34" charset="0"/>
                          <a:cs typeface="Calibri" panose="020F0502020204030204" pitchFamily="34" charset="0"/>
                        </a:rPr>
                        <a:t> they mean.</a:t>
                      </a:r>
                      <a:endParaRPr lang="en-GB" sz="1100" dirty="0">
                        <a:effectLst/>
                        <a:latin typeface="Calibri body"/>
                        <a:ea typeface="Calibri" panose="020F0502020204030204" pitchFamily="34" charset="0"/>
                        <a:cs typeface="Times New Roman" panose="02020603050405020304" pitchFamily="18" charset="0"/>
                      </a:endParaRPr>
                    </a:p>
                    <a:p>
                      <a:pPr>
                        <a:lnSpc>
                          <a:spcPct val="100000"/>
                        </a:lnSpc>
                        <a:spcAft>
                          <a:spcPts val="800"/>
                        </a:spcAft>
                      </a:pPr>
                      <a:r>
                        <a:rPr lang="en-GB" sz="1100" dirty="0">
                          <a:solidFill>
                            <a:srgbClr val="7030A1"/>
                          </a:solidFill>
                          <a:effectLst/>
                          <a:latin typeface="Calibri body"/>
                          <a:ea typeface="Calibri" panose="020F0502020204030204" pitchFamily="34" charset="0"/>
                          <a:cs typeface="SymbolMT"/>
                        </a:rPr>
                        <a:t>• </a:t>
                      </a:r>
                      <a:r>
                        <a:rPr lang="en-GB" sz="1100" dirty="0">
                          <a:solidFill>
                            <a:srgbClr val="7030A1"/>
                          </a:solidFill>
                          <a:effectLst/>
                          <a:latin typeface="Calibri body"/>
                          <a:ea typeface="Calibri" panose="020F0502020204030204" pitchFamily="34" charset="0"/>
                          <a:cs typeface="Calibri" panose="020F0502020204030204" pitchFamily="34" charset="0"/>
                        </a:rPr>
                        <a:t>Make clear links between the story of the Exodus and Jewish beliefs about God and his relationship with the Jewish people</a:t>
                      </a:r>
                      <a:endParaRPr lang="en-GB" sz="1100" dirty="0">
                        <a:effectLst/>
                        <a:latin typeface="Calibri body"/>
                        <a:ea typeface="Calibri" panose="020F0502020204030204" pitchFamily="34" charset="0"/>
                        <a:cs typeface="Times New Roman" panose="02020603050405020304" pitchFamily="18" charset="0"/>
                      </a:endParaRPr>
                    </a:p>
                    <a:p>
                      <a:pPr>
                        <a:lnSpc>
                          <a:spcPct val="100000"/>
                        </a:lnSpc>
                        <a:spcAft>
                          <a:spcPts val="800"/>
                        </a:spcAft>
                      </a:pPr>
                      <a:r>
                        <a:rPr lang="en-GB" sz="1100" dirty="0">
                          <a:solidFill>
                            <a:srgbClr val="000000"/>
                          </a:solidFill>
                          <a:effectLst/>
                          <a:latin typeface="Calibri body"/>
                          <a:ea typeface="Calibri" panose="020F0502020204030204" pitchFamily="34" charset="0"/>
                          <a:cs typeface="SymbolMT"/>
                        </a:rPr>
                        <a:t>• </a:t>
                      </a:r>
                      <a:r>
                        <a:rPr lang="en-GB" sz="1100" dirty="0">
                          <a:solidFill>
                            <a:srgbClr val="7030A1"/>
                          </a:solidFill>
                          <a:effectLst/>
                          <a:latin typeface="Calibri body"/>
                          <a:ea typeface="Calibri" panose="020F0502020204030204" pitchFamily="34" charset="0"/>
                          <a:cs typeface="Calibri" panose="020F0502020204030204" pitchFamily="34" charset="0"/>
                        </a:rPr>
                        <a:t>Offer informed suggestions about the meaning of the Exodus story for Jews today.</a:t>
                      </a:r>
                      <a:endParaRPr lang="en-GB" sz="1100" dirty="0">
                        <a:effectLst/>
                        <a:latin typeface="Calibri body"/>
                        <a:ea typeface="Calibri" panose="020F0502020204030204" pitchFamily="34" charset="0"/>
                        <a:cs typeface="Times New Roman" panose="02020603050405020304" pitchFamily="18" charset="0"/>
                      </a:endParaRPr>
                    </a:p>
                    <a:p>
                      <a:pPr>
                        <a:lnSpc>
                          <a:spcPct val="100000"/>
                        </a:lnSpc>
                        <a:spcAft>
                          <a:spcPts val="800"/>
                        </a:spcAft>
                      </a:pPr>
                      <a:r>
                        <a:rPr lang="en-GB" sz="1100" b="1" dirty="0">
                          <a:solidFill>
                            <a:srgbClr val="C10000"/>
                          </a:solidFill>
                          <a:effectLst/>
                          <a:latin typeface="Calibri body"/>
                          <a:ea typeface="Calibri" panose="020F0502020204030204" pitchFamily="34" charset="0"/>
                          <a:cs typeface="Calibri-Bold"/>
                        </a:rPr>
                        <a:t>Understand the impact:</a:t>
                      </a:r>
                      <a:endParaRPr lang="en-GB" sz="1100" dirty="0">
                        <a:effectLst/>
                        <a:latin typeface="Calibri body"/>
                        <a:ea typeface="Calibri" panose="020F0502020204030204" pitchFamily="34" charset="0"/>
                        <a:cs typeface="Times New Roman" panose="02020603050405020304" pitchFamily="18" charset="0"/>
                      </a:endParaRPr>
                    </a:p>
                    <a:p>
                      <a:pPr>
                        <a:lnSpc>
                          <a:spcPct val="100000"/>
                        </a:lnSpc>
                        <a:spcAft>
                          <a:spcPts val="800"/>
                        </a:spcAft>
                      </a:pPr>
                      <a:r>
                        <a:rPr lang="en-GB" sz="1100" dirty="0">
                          <a:solidFill>
                            <a:srgbClr val="C10000"/>
                          </a:solidFill>
                          <a:effectLst/>
                          <a:latin typeface="Calibri body"/>
                          <a:ea typeface="Calibri" panose="020F0502020204030204" pitchFamily="34" charset="0"/>
                          <a:cs typeface="SymbolMT"/>
                        </a:rPr>
                        <a:t>• </a:t>
                      </a:r>
                      <a:r>
                        <a:rPr lang="en-GB" sz="1100" dirty="0">
                          <a:solidFill>
                            <a:srgbClr val="C10000"/>
                          </a:solidFill>
                          <a:effectLst/>
                          <a:latin typeface="Calibri body"/>
                          <a:ea typeface="Calibri" panose="020F0502020204030204" pitchFamily="34" charset="0"/>
                          <a:cs typeface="Calibri" panose="020F0502020204030204" pitchFamily="34" charset="0"/>
                        </a:rPr>
                        <a:t>Make simple links between Jewish beliefs about God and his people and how Jews live (e.g. through celebrating forgiveness, salvation and freedom at festivals)</a:t>
                      </a:r>
                      <a:endParaRPr lang="en-GB" sz="1100" dirty="0">
                        <a:effectLst/>
                        <a:latin typeface="Calibri body"/>
                        <a:ea typeface="Calibri" panose="020F0502020204030204" pitchFamily="34" charset="0"/>
                        <a:cs typeface="Times New Roman" panose="02020603050405020304" pitchFamily="18" charset="0"/>
                      </a:endParaRPr>
                    </a:p>
                    <a:p>
                      <a:pPr>
                        <a:lnSpc>
                          <a:spcPct val="100000"/>
                        </a:lnSpc>
                        <a:spcAft>
                          <a:spcPts val="800"/>
                        </a:spcAft>
                      </a:pPr>
                      <a:r>
                        <a:rPr lang="en-GB" sz="1100" dirty="0">
                          <a:solidFill>
                            <a:srgbClr val="C10000"/>
                          </a:solidFill>
                          <a:effectLst/>
                          <a:latin typeface="Calibri body"/>
                          <a:ea typeface="Calibri" panose="020F0502020204030204" pitchFamily="34" charset="0"/>
                          <a:cs typeface="SymbolMT"/>
                        </a:rPr>
                        <a:t>• </a:t>
                      </a:r>
                      <a:r>
                        <a:rPr lang="en-GB" sz="1100" dirty="0">
                          <a:solidFill>
                            <a:srgbClr val="C10000"/>
                          </a:solidFill>
                          <a:effectLst/>
                          <a:latin typeface="Calibri body"/>
                          <a:ea typeface="Calibri" panose="020F0502020204030204" pitchFamily="34" charset="0"/>
                          <a:cs typeface="Calibri" panose="020F0502020204030204" pitchFamily="34" charset="0"/>
                        </a:rPr>
                        <a:t>Describe how Jews show their beliefs through worship in festivals, both at home and in wider communities</a:t>
                      </a:r>
                      <a:endParaRPr lang="en-GB" sz="1100" dirty="0">
                        <a:effectLst/>
                        <a:latin typeface="Calibri body"/>
                        <a:ea typeface="Calibri" panose="020F0502020204030204" pitchFamily="34" charset="0"/>
                        <a:cs typeface="Times New Roman" panose="02020603050405020304" pitchFamily="18" charset="0"/>
                      </a:endParaRPr>
                    </a:p>
                    <a:p>
                      <a:pPr>
                        <a:lnSpc>
                          <a:spcPct val="100000"/>
                        </a:lnSpc>
                        <a:spcAft>
                          <a:spcPts val="800"/>
                        </a:spcAft>
                      </a:pPr>
                      <a:r>
                        <a:rPr lang="en-GB" sz="1100" b="1" dirty="0">
                          <a:solidFill>
                            <a:srgbClr val="00B150"/>
                          </a:solidFill>
                          <a:effectLst/>
                          <a:latin typeface="Calibri body"/>
                          <a:ea typeface="Calibri" panose="020F0502020204030204" pitchFamily="34" charset="0"/>
                          <a:cs typeface="Calibri-Bold"/>
                        </a:rPr>
                        <a:t>Make connections:</a:t>
                      </a:r>
                      <a:endParaRPr lang="en-GB" sz="1100" dirty="0">
                        <a:effectLst/>
                        <a:latin typeface="Calibri body"/>
                        <a:ea typeface="Calibri" panose="020F0502020204030204" pitchFamily="34" charset="0"/>
                        <a:cs typeface="Times New Roman" panose="02020603050405020304" pitchFamily="18" charset="0"/>
                      </a:endParaRPr>
                    </a:p>
                    <a:p>
                      <a:pPr>
                        <a:lnSpc>
                          <a:spcPct val="100000"/>
                        </a:lnSpc>
                        <a:spcAft>
                          <a:spcPts val="800"/>
                        </a:spcAft>
                      </a:pPr>
                      <a:r>
                        <a:rPr lang="en-GB" sz="1100" dirty="0">
                          <a:solidFill>
                            <a:srgbClr val="00B150"/>
                          </a:solidFill>
                          <a:effectLst/>
                          <a:latin typeface="Calibri body"/>
                          <a:ea typeface="Calibri" panose="020F0502020204030204" pitchFamily="34" charset="0"/>
                          <a:cs typeface="SymbolMT"/>
                        </a:rPr>
                        <a:t>• </a:t>
                      </a:r>
                      <a:r>
                        <a:rPr lang="en-GB" sz="1100" dirty="0">
                          <a:solidFill>
                            <a:srgbClr val="00B150"/>
                          </a:solidFill>
                          <a:effectLst/>
                          <a:latin typeface="Calibri body"/>
                          <a:ea typeface="Calibri" panose="020F0502020204030204" pitchFamily="34" charset="0"/>
                          <a:cs typeface="Calibri" panose="020F0502020204030204" pitchFamily="34" charset="0"/>
                        </a:rPr>
                        <a:t>Raise questions and suggest answers about whether it is good for </a:t>
                      </a:r>
                      <a:r>
                        <a:rPr lang="en-GB" sz="1100" dirty="0" err="1">
                          <a:solidFill>
                            <a:srgbClr val="00B150"/>
                          </a:solidFill>
                          <a:effectLst/>
                          <a:latin typeface="Calibri body"/>
                          <a:ea typeface="Calibri" panose="020F0502020204030204" pitchFamily="34" charset="0"/>
                          <a:cs typeface="Calibri" panose="020F0502020204030204" pitchFamily="34" charset="0"/>
                        </a:rPr>
                        <a:t>Jewsand</a:t>
                      </a:r>
                      <a:r>
                        <a:rPr lang="en-GB" sz="1100" dirty="0">
                          <a:solidFill>
                            <a:srgbClr val="00B150"/>
                          </a:solidFill>
                          <a:effectLst/>
                          <a:latin typeface="Calibri body"/>
                          <a:ea typeface="Calibri" panose="020F0502020204030204" pitchFamily="34" charset="0"/>
                          <a:cs typeface="Calibri" panose="020F0502020204030204" pitchFamily="34" charset="0"/>
                        </a:rPr>
                        <a:t> everyone else to remember the past and look forward to the future.</a:t>
                      </a:r>
                      <a:endParaRPr lang="en-GB" sz="1100" dirty="0">
                        <a:effectLst/>
                        <a:latin typeface="Calibri body"/>
                        <a:ea typeface="Calibri" panose="020F0502020204030204" pitchFamily="34" charset="0"/>
                        <a:cs typeface="Times New Roman" panose="02020603050405020304" pitchFamily="18" charset="0"/>
                      </a:endParaRPr>
                    </a:p>
                    <a:p>
                      <a:pPr>
                        <a:lnSpc>
                          <a:spcPct val="100000"/>
                        </a:lnSpc>
                        <a:spcAft>
                          <a:spcPts val="800"/>
                        </a:spcAft>
                      </a:pPr>
                      <a:r>
                        <a:rPr lang="en-GB" sz="1100" dirty="0">
                          <a:solidFill>
                            <a:srgbClr val="00B150"/>
                          </a:solidFill>
                          <a:effectLst/>
                          <a:latin typeface="Calibri body"/>
                          <a:ea typeface="Calibri" panose="020F0502020204030204" pitchFamily="34" charset="0"/>
                          <a:cs typeface="SymbolMT"/>
                        </a:rPr>
                        <a:t>• </a:t>
                      </a:r>
                      <a:r>
                        <a:rPr lang="en-GB" sz="1100" dirty="0">
                          <a:solidFill>
                            <a:srgbClr val="00B150"/>
                          </a:solidFill>
                          <a:effectLst/>
                          <a:latin typeface="Calibri body"/>
                          <a:ea typeface="Calibri" panose="020F0502020204030204" pitchFamily="34" charset="0"/>
                          <a:cs typeface="Calibri" panose="020F0502020204030204" pitchFamily="34" charset="0"/>
                        </a:rPr>
                        <a:t>Make links with the value of personal reflection, saying sorry, </a:t>
                      </a:r>
                      <a:r>
                        <a:rPr lang="en-GB" sz="1100" dirty="0" err="1">
                          <a:solidFill>
                            <a:srgbClr val="00B150"/>
                          </a:solidFill>
                          <a:effectLst/>
                          <a:latin typeface="Calibri body"/>
                          <a:ea typeface="Calibri" panose="020F0502020204030204" pitchFamily="34" charset="0"/>
                          <a:cs typeface="Calibri" panose="020F0502020204030204" pitchFamily="34" charset="0"/>
                        </a:rPr>
                        <a:t>beingforgiven</a:t>
                      </a:r>
                      <a:r>
                        <a:rPr lang="en-GB" sz="1100" dirty="0">
                          <a:solidFill>
                            <a:srgbClr val="00B150"/>
                          </a:solidFill>
                          <a:effectLst/>
                          <a:latin typeface="Calibri body"/>
                          <a:ea typeface="Calibri" panose="020F0502020204030204" pitchFamily="34" charset="0"/>
                          <a:cs typeface="Calibri" panose="020F0502020204030204" pitchFamily="34" charset="0"/>
                        </a:rPr>
                        <a:t>, being grateful, seeking freedom and justice in the world </a:t>
                      </a:r>
                      <a:r>
                        <a:rPr lang="en-GB" sz="1100" dirty="0" err="1">
                          <a:solidFill>
                            <a:srgbClr val="00B150"/>
                          </a:solidFill>
                          <a:effectLst/>
                          <a:latin typeface="Calibri body"/>
                          <a:ea typeface="Calibri" panose="020F0502020204030204" pitchFamily="34" charset="0"/>
                          <a:cs typeface="Calibri" panose="020F0502020204030204" pitchFamily="34" charset="0"/>
                        </a:rPr>
                        <a:t>today,</a:t>
                      </a:r>
                      <a:r>
                        <a:rPr lang="en-GB" sz="1100" dirty="0" err="1">
                          <a:solidFill>
                            <a:schemeClr val="tx1"/>
                          </a:solidFill>
                          <a:effectLst/>
                          <a:latin typeface="Calibri body"/>
                          <a:ea typeface="Calibri" panose="020F0502020204030204" pitchFamily="34" charset="0"/>
                          <a:cs typeface="Times New Roman" panose="02020603050405020304" pitchFamily="18" charset="0"/>
                        </a:rPr>
                        <a:t>i</a:t>
                      </a:r>
                      <a:r>
                        <a:rPr lang="en-GB" sz="1100" dirty="0" err="1">
                          <a:solidFill>
                            <a:srgbClr val="00B150"/>
                          </a:solidFill>
                          <a:effectLst/>
                          <a:latin typeface="Calibri body"/>
                          <a:ea typeface="Calibri" panose="020F0502020204030204" pitchFamily="34" charset="0"/>
                        </a:rPr>
                        <a:t>ncluding</a:t>
                      </a:r>
                      <a:r>
                        <a:rPr lang="en-GB" sz="1100" dirty="0">
                          <a:solidFill>
                            <a:srgbClr val="00B150"/>
                          </a:solidFill>
                          <a:effectLst/>
                          <a:latin typeface="Calibri body"/>
                          <a:ea typeface="Calibri" panose="020F0502020204030204" pitchFamily="34" charset="0"/>
                        </a:rPr>
                        <a:t> pupils’ own lives, and giving good reasons for their ideas</a:t>
                      </a:r>
                      <a:endParaRPr lang="en-GB" sz="1100" b="1" dirty="0">
                        <a:effectLst/>
                        <a:latin typeface="Calibri body"/>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59318369"/>
                  </a:ext>
                </a:extLst>
              </a:tr>
              <a:tr h="885234">
                <a:tc>
                  <a:txBody>
                    <a:bodyPr/>
                    <a:lstStyle/>
                    <a:p>
                      <a:endParaRPr lang="en-GB" dirty="0">
                        <a:effectLst/>
                      </a:endParaRPr>
                    </a:p>
                  </a:txBody>
                  <a:tcPr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tx1"/>
                          </a:solidFill>
                          <a:effectLst/>
                          <a:latin typeface="+mn-lt"/>
                          <a:ea typeface="+mn-ea"/>
                          <a:cs typeface="+mn-cs"/>
                        </a:rPr>
                        <a:t>Tikkun </a:t>
                      </a:r>
                      <a:r>
                        <a:rPr lang="en-US" sz="1400" b="0" i="0" kern="1200" dirty="0" err="1">
                          <a:solidFill>
                            <a:schemeClr val="tx1"/>
                          </a:solidFill>
                          <a:effectLst/>
                          <a:latin typeface="+mn-lt"/>
                          <a:ea typeface="+mn-ea"/>
                          <a:cs typeface="+mn-cs"/>
                        </a:rPr>
                        <a:t>olam</a:t>
                      </a:r>
                      <a:r>
                        <a:rPr lang="en-US" sz="1400" b="0" i="0" kern="1200" dirty="0">
                          <a:solidFill>
                            <a:schemeClr val="tx1"/>
                          </a:solidFill>
                          <a:effectLst/>
                          <a:latin typeface="+mn-lt"/>
                          <a:ea typeface="+mn-ea"/>
                          <a:cs typeface="+mn-cs"/>
                        </a:rPr>
                        <a:t> can be done in different ways, for example by planting trees, recycling, or visiting people who are unwell or need help.</a:t>
                      </a:r>
                    </a:p>
                    <a:p>
                      <a:pPr>
                        <a:lnSpc>
                          <a:spcPct val="100000"/>
                        </a:lnSpc>
                      </a:pPr>
                      <a:endParaRPr lang="en-US" sz="1400" kern="1200" dirty="0">
                        <a:solidFill>
                          <a:schemeClr val="tx1"/>
                        </a:solidFill>
                        <a:latin typeface="+mn-lt"/>
                        <a:ea typeface="+mn-ea"/>
                        <a:cs typeface="+mn-cs"/>
                      </a:endParaRPr>
                    </a:p>
                  </a:txBody>
                  <a:tcPr/>
                </a:tc>
                <a:tc vMerge="1">
                  <a:txBody>
                    <a:bodyPr/>
                    <a:lstStyle/>
                    <a:p>
                      <a:endParaRPr lang="en-GB"/>
                    </a:p>
                  </a:txBody>
                  <a:tcPr/>
                </a:tc>
                <a:extLst>
                  <a:ext uri="{0D108BD9-81ED-4DB2-BD59-A6C34878D82A}">
                    <a16:rowId xmlns:a16="http://schemas.microsoft.com/office/drawing/2014/main" val="3091042171"/>
                  </a:ext>
                </a:extLst>
              </a:tr>
              <a:tr h="379527">
                <a:tc>
                  <a:txBody>
                    <a:bodyPr/>
                    <a:lstStyle/>
                    <a:p>
                      <a:endParaRPr lang="en-GB" dirty="0">
                        <a:effectLst/>
                      </a:endParaRPr>
                    </a:p>
                  </a:txBody>
                  <a:tcPr anchor="ctr">
                    <a:noFill/>
                  </a:tcPr>
                </a:tc>
                <a:tc rowSpan="2">
                  <a:txBody>
                    <a:bodyPr/>
                    <a:lstStyle/>
                    <a:p>
                      <a:endParaRPr lang="en-US" sz="1200" kern="1200" dirty="0">
                        <a:solidFill>
                          <a:schemeClr val="tx1"/>
                        </a:solidFill>
                        <a:latin typeface="+mn-lt"/>
                        <a:ea typeface="+mn-ea"/>
                        <a:cs typeface="+mn-cs"/>
                      </a:endParaRPr>
                    </a:p>
                  </a:txBody>
                  <a:tcPr/>
                </a:tc>
                <a:tc vMerge="1">
                  <a:txBody>
                    <a:bodyPr/>
                    <a:lstStyle/>
                    <a:p>
                      <a:endParaRPr lang="en-GB"/>
                    </a:p>
                  </a:txBody>
                  <a:tcPr/>
                </a:tc>
                <a:extLst>
                  <a:ext uri="{0D108BD9-81ED-4DB2-BD59-A6C34878D82A}">
                    <a16:rowId xmlns:a16="http://schemas.microsoft.com/office/drawing/2014/main" val="249290389"/>
                  </a:ext>
                </a:extLst>
              </a:tr>
              <a:tr h="878960">
                <a:tc>
                  <a:txBody>
                    <a:bodyPr/>
                    <a:lstStyle/>
                    <a:p>
                      <a:pPr marL="0" algn="l" defTabSz="914400" rtl="0" eaLnBrk="1" latinLnBrk="0" hangingPunct="1"/>
                      <a:endParaRPr lang="en-GB" sz="1100" b="0" i="0" kern="1200" dirty="0">
                        <a:solidFill>
                          <a:srgbClr val="000000"/>
                        </a:solidFill>
                        <a:effectLst/>
                        <a:latin typeface="Calibri" panose="020F0502020204030204" pitchFamily="34" charset="0"/>
                        <a:ea typeface="+mn-ea"/>
                        <a:cs typeface="+mn-cs"/>
                      </a:endParaRPr>
                    </a:p>
                  </a:txBody>
                  <a:tcPr anchor="ctr">
                    <a:noFill/>
                  </a:tcPr>
                </a:tc>
                <a:tc vMerge="1">
                  <a:txBody>
                    <a:bodyPr/>
                    <a:lstStyle/>
                    <a:p>
                      <a:r>
                        <a:rPr lang="en-US" sz="1200" dirty="0"/>
                        <a:t>Many Hindus believe that the soul passes through a series of lives with the next lives always being dependent on how the previous ones were lived. </a:t>
                      </a:r>
                    </a:p>
                    <a:p>
                      <a:endParaRPr lang="en-US" sz="1200" dirty="0"/>
                    </a:p>
                    <a:p>
                      <a:r>
                        <a:rPr lang="en-US" sz="1200" dirty="0"/>
                        <a:t>Hindus believe that eventually, if someone truly understands </a:t>
                      </a:r>
                      <a:r>
                        <a:rPr lang="en-US" sz="1200" b="1" dirty="0">
                          <a:solidFill>
                            <a:srgbClr val="0070C0"/>
                          </a:solidFill>
                        </a:rPr>
                        <a:t>atman</a:t>
                      </a:r>
                      <a:r>
                        <a:rPr lang="en-US" sz="1200" dirty="0"/>
                        <a:t>, does their duty </a:t>
                      </a:r>
                      <a:r>
                        <a:rPr lang="en-US" sz="1200" b="1" dirty="0">
                          <a:solidFill>
                            <a:srgbClr val="0070C0"/>
                          </a:solidFill>
                        </a:rPr>
                        <a:t>(dharma) </a:t>
                      </a:r>
                      <a:r>
                        <a:rPr lang="en-US" sz="1200" dirty="0"/>
                        <a:t>and lives a good life </a:t>
                      </a:r>
                      <a:r>
                        <a:rPr lang="en-US" sz="1200" b="1" dirty="0">
                          <a:solidFill>
                            <a:srgbClr val="0070C0"/>
                          </a:solidFill>
                        </a:rPr>
                        <a:t>(karma), </a:t>
                      </a:r>
                      <a:r>
                        <a:rPr lang="en-US" sz="1200" dirty="0"/>
                        <a:t>they will achieve </a:t>
                      </a:r>
                      <a:r>
                        <a:rPr lang="en-US" sz="1200" b="1" dirty="0">
                          <a:solidFill>
                            <a:srgbClr val="0070C0"/>
                          </a:solidFill>
                        </a:rPr>
                        <a:t>moksha</a:t>
                      </a:r>
                      <a:r>
                        <a:rPr lang="en-US" sz="1200" dirty="0"/>
                        <a:t>, which means release from </a:t>
                      </a:r>
                      <a:r>
                        <a:rPr lang="en-US" sz="1200" b="1" dirty="0">
                          <a:solidFill>
                            <a:srgbClr val="0070C0"/>
                          </a:solidFill>
                        </a:rPr>
                        <a:t>samsara</a:t>
                      </a:r>
                      <a:r>
                        <a:rPr lang="en-US" sz="1200" dirty="0"/>
                        <a:t> (the cycle of life, death and rebirth). </a:t>
                      </a:r>
                    </a:p>
                    <a:p>
                      <a:r>
                        <a:rPr lang="en-US" sz="1200" dirty="0"/>
                        <a:t>They will not have to be born again and their atman is released to merge back into Brahman. </a:t>
                      </a:r>
                      <a:endParaRPr lang="en-GB" altLang="en-US" sz="1600" dirty="0"/>
                    </a:p>
                  </a:txBody>
                  <a:tcPr/>
                </a:tc>
                <a:tc vMerge="1">
                  <a:txBody>
                    <a:bodyPr/>
                    <a:lstStyle/>
                    <a:p>
                      <a:pPr algn="ctr"/>
                      <a:r>
                        <a:rPr lang="en-GB" sz="1600" b="1" dirty="0">
                          <a:effectLst/>
                        </a:rPr>
                        <a:t>Agreed Syllabus End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dirty="0">
                          <a:solidFill>
                            <a:srgbClr val="7030A0"/>
                          </a:solidFill>
                          <a:effectLst/>
                          <a:latin typeface="+mn-lt"/>
                          <a:ea typeface="+mn-ea"/>
                          <a:cs typeface="+mn-cs"/>
                        </a:rPr>
                        <a:t>Understand the impact:</a:t>
                      </a:r>
                      <a:br>
                        <a:rPr lang="en-GB" sz="1600" b="1" kern="1200" dirty="0">
                          <a:solidFill>
                            <a:srgbClr val="7030A0"/>
                          </a:solidFill>
                          <a:effectLst/>
                          <a:latin typeface="+mn-lt"/>
                          <a:ea typeface="+mn-ea"/>
                          <a:cs typeface="+mn-cs"/>
                        </a:rPr>
                      </a:br>
                      <a:r>
                        <a:rPr lang="en-GB" sz="1600" kern="1200" dirty="0">
                          <a:solidFill>
                            <a:srgbClr val="7030A0"/>
                          </a:solidFill>
                          <a:effectLst/>
                          <a:latin typeface="+mn-lt"/>
                          <a:ea typeface="+mn-ea"/>
                          <a:cs typeface="+mn-cs"/>
                        </a:rPr>
                        <a:t>•</a:t>
                      </a:r>
                      <a:endParaRPr lang="en-GB" sz="1600" dirty="0"/>
                    </a:p>
                  </a:txBody>
                  <a:tcPr>
                    <a:solidFill>
                      <a:schemeClr val="accent1">
                        <a:lumMod val="20000"/>
                        <a:lumOff val="80000"/>
                      </a:schemeClr>
                    </a:solidFill>
                  </a:tcPr>
                </a:tc>
                <a:extLst>
                  <a:ext uri="{0D108BD9-81ED-4DB2-BD59-A6C34878D82A}">
                    <a16:rowId xmlns:a16="http://schemas.microsoft.com/office/drawing/2014/main" val="3276168505"/>
                  </a:ext>
                </a:extLst>
              </a:tr>
            </a:tbl>
          </a:graphicData>
        </a:graphic>
      </p:graphicFrame>
      <p:pic>
        <p:nvPicPr>
          <p:cNvPr id="3" name="Picture 2">
            <a:extLst>
              <a:ext uri="{FF2B5EF4-FFF2-40B4-BE49-F238E27FC236}">
                <a16:creationId xmlns:a16="http://schemas.microsoft.com/office/drawing/2014/main" id="{C4155D1C-CACB-45E6-0142-700227D1962A}"/>
              </a:ext>
            </a:extLst>
          </p:cNvPr>
          <p:cNvPicPr>
            <a:picLocks noChangeAspect="1"/>
          </p:cNvPicPr>
          <p:nvPr/>
        </p:nvPicPr>
        <p:blipFill>
          <a:blip r:embed="rId2"/>
          <a:stretch>
            <a:fillRect/>
          </a:stretch>
        </p:blipFill>
        <p:spPr>
          <a:xfrm>
            <a:off x="8704802" y="1068857"/>
            <a:ext cx="878105" cy="1320339"/>
          </a:xfrm>
          <a:prstGeom prst="rect">
            <a:avLst/>
          </a:prstGeom>
        </p:spPr>
      </p:pic>
      <p:pic>
        <p:nvPicPr>
          <p:cNvPr id="6" name="Picture 5">
            <a:extLst>
              <a:ext uri="{FF2B5EF4-FFF2-40B4-BE49-F238E27FC236}">
                <a16:creationId xmlns:a16="http://schemas.microsoft.com/office/drawing/2014/main" id="{67D91FDC-CC07-5D63-100C-0C3AFBC4CC11}"/>
              </a:ext>
            </a:extLst>
          </p:cNvPr>
          <p:cNvPicPr>
            <a:picLocks noChangeAspect="1"/>
          </p:cNvPicPr>
          <p:nvPr/>
        </p:nvPicPr>
        <p:blipFill>
          <a:blip r:embed="rId3"/>
          <a:stretch>
            <a:fillRect/>
          </a:stretch>
        </p:blipFill>
        <p:spPr>
          <a:xfrm>
            <a:off x="11136095" y="1017817"/>
            <a:ext cx="878105" cy="1292246"/>
          </a:xfrm>
          <a:prstGeom prst="rect">
            <a:avLst/>
          </a:prstGeom>
        </p:spPr>
      </p:pic>
      <p:pic>
        <p:nvPicPr>
          <p:cNvPr id="8" name="Picture 7">
            <a:extLst>
              <a:ext uri="{FF2B5EF4-FFF2-40B4-BE49-F238E27FC236}">
                <a16:creationId xmlns:a16="http://schemas.microsoft.com/office/drawing/2014/main" id="{7DC2E3E5-A2C4-A86D-990A-AC26959FEF3F}"/>
              </a:ext>
            </a:extLst>
          </p:cNvPr>
          <p:cNvPicPr>
            <a:picLocks noChangeAspect="1"/>
          </p:cNvPicPr>
          <p:nvPr/>
        </p:nvPicPr>
        <p:blipFill>
          <a:blip r:embed="rId4"/>
          <a:stretch>
            <a:fillRect/>
          </a:stretch>
        </p:blipFill>
        <p:spPr>
          <a:xfrm>
            <a:off x="9953889" y="1049511"/>
            <a:ext cx="921804" cy="1288645"/>
          </a:xfrm>
          <a:prstGeom prst="rect">
            <a:avLst/>
          </a:prstGeom>
        </p:spPr>
      </p:pic>
      <p:pic>
        <p:nvPicPr>
          <p:cNvPr id="5" name="Picture 4" descr="A hand putting a coin into a box&#10;&#10;Description automatically generated">
            <a:extLst>
              <a:ext uri="{FF2B5EF4-FFF2-40B4-BE49-F238E27FC236}">
                <a16:creationId xmlns:a16="http://schemas.microsoft.com/office/drawing/2014/main" id="{5C8BEBBB-4B8B-D1B1-E59F-EF8735964A38}"/>
              </a:ext>
            </a:extLst>
          </p:cNvPr>
          <p:cNvPicPr>
            <a:picLocks noChangeAspect="1"/>
          </p:cNvPicPr>
          <p:nvPr/>
        </p:nvPicPr>
        <p:blipFill>
          <a:blip r:embed="rId5"/>
          <a:stretch>
            <a:fillRect/>
          </a:stretch>
        </p:blipFill>
        <p:spPr>
          <a:xfrm>
            <a:off x="825500" y="4738688"/>
            <a:ext cx="2290924" cy="1288645"/>
          </a:xfrm>
          <a:prstGeom prst="rect">
            <a:avLst/>
          </a:prstGeom>
        </p:spPr>
      </p:pic>
      <p:pic>
        <p:nvPicPr>
          <p:cNvPr id="1026" name="Picture 2" descr="How Can You Make Earth a Better Place? | Wonderopolis">
            <a:extLst>
              <a:ext uri="{FF2B5EF4-FFF2-40B4-BE49-F238E27FC236}">
                <a16:creationId xmlns:a16="http://schemas.microsoft.com/office/drawing/2014/main" id="{D3715268-48EE-483C-5139-00941FD82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65700" y="5519595"/>
            <a:ext cx="2070100" cy="1293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85247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F8BED258EA3404CBC0AC078DB77EFCC" ma:contentTypeVersion="18" ma:contentTypeDescription="Create a new document." ma:contentTypeScope="" ma:versionID="d52351ce101be4d396fba19a1e36b286">
  <xsd:schema xmlns:xsd="http://www.w3.org/2001/XMLSchema" xmlns:xs="http://www.w3.org/2001/XMLSchema" xmlns:p="http://schemas.microsoft.com/office/2006/metadata/properties" xmlns:ns2="b03fab58-02f5-408d-a400-4fcdb7363ab5" xmlns:ns3="30a01f63-fc68-40fc-8e27-4f59fc08d7d0" targetNamespace="http://schemas.microsoft.com/office/2006/metadata/properties" ma:root="true" ma:fieldsID="e88ae3666f7cbeb825506ce098acbe93" ns2:_="" ns3:_="">
    <xsd:import namespace="b03fab58-02f5-408d-a400-4fcdb7363ab5"/>
    <xsd:import namespace="30a01f63-fc68-40fc-8e27-4f59fc08d7d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3fab58-02f5-408d-a400-4fcdb7363a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8d7d243-c942-47ba-9674-b5e5b382039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0a01f63-fc68-40fc-8e27-4f59fc08d7d0"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c99eae79-7f8c-4362-b7c1-694da3cd111d}" ma:internalName="TaxCatchAll" ma:showField="CatchAllData" ma:web="30a01f63-fc68-40fc-8e27-4f59fc08d7d0">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03fab58-02f5-408d-a400-4fcdb7363ab5">
      <Terms xmlns="http://schemas.microsoft.com/office/infopath/2007/PartnerControls"/>
    </lcf76f155ced4ddcb4097134ff3c332f>
    <TaxCatchAll xmlns="30a01f63-fc68-40fc-8e27-4f59fc08d7d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459D9FC-7010-4CE2-B9DE-8CF4C04525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3fab58-02f5-408d-a400-4fcdb7363ab5"/>
    <ds:schemaRef ds:uri="30a01f63-fc68-40fc-8e27-4f59fc08d7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D401D3B-D8C3-4490-93A3-02661EE9F9F4}">
  <ds:schemaRefs>
    <ds:schemaRef ds:uri="http://schemas.microsoft.com/office/2006/documentManagement/types"/>
    <ds:schemaRef ds:uri="http://purl.org/dc/terms/"/>
    <ds:schemaRef ds:uri="http://schemas.microsoft.com/office/infopath/2007/PartnerControls"/>
    <ds:schemaRef ds:uri="b03fab58-02f5-408d-a400-4fcdb7363ab5"/>
    <ds:schemaRef ds:uri="http://purl.org/dc/elements/1.1/"/>
    <ds:schemaRef ds:uri="http://schemas.microsoft.com/office/2006/metadata/properties"/>
    <ds:schemaRef ds:uri="http://www.w3.org/XML/1998/namespace"/>
    <ds:schemaRef ds:uri="http://schemas.openxmlformats.org/package/2006/metadata/core-properties"/>
    <ds:schemaRef ds:uri="30a01f63-fc68-40fc-8e27-4f59fc08d7d0"/>
    <ds:schemaRef ds:uri="http://purl.org/dc/dcmitype/"/>
  </ds:schemaRefs>
</ds:datastoreItem>
</file>

<file path=customXml/itemProps3.xml><?xml version="1.0" encoding="utf-8"?>
<ds:datastoreItem xmlns:ds="http://schemas.openxmlformats.org/officeDocument/2006/customXml" ds:itemID="{87FC5035-A57F-452A-BDF2-C00006D816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3107</TotalTime>
  <Words>2825</Words>
  <Application>Microsoft Office PowerPoint</Application>
  <PresentationFormat>Widescreen</PresentationFormat>
  <Paragraphs>202</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body</vt:lpstr>
      <vt:lpstr>Calibri Light</vt:lpstr>
      <vt:lpstr>Calibri-Bold</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Dinham</dc:creator>
  <cp:lastModifiedBy>Zoe Button</cp:lastModifiedBy>
  <cp:revision>2</cp:revision>
  <cp:lastPrinted>2024-03-19T14:52:54Z</cp:lastPrinted>
  <dcterms:created xsi:type="dcterms:W3CDTF">2023-01-04T16:03:58Z</dcterms:created>
  <dcterms:modified xsi:type="dcterms:W3CDTF">2024-06-04T09:18:47Z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0x0101000F8BED258EA3404CBC0AC078DB77EFCC</vt:lpwstr>
  </property>
  <property fmtid="{D5CDD505-2E9C-101B-9397-08002B2CF9AE}" pid="3" name="MediaServiceImageTags">
    <vt:lpwstr/>
  </property>
</Properties>
</file>