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4419BB-94A0-432A-9359-DD466A717500}" v="6" dt="2022-08-28T15:40:54.7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E1DE-1FB7-49C9-9782-3E3F57A63E2B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94E3-7490-453E-924E-9278D0A61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060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E1DE-1FB7-49C9-9782-3E3F57A63E2B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94E3-7490-453E-924E-9278D0A61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976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E1DE-1FB7-49C9-9782-3E3F57A63E2B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94E3-7490-453E-924E-9278D0A61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049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E1DE-1FB7-49C9-9782-3E3F57A63E2B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94E3-7490-453E-924E-9278D0A61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563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E1DE-1FB7-49C9-9782-3E3F57A63E2B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94E3-7490-453E-924E-9278D0A61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80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E1DE-1FB7-49C9-9782-3E3F57A63E2B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94E3-7490-453E-924E-9278D0A61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033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E1DE-1FB7-49C9-9782-3E3F57A63E2B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94E3-7490-453E-924E-9278D0A61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25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E1DE-1FB7-49C9-9782-3E3F57A63E2B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94E3-7490-453E-924E-9278D0A61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494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E1DE-1FB7-49C9-9782-3E3F57A63E2B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94E3-7490-453E-924E-9278D0A61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072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E1DE-1FB7-49C9-9782-3E3F57A63E2B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94E3-7490-453E-924E-9278D0A61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442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E1DE-1FB7-49C9-9782-3E3F57A63E2B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94E3-7490-453E-924E-9278D0A61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76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6E1DE-1FB7-49C9-9782-3E3F57A63E2B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094E3-7490-453E-924E-9278D0A61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792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616416"/>
              </p:ext>
            </p:extLst>
          </p:nvPr>
        </p:nvGraphicFramePr>
        <p:xfrm>
          <a:off x="158535" y="-24344"/>
          <a:ext cx="11874930" cy="6748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6720">
                  <a:extLst>
                    <a:ext uri="{9D8B030D-6E8A-4147-A177-3AD203B41FA5}">
                      <a16:colId xmlns:a16="http://schemas.microsoft.com/office/drawing/2014/main" val="3070121179"/>
                    </a:ext>
                  </a:extLst>
                </a:gridCol>
                <a:gridCol w="4619738">
                  <a:extLst>
                    <a:ext uri="{9D8B030D-6E8A-4147-A177-3AD203B41FA5}">
                      <a16:colId xmlns:a16="http://schemas.microsoft.com/office/drawing/2014/main" val="3607904477"/>
                    </a:ext>
                  </a:extLst>
                </a:gridCol>
                <a:gridCol w="3748472">
                  <a:extLst>
                    <a:ext uri="{9D8B030D-6E8A-4147-A177-3AD203B41FA5}">
                      <a16:colId xmlns:a16="http://schemas.microsoft.com/office/drawing/2014/main" val="127833153"/>
                    </a:ext>
                  </a:extLst>
                </a:gridCol>
              </a:tblGrid>
              <a:tr h="350556">
                <a:tc gridSpan="3"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</a:t>
                      </a:r>
                      <a:r>
                        <a:rPr lang="en-GB" sz="1800" baseline="0" dirty="0"/>
                        <a:t> 4 SCIENCE – ANIMALS, INCLUDING HUMANS: DIGESTIVE SYSTEM &amp; TEETH</a:t>
                      </a:r>
                      <a:endParaRPr lang="en-GB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>
                    <a:solidFill>
                      <a:srgbClr val="CC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119984"/>
                  </a:ext>
                </a:extLst>
              </a:tr>
              <a:tr h="321343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Tier 3 Vocabulary</a:t>
                      </a:r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Knowledge Facts</a:t>
                      </a:r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Recommended Reads</a:t>
                      </a:r>
                    </a:p>
                  </a:txBody>
                  <a:tcPr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210420"/>
                  </a:ext>
                </a:extLst>
              </a:tr>
              <a:tr h="379769"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Molars-</a:t>
                      </a:r>
                      <a:r>
                        <a:rPr lang="en-GB" sz="1000" b="1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the</a:t>
                      </a:r>
                      <a:r>
                        <a:rPr lang="en-GB" sz="1000" b="1" baseline="0" dirty="0">
                          <a:latin typeface="Comic Sans MS" panose="030F0702030302020204" pitchFamily="66" charset="0"/>
                        </a:rPr>
                        <a:t> big, flat teeth at the back of the mouth.</a:t>
                      </a:r>
                      <a:endParaRPr lang="en-GB" sz="1000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 rowSpan="13">
                  <a:txBody>
                    <a:bodyPr/>
                    <a:lstStyle/>
                    <a:p>
                      <a:r>
                        <a:rPr lang="en-GB" sz="1100" dirty="0">
                          <a:latin typeface="Comic Sans MS" panose="030F0702030302020204" pitchFamily="66" charset="0"/>
                        </a:rPr>
                        <a:t>Humans have 4 types of teeth:</a:t>
                      </a:r>
                      <a:r>
                        <a:rPr lang="en-GB" sz="1100" baseline="0" dirty="0">
                          <a:latin typeface="Comic Sans MS" panose="030F0702030302020204" pitchFamily="66" charset="0"/>
                        </a:rPr>
                        <a:t> molars, premolars, canines and incisors.</a:t>
                      </a:r>
                    </a:p>
                    <a:p>
                      <a:endParaRPr lang="en-GB" sz="1100" dirty="0">
                        <a:latin typeface="Comic Sans MS" panose="030F0702030302020204" pitchFamily="66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Comic Sans MS" panose="030F0702030302020204" pitchFamily="66" charset="0"/>
                        </a:rPr>
                        <a:t>Molars are the</a:t>
                      </a:r>
                      <a:r>
                        <a:rPr lang="en-GB" sz="1100" baseline="0" dirty="0">
                          <a:latin typeface="Comic Sans MS" panose="030F0702030302020204" pitchFamily="66" charset="0"/>
                        </a:rPr>
                        <a:t> big, flat teeth at the back of the mouth. They grind up the food so it is small enough to digest.</a:t>
                      </a:r>
                      <a:r>
                        <a:rPr lang="en-GB" sz="1100" dirty="0">
                          <a:latin typeface="Comic Sans MS" panose="030F0702030302020204" pitchFamily="66" charset="0"/>
                        </a:rPr>
                        <a:t> Incisors are the sharp teeth at the front of the mouth. They bite</a:t>
                      </a:r>
                      <a:r>
                        <a:rPr lang="en-GB" sz="11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100" dirty="0">
                          <a:latin typeface="Comic Sans MS" panose="030F0702030302020204" pitchFamily="66" charset="0"/>
                        </a:rPr>
                        <a:t>up lumps</a:t>
                      </a:r>
                      <a:r>
                        <a:rPr lang="en-GB" sz="1100" baseline="0" dirty="0">
                          <a:latin typeface="Comic Sans MS" panose="030F0702030302020204" pitchFamily="66" charset="0"/>
                        </a:rPr>
                        <a:t> of food.</a:t>
                      </a:r>
                      <a:r>
                        <a:rPr lang="en-GB" sz="1100" dirty="0">
                          <a:latin typeface="Comic Sans MS" panose="030F0702030302020204" pitchFamily="66" charset="0"/>
                        </a:rPr>
                        <a:t> Canines are pointed.</a:t>
                      </a:r>
                      <a:r>
                        <a:rPr lang="en-GB" sz="1100" baseline="0" dirty="0">
                          <a:latin typeface="Comic Sans MS" panose="030F0702030302020204" pitchFamily="66" charset="0"/>
                        </a:rPr>
                        <a:t> They rip and tear food.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1100" dirty="0">
                          <a:latin typeface="Comic Sans MS" panose="030F0702030302020204" pitchFamily="66" charset="0"/>
                        </a:rPr>
                        <a:t>In the past, people used</a:t>
                      </a:r>
                      <a:r>
                        <a:rPr lang="en-GB" sz="1100" baseline="0" dirty="0">
                          <a:latin typeface="Comic Sans MS" panose="030F0702030302020204" pitchFamily="66" charset="0"/>
                        </a:rPr>
                        <a:t> their teeth as tools and if they cleaned them , used sticks. </a:t>
                      </a:r>
                    </a:p>
                    <a:p>
                      <a:endParaRPr lang="en-GB" sz="110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1100" dirty="0">
                          <a:latin typeface="Comic Sans MS" panose="030F0702030302020204" pitchFamily="66" charset="0"/>
                        </a:rPr>
                        <a:t>Herbivores</a:t>
                      </a: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have several pairs of broad molars to</a:t>
                      </a:r>
                      <a:r>
                        <a:rPr lang="en-GB" sz="1100" b="0" i="0" kern="1200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grind plants and most have no canines. </a:t>
                      </a: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Most carnivores have long, sharp canines</a:t>
                      </a:r>
                      <a:r>
                        <a:rPr lang="en-GB" sz="1100" b="0" i="0" kern="1200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and incisors </a:t>
                      </a: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for</a:t>
                      </a:r>
                      <a:r>
                        <a:rPr lang="en-GB" sz="1100" b="0" i="0" kern="1200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tearing meat and a few molars at the back of their mouth. </a:t>
                      </a:r>
                      <a:r>
                        <a:rPr lang="en-GB" sz="1100" baseline="0" dirty="0">
                          <a:latin typeface="Comic Sans MS" panose="030F0702030302020204" pitchFamily="66" charset="0"/>
                        </a:rPr>
                        <a:t>Omnivores have molars and wide front teeth like chisels for eating both plants and meat.</a:t>
                      </a:r>
                    </a:p>
                    <a:p>
                      <a:pPr algn="ctr"/>
                      <a:r>
                        <a:rPr lang="en-GB" sz="1100" i="1" u="sng" baseline="0" dirty="0">
                          <a:latin typeface="Comic Sans MS" panose="030F0702030302020204" pitchFamily="66" charset="0"/>
                        </a:rPr>
                        <a:t>The digestive system</a:t>
                      </a:r>
                      <a:endParaRPr lang="en-GB" sz="1100" i="1" u="sng" dirty="0">
                        <a:latin typeface="Comic Sans MS" panose="030F0702030302020204" pitchFamily="66" charset="0"/>
                      </a:endParaRP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100" dirty="0">
                          <a:latin typeface="Comic Sans MS" panose="030F0702030302020204" pitchFamily="66" charset="0"/>
                        </a:rPr>
                        <a:t>First, you chew food and your</a:t>
                      </a:r>
                      <a:r>
                        <a:rPr lang="en-GB" sz="1100" baseline="0" dirty="0">
                          <a:latin typeface="Comic Sans MS" panose="030F0702030302020204" pitchFamily="66" charset="0"/>
                        </a:rPr>
                        <a:t> tongue pushes it to the back of your mouth.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100" baseline="0" dirty="0">
                          <a:latin typeface="Comic Sans MS" panose="030F0702030302020204" pitchFamily="66" charset="0"/>
                        </a:rPr>
                        <a:t>After you swallow, the food moves down your </a:t>
                      </a:r>
                      <a:r>
                        <a:rPr lang="en-GB" sz="1100" baseline="0" dirty="0" err="1">
                          <a:latin typeface="Comic Sans MS" panose="030F0702030302020204" pitchFamily="66" charset="0"/>
                        </a:rPr>
                        <a:t>esophagus</a:t>
                      </a:r>
                      <a:r>
                        <a:rPr lang="en-GB" sz="1100" baseline="0" dirty="0">
                          <a:latin typeface="Comic Sans MS" panose="030F0702030302020204" pitchFamily="66" charset="0"/>
                        </a:rPr>
                        <a:t> using a movement called peristalsis.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100" baseline="0" dirty="0">
                          <a:latin typeface="Comic Sans MS" panose="030F0702030302020204" pitchFamily="66" charset="0"/>
                        </a:rPr>
                        <a:t>When the food reaches your stomach, the stomach contracts and acid helps break the food down into liquid and small pieces.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100" baseline="0" dirty="0">
                          <a:latin typeface="Comic Sans MS" panose="030F0702030302020204" pitchFamily="66" charset="0"/>
                        </a:rPr>
                        <a:t>The food moves into the small intestine and nutrients from the food are absorbed.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The last stage of</a:t>
                      </a:r>
                      <a:r>
                        <a:rPr lang="en-GB" sz="1100" b="0" i="0" kern="1200" baseline="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digestion is the large intestine. </a:t>
                      </a:r>
                      <a:r>
                        <a:rPr lang="en-GB" sz="110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Any food that the body doesn't need or can't use is sent here</a:t>
                      </a:r>
                      <a:r>
                        <a:rPr lang="en-GB" sz="1100" b="0" i="0" kern="1200" baseline="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and later leaves the body as waste (faeces</a:t>
                      </a:r>
                      <a:r>
                        <a:rPr lang="en-GB" sz="1100" b="0" i="0" kern="1200" baseline="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or poo).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100" dirty="0"/>
                    </a:p>
                    <a:p>
                      <a:pPr algn="ctr"/>
                      <a:endParaRPr lang="en-GB" sz="800" dirty="0"/>
                    </a:p>
                    <a:p>
                      <a:pPr algn="ctr"/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759365"/>
                  </a:ext>
                </a:extLst>
              </a:tr>
              <a:tr h="379769"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Premolars- the teeth between your canines and molars.</a:t>
                      </a: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77522"/>
                  </a:ext>
                </a:extLst>
              </a:tr>
              <a:tr h="379769"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Canines-</a:t>
                      </a:r>
                      <a:r>
                        <a:rPr lang="en-GB" sz="1000" b="1" baseline="0" dirty="0">
                          <a:latin typeface="Comic Sans MS" panose="030F0702030302020204" pitchFamily="66" charset="0"/>
                        </a:rPr>
                        <a:t> the pointed teeth either side of the incisors.</a:t>
                      </a:r>
                      <a:endParaRPr lang="en-GB" sz="1000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43549"/>
                  </a:ext>
                </a:extLst>
              </a:tr>
              <a:tr h="379769"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Incisors-</a:t>
                      </a:r>
                      <a:r>
                        <a:rPr lang="en-GB" sz="1000" b="1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the sharp teeth at the front of the mouth. </a:t>
                      </a: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187911"/>
                  </a:ext>
                </a:extLst>
              </a:tr>
              <a:tr h="379769"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Digest- to break down food</a:t>
                      </a:r>
                      <a:r>
                        <a:rPr lang="en-GB" sz="1000" b="1" baseline="0" dirty="0">
                          <a:latin typeface="Comic Sans MS" panose="030F0702030302020204" pitchFamily="66" charset="0"/>
                        </a:rPr>
                        <a:t> so it can be absorbed and used by the body.</a:t>
                      </a:r>
                      <a:endParaRPr lang="en-GB" sz="1000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7378730"/>
                  </a:ext>
                </a:extLst>
              </a:tr>
              <a:tr h="2337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Omnivores-animals which eat both plants and meat.</a:t>
                      </a: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935211"/>
                  </a:ext>
                </a:extLst>
              </a:tr>
              <a:tr h="233704"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Herbivores-</a:t>
                      </a:r>
                      <a:r>
                        <a:rPr lang="en-GB" sz="1000" b="1" baseline="0" dirty="0">
                          <a:latin typeface="Comic Sans MS" panose="030F0702030302020204" pitchFamily="66" charset="0"/>
                        </a:rPr>
                        <a:t>animals which only eat plants.</a:t>
                      </a: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GB" sz="200" dirty="0"/>
                    </a:p>
                    <a:p>
                      <a:pPr algn="ctr"/>
                      <a:r>
                        <a:rPr lang="en-GB" sz="1600" dirty="0"/>
                        <a:t>The</a:t>
                      </a:r>
                      <a:r>
                        <a:rPr lang="en-GB" sz="1600" baseline="0" dirty="0"/>
                        <a:t> Digestive System</a:t>
                      </a:r>
                      <a:endParaRPr lang="en-GB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820461"/>
                  </a:ext>
                </a:extLst>
              </a:tr>
              <a:tr h="116852">
                <a:tc rowSpan="2">
                  <a:txBody>
                    <a:bodyPr/>
                    <a:lstStyle/>
                    <a:p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Carnivores- animals which only eat meat.</a:t>
                      </a: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599974"/>
                  </a:ext>
                </a:extLst>
              </a:tr>
              <a:tr h="126604">
                <a:tc vMerge="1">
                  <a:txBody>
                    <a:bodyPr/>
                    <a:lstStyle/>
                    <a:p>
                      <a:endParaRPr lang="en-GB" sz="1100" baseline="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980563"/>
                  </a:ext>
                </a:extLst>
              </a:tr>
              <a:tr h="5258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Esophagus- a long tube, which leads from our throat to our stomach. Also known as food pipe or gullet.</a:t>
                      </a: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750858"/>
                  </a:ext>
                </a:extLst>
              </a:tr>
              <a:tr h="5258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Stomach-</a:t>
                      </a:r>
                      <a:r>
                        <a:rPr lang="en-GB" sz="1000" b="1" baseline="0" dirty="0"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muscular organ is which the oesophagus leads to. It uses acid to help break down the food you eat, by contracting.</a:t>
                      </a: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355778"/>
                  </a:ext>
                </a:extLst>
              </a:tr>
              <a:tr h="5258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Large intestine - </a:t>
                      </a:r>
                      <a:r>
                        <a:rPr lang="en-GB" sz="1000" b="1" i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this large tube</a:t>
                      </a:r>
                      <a:r>
                        <a:rPr lang="en-GB" sz="1000" b="1" i="0" kern="1200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i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absorbs water and salts from the material that has not been digested as food, and</a:t>
                      </a:r>
                      <a:r>
                        <a:rPr lang="en-GB" sz="1000" b="1" i="0" kern="1200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stores waste as faeces.</a:t>
                      </a:r>
                      <a:endParaRPr lang="en-GB" sz="1000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550189"/>
                  </a:ext>
                </a:extLst>
              </a:tr>
              <a:tr h="525835"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Small intestine - </a:t>
                      </a:r>
                      <a:r>
                        <a:rPr lang="en-GB" sz="1000" b="1" baseline="0" dirty="0">
                          <a:latin typeface="Comic Sans MS" panose="030F0702030302020204" pitchFamily="66" charset="0"/>
                        </a:rPr>
                        <a:t>a</a:t>
                      </a:r>
                      <a:r>
                        <a:rPr lang="en-GB" sz="1000" b="1" i="0" kern="1200" baseline="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7m long tube which </a:t>
                      </a:r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works with juices from the liver and pancreas to continue to break down our food. </a:t>
                      </a:r>
                      <a:endParaRPr lang="en-GB" sz="1000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694087"/>
                  </a:ext>
                </a:extLst>
              </a:tr>
              <a:tr h="379769"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Anus: the opening in your body where faeces passes</a:t>
                      </a:r>
                      <a:r>
                        <a:rPr lang="en-GB" sz="1000" b="1" baseline="0" dirty="0">
                          <a:latin typeface="Comic Sans MS" panose="030F0702030302020204" pitchFamily="66" charset="0"/>
                        </a:rPr>
                        <a:t> out of your body.</a:t>
                      </a:r>
                      <a:endParaRPr lang="en-GB" sz="1000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effectLst/>
                          <a:latin typeface="Comic Sans MS" panose="030F0702030302020204" pitchFamily="66" charset="0"/>
                        </a:rPr>
                        <a:t>National Curriculum End Points</a:t>
                      </a:r>
                    </a:p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Describe the simple functions of the basic parts of the </a:t>
                      </a: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digestive system</a:t>
                      </a: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in humans.  </a:t>
                      </a:r>
                    </a:p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Identify the different types of </a:t>
                      </a: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teeth</a:t>
                      </a: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in humans and their simple functions.</a:t>
                      </a:r>
                      <a:endParaRPr lang="en-GB" sz="1400" b="1" dirty="0"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33329"/>
                  </a:ext>
                </a:extLst>
              </a:tr>
              <a:tr h="2337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Faeces- waste produced by the body.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21003"/>
                  </a:ext>
                </a:extLst>
              </a:tr>
              <a:tr h="241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>
                          <a:latin typeface="Comic Sans MS"/>
                        </a:rPr>
                        <a:t>Peristalsis- wave like muscle movements.</a:t>
                      </a:r>
                      <a:endParaRPr lang="en-GB" sz="1050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dirty="0"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5140804"/>
                  </a:ext>
                </a:extLst>
              </a:tr>
              <a:tr h="236063">
                <a:tc>
                  <a:txBody>
                    <a:bodyPr/>
                    <a:lstStyle/>
                    <a:p>
                      <a:r>
                        <a:rPr lang="en-GB" sz="1050" b="1" dirty="0">
                          <a:latin typeface="Comic Sans MS"/>
                        </a:rPr>
                        <a:t>contract-tightening and loosening of muscles.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388196"/>
                  </a:ext>
                </a:extLst>
              </a:tr>
            </a:tbl>
          </a:graphicData>
        </a:graphic>
      </p:graphicFrame>
      <p:pic>
        <p:nvPicPr>
          <p:cNvPr id="5" name="Picture 4" descr="Types Of Teeth Vector Illustration Various Human Tooth Examples Collection  Stock Illustration - Download Image Now - iStock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72" b="5793"/>
          <a:stretch/>
        </p:blipFill>
        <p:spPr bwMode="auto">
          <a:xfrm>
            <a:off x="9768033" y="5480201"/>
            <a:ext cx="1992419" cy="108520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8122874" y="4736803"/>
            <a:ext cx="930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Types </a:t>
            </a:r>
          </a:p>
          <a:p>
            <a:pPr algn="ctr"/>
            <a:r>
              <a:rPr lang="en-GB" dirty="0"/>
              <a:t>of </a:t>
            </a:r>
          </a:p>
          <a:p>
            <a:pPr algn="ctr"/>
            <a:r>
              <a:rPr lang="en-GB" dirty="0"/>
              <a:t>Teeth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8831" y="1057282"/>
            <a:ext cx="938829" cy="1278021"/>
          </a:xfrm>
          <a:prstGeom prst="rect">
            <a:avLst/>
          </a:prstGeom>
        </p:spPr>
      </p:pic>
      <p:pic>
        <p:nvPicPr>
          <p:cNvPr id="9" name="Picture 8" descr="Human digestive system | Human digestive system, Digestive system function, Digestive  system diagram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3552" y="3352151"/>
            <a:ext cx="2404451" cy="2207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08705" y="976725"/>
            <a:ext cx="1079556" cy="137086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64243" y="1016848"/>
            <a:ext cx="1000715" cy="1278021"/>
          </a:xfrm>
          <a:prstGeom prst="rect">
            <a:avLst/>
          </a:prstGeom>
        </p:spPr>
      </p:pic>
      <p:pic>
        <p:nvPicPr>
          <p:cNvPr id="10" name="Picture 2" descr="Image result for human teeth diagra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2524" y="5740439"/>
            <a:ext cx="1242057" cy="995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2427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03fab58-02f5-408d-a400-4fcdb7363ab5">
      <Terms xmlns="http://schemas.microsoft.com/office/infopath/2007/PartnerControls"/>
    </lcf76f155ced4ddcb4097134ff3c332f>
    <TaxCatchAll xmlns="30a01f63-fc68-40fc-8e27-4f59fc08d7d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8BED258EA3404CBC0AC078DB77EFCC" ma:contentTypeVersion="16" ma:contentTypeDescription="Create a new document." ma:contentTypeScope="" ma:versionID="999cfccb2439957d40f43d8d305cfab2">
  <xsd:schema xmlns:xsd="http://www.w3.org/2001/XMLSchema" xmlns:xs="http://www.w3.org/2001/XMLSchema" xmlns:p="http://schemas.microsoft.com/office/2006/metadata/properties" xmlns:ns2="b03fab58-02f5-408d-a400-4fcdb7363ab5" xmlns:ns3="30a01f63-fc68-40fc-8e27-4f59fc08d7d0" targetNamespace="http://schemas.microsoft.com/office/2006/metadata/properties" ma:root="true" ma:fieldsID="c89a64506b3541db5a113ebec5f845cd" ns2:_="" ns3:_="">
    <xsd:import namespace="b03fab58-02f5-408d-a400-4fcdb7363ab5"/>
    <xsd:import namespace="30a01f63-fc68-40fc-8e27-4f59fc08d7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3fab58-02f5-408d-a400-4fcdb7363a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8d7d243-c942-47ba-9674-b5e5b38203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a01f63-fc68-40fc-8e27-4f59fc08d7d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c99eae79-7f8c-4362-b7c1-694da3cd111d}" ma:internalName="TaxCatchAll" ma:showField="CatchAllData" ma:web="30a01f63-fc68-40fc-8e27-4f59fc08d7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4F5894-E97C-4184-AEAC-CA5B83E78252}">
  <ds:schemaRefs>
    <ds:schemaRef ds:uri="b03fab58-02f5-408d-a400-4fcdb7363ab5"/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30a01f63-fc68-40fc-8e27-4f59fc08d7d0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618F650-25F7-4207-A4C7-59989D9304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7EE01D-303B-417E-B611-AB671373FC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3fab58-02f5-408d-a400-4fcdb7363ab5"/>
    <ds:schemaRef ds:uri="30a01f63-fc68-40fc-8e27-4f59fc08d7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1202</TotalTime>
  <Words>525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Tamsin Pulley</dc:creator>
  <cp:lastModifiedBy>Kathryn Walters</cp:lastModifiedBy>
  <cp:revision>41</cp:revision>
  <cp:lastPrinted>2022-09-06T07:18:44Z</cp:lastPrinted>
  <dcterms:created xsi:type="dcterms:W3CDTF">2021-12-01T06:02:25Z</dcterms:created>
  <dcterms:modified xsi:type="dcterms:W3CDTF">2022-09-06T07:23:55Z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0x0101000F8BED258EA3404CBC0AC078DB77EFCC</vt:lpwstr>
  </property>
  <property fmtid="{D5CDD505-2E9C-101B-9397-08002B2CF9AE}" pid="3" name="MediaServiceImageTags">
    <vt:lpwstr/>
  </property>
</Properties>
</file>