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7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85" d="100"/>
          <a:sy n="85" d="100"/>
        </p:scale>
        <p:origin x="180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presProps" Target="presProps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1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5AF-EE24-4040-85C5-F8D747FFD7C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6153-D4B8-4957-BC3B-11DDC928A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29140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5AF-EE24-4040-85C5-F8D747FFD7C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6153-D4B8-4957-BC3B-11DDC928A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13164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5AF-EE24-4040-85C5-F8D747FFD7C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6153-D4B8-4957-BC3B-11DDC928A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1506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5AF-EE24-4040-85C5-F8D747FFD7C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6153-D4B8-4957-BC3B-11DDC928A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32101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5AF-EE24-4040-85C5-F8D747FFD7C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6153-D4B8-4957-BC3B-11DDC928A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22703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5AF-EE24-4040-85C5-F8D747FFD7C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6153-D4B8-4957-BC3B-11DDC928A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99470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5AF-EE24-4040-85C5-F8D747FFD7C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6153-D4B8-4957-BC3B-11DDC928A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84157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5AF-EE24-4040-85C5-F8D747FFD7C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6153-D4B8-4957-BC3B-11DDC928A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13679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5AF-EE24-4040-85C5-F8D747FFD7C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6153-D4B8-4957-BC3B-11DDC928A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2045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5AF-EE24-4040-85C5-F8D747FFD7C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6153-D4B8-4957-BC3B-11DDC928A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117123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E035AF-EE24-4040-85C5-F8D747FFD7C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936153-D4B8-4957-BC3B-11DDC928A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9370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E035AF-EE24-4040-85C5-F8D747FFD7CE}" type="datetimeFigureOut">
              <a:rPr lang="en-GB" smtClean="0"/>
              <a:t>04/09/2023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8936153-D4B8-4957-BC3B-11DDC928A80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4173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hyperlink" Target="https://www.dictionary.com/browse/archaeology" TargetMode="External"/><Relationship Id="rId7" Type="http://schemas.openxmlformats.org/officeDocument/2006/relationships/image" Target="../media/image4.png"/><Relationship Id="rId2" Type="http://schemas.openxmlformats.org/officeDocument/2006/relationships/hyperlink" Target="https://www.dictionary.com/browse/histor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jpeg"/><Relationship Id="rId4" Type="http://schemas.openxmlformats.org/officeDocument/2006/relationships/image" Target="../media/image1.png"/><Relationship Id="rId9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98265494"/>
              </p:ext>
            </p:extLst>
          </p:nvPr>
        </p:nvGraphicFramePr>
        <p:xfrm>
          <a:off x="417688" y="0"/>
          <a:ext cx="10981509" cy="703935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318934">
                  <a:extLst>
                    <a:ext uri="{9D8B030D-6E8A-4147-A177-3AD203B41FA5}">
                      <a16:colId xmlns:a16="http://schemas.microsoft.com/office/drawing/2014/main" val="3070121179"/>
                    </a:ext>
                  </a:extLst>
                </a:gridCol>
                <a:gridCol w="4503892">
                  <a:extLst>
                    <a:ext uri="{9D8B030D-6E8A-4147-A177-3AD203B41FA5}">
                      <a16:colId xmlns:a16="http://schemas.microsoft.com/office/drawing/2014/main" val="3607904477"/>
                    </a:ext>
                  </a:extLst>
                </a:gridCol>
                <a:gridCol w="3158683">
                  <a:extLst>
                    <a:ext uri="{9D8B030D-6E8A-4147-A177-3AD203B41FA5}">
                      <a16:colId xmlns:a16="http://schemas.microsoft.com/office/drawing/2014/main" val="127833153"/>
                    </a:ext>
                  </a:extLst>
                </a:gridCol>
              </a:tblGrid>
              <a:tr h="356337">
                <a:tc gridSpan="3">
                  <a:txBody>
                    <a:bodyPr/>
                    <a:lstStyle/>
                    <a:p>
                      <a:pPr algn="ctr"/>
                      <a:r>
                        <a:rPr lang="en-GB" sz="1800" dirty="0"/>
                        <a:t>YEAR</a:t>
                      </a:r>
                      <a:r>
                        <a:rPr lang="en-GB" sz="1800" baseline="0" dirty="0"/>
                        <a:t> 4 HISTORY – STONE AGE TO IRON AGE – Autumn 1</a:t>
                      </a:r>
                      <a:endParaRPr lang="en-GB" sz="1800" dirty="0"/>
                    </a:p>
                  </a:txBody>
                  <a:tcPr>
                    <a:solidFill>
                      <a:srgbClr val="CC99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solidFill>
                      <a:srgbClr val="CC00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3119984"/>
                  </a:ext>
                </a:extLst>
              </a:tr>
              <a:tr h="326642"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n-lt"/>
                        </a:rPr>
                        <a:t>Tier 3 Vocabulary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100" dirty="0">
                          <a:latin typeface="+mn-lt"/>
                        </a:rPr>
                        <a:t>Knowledge Facts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600" dirty="0"/>
                        <a:t>Book Curriculum</a:t>
                      </a:r>
                    </a:p>
                  </a:txBody>
                  <a:tcPr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58210420"/>
                  </a:ext>
                </a:extLst>
              </a:tr>
              <a:tr h="383062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None/>
                      </a:pP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Prehistory: human </a:t>
                      </a:r>
                      <a:r>
                        <a:rPr lang="en-GB" sz="1100" u="sng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  <a:hlinkClick r:id="rId2"/>
                        </a:rPr>
                        <a:t>history</a:t>
                      </a: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 in the period before recorded (written) events.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None/>
                      </a:pP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The Stone Age was 2.6 million years ago.</a:t>
                      </a: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None/>
                      </a:pP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It is called the Stone Age because early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humans </a:t>
                      </a: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started using stone, such as flint, for tools and weapons. 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endParaRPr lang="en-GB" sz="1600" dirty="0"/>
                    </a:p>
                    <a:p>
                      <a:r>
                        <a:rPr lang="en-US" sz="1100" dirty="0"/>
                        <a:t> </a:t>
                      </a:r>
                      <a:endParaRPr lang="en-GB" sz="1100" dirty="0"/>
                    </a:p>
                    <a:p>
                      <a:pPr algn="ctr"/>
                      <a:endParaRPr lang="en-GB" sz="800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74759365"/>
                  </a:ext>
                </a:extLst>
              </a:tr>
              <a:tr h="146989">
                <a:tc rowSpan="2"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None/>
                      </a:pP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BCE: before common era ( the same as BC: Before Christ)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  <a:p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809254"/>
                  </a:ext>
                </a:extLst>
              </a:tr>
              <a:tr h="399394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We divide The</a:t>
                      </a:r>
                      <a:r>
                        <a:rPr lang="en-US" sz="1100" baseline="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Stone Age </a:t>
                      </a:r>
                      <a:r>
                        <a:rPr lang="en-US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into the Paleolithic Period or Old Stone Age ,</a:t>
                      </a:r>
                      <a:r>
                        <a:rPr lang="en-US" sz="1100" baseline="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en-US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the Mesolithic Period or Middle Stone Age and the Neolithic Period or New Stone Age.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2157282"/>
                  </a:ext>
                </a:extLst>
              </a:tr>
              <a:tr h="179653">
                <a:tc rowSpan="3">
                  <a:txBody>
                    <a:bodyPr/>
                    <a:lstStyle/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None/>
                      </a:pP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Neanderthals- the earliest humans</a:t>
                      </a:r>
                    </a:p>
                    <a:p>
                      <a:pPr marL="0" lvl="0" indent="0" algn="l" rtl="0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None/>
                      </a:pP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 sz="1100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743549"/>
                  </a:ext>
                </a:extLst>
              </a:tr>
              <a:tr h="21231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mic Sans MS" panose="030F0702030302020204" pitchFamily="66" charset="0"/>
                        </a:rPr>
                        <a:t>We can find out about the Stone Age</a:t>
                      </a:r>
                      <a:r>
                        <a:rPr lang="en-US" sz="1100" baseline="0" dirty="0">
                          <a:latin typeface="Comic Sans MS" panose="030F0702030302020204" pitchFamily="66" charset="0"/>
                        </a:rPr>
                        <a:t> by looking at artefacts </a:t>
                      </a: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aseline="0" dirty="0">
                          <a:latin typeface="Comic Sans MS" panose="030F0702030302020204" pitchFamily="66" charset="0"/>
                        </a:rPr>
                        <a:t>(tools, weapons </a:t>
                      </a:r>
                      <a:r>
                        <a:rPr lang="en-US" sz="1100" baseline="0" dirty="0" err="1">
                          <a:latin typeface="Comic Sans MS" panose="030F0702030302020204" pitchFamily="66" charset="0"/>
                        </a:rPr>
                        <a:t>etc</a:t>
                      </a:r>
                      <a:r>
                        <a:rPr lang="en-US" sz="1100" baseline="0" dirty="0">
                          <a:latin typeface="Comic Sans MS" panose="030F0702030302020204" pitchFamily="66" charset="0"/>
                        </a:rPr>
                        <a:t>) cave paintings and built structures. Skeletons also tell us about life then.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61037269"/>
                  </a:ext>
                </a:extLst>
              </a:tr>
              <a:tr h="11482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r>
                        <a:rPr lang="en-GB" dirty="0"/>
                        <a:t>Other recommended reads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5709402"/>
                  </a:ext>
                </a:extLst>
              </a:tr>
              <a:tr h="415231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Artefact-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something made or given shape by humans, such as a tool or a work of art, especially an object of archaeological interest</a:t>
                      </a:r>
                    </a:p>
                  </a:txBody>
                  <a:tcP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433259"/>
                  </a:ext>
                </a:extLst>
              </a:tr>
              <a:tr h="579047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i="0" dirty="0">
                          <a:solidFill>
                            <a:schemeClr val="dk1"/>
                          </a:solidFill>
                          <a:latin typeface="Comic Sans MS" panose="030F0702030302020204" pitchFamily="66" charset="0"/>
                          <a:ea typeface="Calibri"/>
                          <a:cs typeface="Calibri"/>
                          <a:sym typeface="Calibri"/>
                        </a:rPr>
                        <a:t>The Neolithic era (New Stone Age) began when humans discovered agriculture and raising cattle, which allowed them to no longer have a nomadic life style.</a:t>
                      </a:r>
                      <a:endParaRPr lang="en-US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6245713"/>
                  </a:ext>
                </a:extLst>
              </a:tr>
              <a:tr h="677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Archaeologist- a specialist in </a:t>
                      </a:r>
                      <a:r>
                        <a:rPr lang="en-GB" sz="1100" u="sng" dirty="0">
                          <a:solidFill>
                            <a:schemeClr val="hlink"/>
                          </a:solidFill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  <a:hlinkClick r:id="rId3"/>
                        </a:rPr>
                        <a:t>archaeology</a:t>
                      </a: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, the scientific study of prehistoric peoples and their cultures by analysis of their artefacts, inscriptions, monuments, etc.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The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Stone Age ended </a:t>
                      </a: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when humans began using metal to work with.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endParaRPr lang="en-GB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03987026"/>
                  </a:ext>
                </a:extLst>
              </a:tr>
              <a:tr h="579047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Nomadic- a person who has no fixed, permanent home, moves from place to place, usually depending on the seasons.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In the Bronze Age, copper was the first metal.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Soon,</a:t>
                      </a: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copper and tin were mixed to make bronze, a stronger metal.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  <a:ea typeface="+mn-ea"/>
                          <a:cs typeface="+mn-cs"/>
                          <a:sym typeface="Comic Sans MS"/>
                        </a:rPr>
                        <a:t> </a:t>
                      </a: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People could now make stronger tools and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weapons.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43291317"/>
                  </a:ext>
                </a:extLst>
              </a:tr>
              <a:tr h="677040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2800"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During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the Iron Age, people developed iron. </a:t>
                      </a: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The people living at this time were called Celts,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lived in ‘roundhouses’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and</a:t>
                      </a: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were the first to make chariots, lathes, rotary querns for grinding grain, coins and the potter’s wheel. 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4792217"/>
                  </a:ext>
                </a:extLst>
              </a:tr>
              <a:tr h="53005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Hunter-gatherer- a person who lives by hunting, fishing and foraging.</a:t>
                      </a:r>
                      <a:r>
                        <a:rPr lang="en-GB" sz="1100" baseline="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 </a:t>
                      </a: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(Finding wild food like fruits and nuts etc.)</a:t>
                      </a:r>
                      <a:endParaRPr lang="en-GB" sz="110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GB" sz="1100" dirty="0">
                          <a:latin typeface="Comic Sans MS" panose="030F0702030302020204" pitchFamily="66" charset="0"/>
                          <a:ea typeface="Comic Sans MS"/>
                          <a:cs typeface="Comic Sans MS"/>
                          <a:sym typeface="Comic Sans MS"/>
                        </a:rPr>
                        <a:t>Celts traded with the continent, exporting grain, hunting dogs, and horses while importing wine, amber, oil and glass. </a:t>
                      </a: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ctr"/>
                      <a:endParaRPr lang="en-GB" sz="160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89483627"/>
                  </a:ext>
                </a:extLst>
              </a:tr>
              <a:tr h="383062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100" b="0" dirty="0">
                          <a:latin typeface="Comic Sans MS" panose="030F0702030302020204" pitchFamily="66" charset="0"/>
                        </a:rPr>
                        <a:t>Civilisation- </a:t>
                      </a:r>
                      <a:r>
                        <a:rPr lang="en-GB" sz="1100" b="0" i="0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an advanced state of human society, in which a high level of culture, science, industry, and government has been reached.</a:t>
                      </a:r>
                      <a:endParaRPr lang="en-GB" sz="1100" b="0" dirty="0">
                        <a:latin typeface="Comic Sans MS" panose="030F0702030302020204" pitchFamily="66" charset="0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90000"/>
                        </a:lnSpc>
                        <a:spcBef>
                          <a:spcPts val="100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ct val="100000"/>
                        <a:buFontTx/>
                        <a:buNone/>
                        <a:tabLst/>
                        <a:defRPr/>
                      </a:pPr>
                      <a:r>
                        <a:rPr lang="en-US" sz="1100" dirty="0">
                          <a:latin typeface="Comic Sans MS" panose="030F0702030302020204" pitchFamily="66" charset="0"/>
                        </a:rPr>
                        <a:t>We know life in the Iron Age was very violent, from looking at artefacts and skeletons.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720385"/>
                  </a:ext>
                </a:extLst>
              </a:tr>
              <a:tr h="898266"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050" b="1" u="sng" dirty="0">
                          <a:effectLst/>
                          <a:latin typeface="Comic Sans MS" panose="030F0702030302020204" pitchFamily="66" charset="0"/>
                        </a:rPr>
                        <a:t>National Curriculum End Points</a:t>
                      </a:r>
                    </a:p>
                    <a:p>
                      <a:pPr algn="ctr"/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Compare how lifestyles changed from Stone Age to Iron Age </a:t>
                      </a:r>
                      <a:r>
                        <a:rPr lang="en-GB" sz="1100" b="1" kern="1200" dirty="0" err="1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eg</a:t>
                      </a:r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 from hunter gathers to life in organised communities.</a:t>
                      </a:r>
                    </a:p>
                    <a:p>
                      <a:pPr algn="ctr"/>
                      <a:r>
                        <a:rPr lang="en-GB" sz="1100" b="1" kern="1200" dirty="0">
                          <a:solidFill>
                            <a:schemeClr val="tx1"/>
                          </a:solidFill>
                          <a:effectLst/>
                          <a:latin typeface="Comic Sans MS" panose="030F0702030302020204" pitchFamily="66" charset="0"/>
                          <a:ea typeface="+mn-ea"/>
                          <a:cs typeface="+mn-cs"/>
                        </a:rPr>
                        <a:t>Understand the sources of evidence available and conclusions drawn from them.</a:t>
                      </a:r>
                      <a:endParaRPr lang="en-GB" sz="800" b="1" dirty="0">
                        <a:effectLst/>
                        <a:latin typeface="Comic Sans MS" panose="030F0702030302020204" pitchFamily="66" charset="0"/>
                      </a:endParaRPr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9286501"/>
                  </a:ext>
                </a:extLst>
              </a:tr>
            </a:tbl>
          </a:graphicData>
        </a:graphic>
      </p:graphicFrame>
      <p:pic>
        <p:nvPicPr>
          <p:cNvPr id="8" name="image9.png"/>
          <p:cNvPicPr/>
          <p:nvPr/>
        </p:nvPicPr>
        <p:blipFill>
          <a:blip r:embed="rId4"/>
          <a:srcRect/>
          <a:stretch>
            <a:fillRect/>
          </a:stretch>
        </p:blipFill>
        <p:spPr>
          <a:xfrm>
            <a:off x="8540025" y="681011"/>
            <a:ext cx="965464" cy="1271967"/>
          </a:xfrm>
          <a:prstGeom prst="rect">
            <a:avLst/>
          </a:prstGeom>
          <a:ln/>
        </p:spPr>
      </p:pic>
      <p:pic>
        <p:nvPicPr>
          <p:cNvPr id="9" name="image4.png"/>
          <p:cNvPicPr/>
          <p:nvPr/>
        </p:nvPicPr>
        <p:blipFill>
          <a:blip r:embed="rId5"/>
          <a:srcRect/>
          <a:stretch>
            <a:fillRect/>
          </a:stretch>
        </p:blipFill>
        <p:spPr>
          <a:xfrm>
            <a:off x="9904388" y="681011"/>
            <a:ext cx="1124855" cy="1271967"/>
          </a:xfrm>
          <a:prstGeom prst="rect">
            <a:avLst/>
          </a:prstGeom>
          <a:ln/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63197" y="2621879"/>
            <a:ext cx="902426" cy="136199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107473" y="2610360"/>
            <a:ext cx="1093086" cy="134033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0307244" y="2633989"/>
            <a:ext cx="872380" cy="1340332"/>
          </a:xfrm>
          <a:prstGeom prst="rect">
            <a:avLst/>
          </a:prstGeom>
        </p:spPr>
      </p:pic>
      <p:pic>
        <p:nvPicPr>
          <p:cNvPr id="13" name="Picture 12" descr="Essential Knowledge and Vocabulary"/>
          <p:cNvPicPr/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1926" y="4099818"/>
            <a:ext cx="2960374" cy="78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arn Euny Ancient Village | English Heritage"/>
          <p:cNvPicPr/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4410" y="5270567"/>
            <a:ext cx="2184013" cy="142575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8614410" y="4962790"/>
            <a:ext cx="212902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 err="1"/>
              <a:t>Carn</a:t>
            </a:r>
            <a:r>
              <a:rPr lang="en-GB" sz="1400" dirty="0"/>
              <a:t> </a:t>
            </a:r>
            <a:r>
              <a:rPr lang="en-GB" sz="1400" dirty="0" err="1"/>
              <a:t>Euny</a:t>
            </a:r>
            <a:r>
              <a:rPr lang="en-GB" sz="1400" dirty="0"/>
              <a:t> Iron Age Village</a:t>
            </a:r>
          </a:p>
        </p:txBody>
      </p:sp>
    </p:spTree>
    <p:extLst>
      <p:ext uri="{BB962C8B-B14F-4D97-AF65-F5344CB8AC3E}">
        <p14:creationId xmlns:p14="http://schemas.microsoft.com/office/powerpoint/2010/main" val="340677151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03fab58-02f5-408d-a400-4fcdb7363ab5">
      <Terms xmlns="http://schemas.microsoft.com/office/infopath/2007/PartnerControls"/>
    </lcf76f155ced4ddcb4097134ff3c332f>
    <TaxCatchAll xmlns="30a01f63-fc68-40fc-8e27-4f59fc08d7d0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F8BED258EA3404CBC0AC078DB77EFCC" ma:contentTypeVersion="17" ma:contentTypeDescription="Create a new document." ma:contentTypeScope="" ma:versionID="a114511823274e56a95e9f8c13366623">
  <xsd:schema xmlns:xsd="http://www.w3.org/2001/XMLSchema" xmlns:xs="http://www.w3.org/2001/XMLSchema" xmlns:p="http://schemas.microsoft.com/office/2006/metadata/properties" xmlns:ns2="b03fab58-02f5-408d-a400-4fcdb7363ab5" xmlns:ns3="30a01f63-fc68-40fc-8e27-4f59fc08d7d0" targetNamespace="http://schemas.microsoft.com/office/2006/metadata/properties" ma:root="true" ma:fieldsID="025db5b849fbd655c2d876fc3f2bec87" ns2:_="" ns3:_="">
    <xsd:import namespace="b03fab58-02f5-408d-a400-4fcdb7363ab5"/>
    <xsd:import namespace="30a01f63-fc68-40fc-8e27-4f59fc08d7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3:SharedWithUsers" minOccurs="0"/>
                <xsd:element ref="ns3:SharedWithDetail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fab58-02f5-408d-a400-4fcdb7363a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98d7d243-c942-47ba-9674-b5e5b382039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0a01f63-fc68-40fc-8e27-4f59fc08d7d0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c99eae79-7f8c-4362-b7c1-694da3cd111d}" ma:internalName="TaxCatchAll" ma:showField="CatchAllData" ma:web="30a01f63-fc68-40fc-8e27-4f59fc08d7d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54D80FD-AB51-4584-83EB-86D5BEEB7ADF}">
  <ds:schemaRefs>
    <ds:schemaRef ds:uri="http://schemas.microsoft.com/office/2006/metadata/properties"/>
    <ds:schemaRef ds:uri="http://schemas.microsoft.com/office/infopath/2007/PartnerControls"/>
    <ds:schemaRef ds:uri="b03fab58-02f5-408d-a400-4fcdb7363ab5"/>
    <ds:schemaRef ds:uri="30a01f63-fc68-40fc-8e27-4f59fc08d7d0"/>
  </ds:schemaRefs>
</ds:datastoreItem>
</file>

<file path=customXml/itemProps2.xml><?xml version="1.0" encoding="utf-8"?>
<ds:datastoreItem xmlns:ds="http://schemas.openxmlformats.org/officeDocument/2006/customXml" ds:itemID="{734723D9-31AB-49F7-89E6-7280FB8C195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655047B-C482-4D60-BB40-63D454B8838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03fab58-02f5-408d-a400-4fcdb7363ab5"/>
    <ds:schemaRef ds:uri="30a01f63-fc68-40fc-8e27-4f59fc08d7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128</TotalTime>
  <Words>423</Words>
  <Application>Microsoft Office PowerPoint</Application>
  <PresentationFormat>Widescreen</PresentationFormat>
  <Paragraphs>33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Tamsin Pulley</dc:creator>
  <cp:lastModifiedBy>Zoe Kalber</cp:lastModifiedBy>
  <cp:revision>21</cp:revision>
  <dcterms:created xsi:type="dcterms:W3CDTF">2021-11-30T20:23:03Z</dcterms:created>
  <dcterms:modified xsi:type="dcterms:W3CDTF">2023-09-04T09:54:09Z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0x0101000F8BED258EA3404CBC0AC078DB77EFCC</vt:lpwstr>
  </property>
</Properties>
</file>