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6" autoAdjust="0"/>
    <p:restoredTop sz="94660"/>
  </p:normalViewPr>
  <p:slideViewPr>
    <p:cSldViewPr snapToGrid="0">
      <p:cViewPr varScale="1">
        <p:scale>
          <a:sx n="85" d="100"/>
          <a:sy n="85" d="100"/>
        </p:scale>
        <p:origin x="58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00F16-1B18-9D35-E277-20508E7FAB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7DF8B12-78F2-BC20-51AE-CB7DD23025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E6B12F1-F449-100E-ED62-BA44D946CD52}"/>
              </a:ext>
            </a:extLst>
          </p:cNvPr>
          <p:cNvSpPr>
            <a:spLocks noGrp="1"/>
          </p:cNvSpPr>
          <p:nvPr>
            <p:ph type="dt" sz="half" idx="10"/>
          </p:nvPr>
        </p:nvSpPr>
        <p:spPr/>
        <p:txBody>
          <a:bodyPr/>
          <a:lstStyle/>
          <a:p>
            <a:fld id="{DFED7ABE-31EF-452F-821D-FA350D7F7EE3}" type="datetimeFigureOut">
              <a:rPr lang="en-GB" smtClean="0"/>
              <a:t>26/05/2023</a:t>
            </a:fld>
            <a:endParaRPr lang="en-GB"/>
          </a:p>
        </p:txBody>
      </p:sp>
      <p:sp>
        <p:nvSpPr>
          <p:cNvPr id="5" name="Footer Placeholder 4">
            <a:extLst>
              <a:ext uri="{FF2B5EF4-FFF2-40B4-BE49-F238E27FC236}">
                <a16:creationId xmlns:a16="http://schemas.microsoft.com/office/drawing/2014/main" id="{5AD13E14-98B6-BD71-E1AF-A59D415C556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AB4267-D422-F91A-6C09-8B4DFA2D8CEF}"/>
              </a:ext>
            </a:extLst>
          </p:cNvPr>
          <p:cNvSpPr>
            <a:spLocks noGrp="1"/>
          </p:cNvSpPr>
          <p:nvPr>
            <p:ph type="sldNum" sz="quarter" idx="12"/>
          </p:nvPr>
        </p:nvSpPr>
        <p:spPr/>
        <p:txBody>
          <a:bodyPr/>
          <a:lstStyle/>
          <a:p>
            <a:fld id="{E9C3D39C-55E7-4212-A2FF-FC2F30F1549F}" type="slidenum">
              <a:rPr lang="en-GB" smtClean="0"/>
              <a:t>‹#›</a:t>
            </a:fld>
            <a:endParaRPr lang="en-GB"/>
          </a:p>
        </p:txBody>
      </p:sp>
    </p:spTree>
    <p:extLst>
      <p:ext uri="{BB962C8B-B14F-4D97-AF65-F5344CB8AC3E}">
        <p14:creationId xmlns:p14="http://schemas.microsoft.com/office/powerpoint/2010/main" val="3625674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AF12A-BAE3-74EF-7300-A2C32A63C5E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DA3A157-DA33-1774-C693-D97F0B8EC0B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3DB4C45-7373-E511-E1AC-84E76B97B84B}"/>
              </a:ext>
            </a:extLst>
          </p:cNvPr>
          <p:cNvSpPr>
            <a:spLocks noGrp="1"/>
          </p:cNvSpPr>
          <p:nvPr>
            <p:ph type="dt" sz="half" idx="10"/>
          </p:nvPr>
        </p:nvSpPr>
        <p:spPr/>
        <p:txBody>
          <a:bodyPr/>
          <a:lstStyle/>
          <a:p>
            <a:fld id="{DFED7ABE-31EF-452F-821D-FA350D7F7EE3}" type="datetimeFigureOut">
              <a:rPr lang="en-GB" smtClean="0"/>
              <a:t>26/05/2023</a:t>
            </a:fld>
            <a:endParaRPr lang="en-GB"/>
          </a:p>
        </p:txBody>
      </p:sp>
      <p:sp>
        <p:nvSpPr>
          <p:cNvPr id="5" name="Footer Placeholder 4">
            <a:extLst>
              <a:ext uri="{FF2B5EF4-FFF2-40B4-BE49-F238E27FC236}">
                <a16:creationId xmlns:a16="http://schemas.microsoft.com/office/drawing/2014/main" id="{6088A9C4-510D-7E22-02F2-C4C4A727C99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6BA2BC-7371-DB86-43BC-D5B9C6A9CED6}"/>
              </a:ext>
            </a:extLst>
          </p:cNvPr>
          <p:cNvSpPr>
            <a:spLocks noGrp="1"/>
          </p:cNvSpPr>
          <p:nvPr>
            <p:ph type="sldNum" sz="quarter" idx="12"/>
          </p:nvPr>
        </p:nvSpPr>
        <p:spPr/>
        <p:txBody>
          <a:bodyPr/>
          <a:lstStyle/>
          <a:p>
            <a:fld id="{E9C3D39C-55E7-4212-A2FF-FC2F30F1549F}" type="slidenum">
              <a:rPr lang="en-GB" smtClean="0"/>
              <a:t>‹#›</a:t>
            </a:fld>
            <a:endParaRPr lang="en-GB"/>
          </a:p>
        </p:txBody>
      </p:sp>
    </p:spTree>
    <p:extLst>
      <p:ext uri="{BB962C8B-B14F-4D97-AF65-F5344CB8AC3E}">
        <p14:creationId xmlns:p14="http://schemas.microsoft.com/office/powerpoint/2010/main" val="3294276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C6F2A8-FBED-D477-6AFB-80AD1B4433A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E3C514E-186C-840B-50EB-05A82B4997F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C4BB3E4-238B-018D-07A5-E6243A73D0A0}"/>
              </a:ext>
            </a:extLst>
          </p:cNvPr>
          <p:cNvSpPr>
            <a:spLocks noGrp="1"/>
          </p:cNvSpPr>
          <p:nvPr>
            <p:ph type="dt" sz="half" idx="10"/>
          </p:nvPr>
        </p:nvSpPr>
        <p:spPr/>
        <p:txBody>
          <a:bodyPr/>
          <a:lstStyle/>
          <a:p>
            <a:fld id="{DFED7ABE-31EF-452F-821D-FA350D7F7EE3}" type="datetimeFigureOut">
              <a:rPr lang="en-GB" smtClean="0"/>
              <a:t>26/05/2023</a:t>
            </a:fld>
            <a:endParaRPr lang="en-GB"/>
          </a:p>
        </p:txBody>
      </p:sp>
      <p:sp>
        <p:nvSpPr>
          <p:cNvPr id="5" name="Footer Placeholder 4">
            <a:extLst>
              <a:ext uri="{FF2B5EF4-FFF2-40B4-BE49-F238E27FC236}">
                <a16:creationId xmlns:a16="http://schemas.microsoft.com/office/drawing/2014/main" id="{E7851004-F79E-DE45-EC6B-85C1D911C59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DD3035E-58DE-E375-02BB-9399273A9551}"/>
              </a:ext>
            </a:extLst>
          </p:cNvPr>
          <p:cNvSpPr>
            <a:spLocks noGrp="1"/>
          </p:cNvSpPr>
          <p:nvPr>
            <p:ph type="sldNum" sz="quarter" idx="12"/>
          </p:nvPr>
        </p:nvSpPr>
        <p:spPr/>
        <p:txBody>
          <a:bodyPr/>
          <a:lstStyle/>
          <a:p>
            <a:fld id="{E9C3D39C-55E7-4212-A2FF-FC2F30F1549F}" type="slidenum">
              <a:rPr lang="en-GB" smtClean="0"/>
              <a:t>‹#›</a:t>
            </a:fld>
            <a:endParaRPr lang="en-GB"/>
          </a:p>
        </p:txBody>
      </p:sp>
    </p:spTree>
    <p:extLst>
      <p:ext uri="{BB962C8B-B14F-4D97-AF65-F5344CB8AC3E}">
        <p14:creationId xmlns:p14="http://schemas.microsoft.com/office/powerpoint/2010/main" val="124801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46BE6-718F-FF25-52C4-66A24C87607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A9B4DF9-F9D5-BFBF-6901-6C3C1F5543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2154679-4502-DAFB-CFCF-135BA00B5736}"/>
              </a:ext>
            </a:extLst>
          </p:cNvPr>
          <p:cNvSpPr>
            <a:spLocks noGrp="1"/>
          </p:cNvSpPr>
          <p:nvPr>
            <p:ph type="dt" sz="half" idx="10"/>
          </p:nvPr>
        </p:nvSpPr>
        <p:spPr/>
        <p:txBody>
          <a:bodyPr/>
          <a:lstStyle/>
          <a:p>
            <a:fld id="{DFED7ABE-31EF-452F-821D-FA350D7F7EE3}" type="datetimeFigureOut">
              <a:rPr lang="en-GB" smtClean="0"/>
              <a:t>26/05/2023</a:t>
            </a:fld>
            <a:endParaRPr lang="en-GB"/>
          </a:p>
        </p:txBody>
      </p:sp>
      <p:sp>
        <p:nvSpPr>
          <p:cNvPr id="5" name="Footer Placeholder 4">
            <a:extLst>
              <a:ext uri="{FF2B5EF4-FFF2-40B4-BE49-F238E27FC236}">
                <a16:creationId xmlns:a16="http://schemas.microsoft.com/office/drawing/2014/main" id="{C537A3C5-9C2B-8589-325F-91FBD2DFB1D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9071A7C-3716-0898-F228-7294B291E4D3}"/>
              </a:ext>
            </a:extLst>
          </p:cNvPr>
          <p:cNvSpPr>
            <a:spLocks noGrp="1"/>
          </p:cNvSpPr>
          <p:nvPr>
            <p:ph type="sldNum" sz="quarter" idx="12"/>
          </p:nvPr>
        </p:nvSpPr>
        <p:spPr/>
        <p:txBody>
          <a:bodyPr/>
          <a:lstStyle/>
          <a:p>
            <a:fld id="{E9C3D39C-55E7-4212-A2FF-FC2F30F1549F}" type="slidenum">
              <a:rPr lang="en-GB" smtClean="0"/>
              <a:t>‹#›</a:t>
            </a:fld>
            <a:endParaRPr lang="en-GB"/>
          </a:p>
        </p:txBody>
      </p:sp>
    </p:spTree>
    <p:extLst>
      <p:ext uri="{BB962C8B-B14F-4D97-AF65-F5344CB8AC3E}">
        <p14:creationId xmlns:p14="http://schemas.microsoft.com/office/powerpoint/2010/main" val="2517764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EB7D0-3E69-2467-4F5F-569F2A0E4DE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80796FA-1240-AD66-4F4B-50B8E7DBFE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D4A6FEB-7227-C114-6964-37244D9A1816}"/>
              </a:ext>
            </a:extLst>
          </p:cNvPr>
          <p:cNvSpPr>
            <a:spLocks noGrp="1"/>
          </p:cNvSpPr>
          <p:nvPr>
            <p:ph type="dt" sz="half" idx="10"/>
          </p:nvPr>
        </p:nvSpPr>
        <p:spPr/>
        <p:txBody>
          <a:bodyPr/>
          <a:lstStyle/>
          <a:p>
            <a:fld id="{DFED7ABE-31EF-452F-821D-FA350D7F7EE3}" type="datetimeFigureOut">
              <a:rPr lang="en-GB" smtClean="0"/>
              <a:t>26/05/2023</a:t>
            </a:fld>
            <a:endParaRPr lang="en-GB"/>
          </a:p>
        </p:txBody>
      </p:sp>
      <p:sp>
        <p:nvSpPr>
          <p:cNvPr id="5" name="Footer Placeholder 4">
            <a:extLst>
              <a:ext uri="{FF2B5EF4-FFF2-40B4-BE49-F238E27FC236}">
                <a16:creationId xmlns:a16="http://schemas.microsoft.com/office/drawing/2014/main" id="{3F5C315F-6516-7F46-91CD-9C0FD81EBBC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F7F33A6-FC39-A10C-2204-960B8EA9EFE0}"/>
              </a:ext>
            </a:extLst>
          </p:cNvPr>
          <p:cNvSpPr>
            <a:spLocks noGrp="1"/>
          </p:cNvSpPr>
          <p:nvPr>
            <p:ph type="sldNum" sz="quarter" idx="12"/>
          </p:nvPr>
        </p:nvSpPr>
        <p:spPr/>
        <p:txBody>
          <a:bodyPr/>
          <a:lstStyle/>
          <a:p>
            <a:fld id="{E9C3D39C-55E7-4212-A2FF-FC2F30F1549F}" type="slidenum">
              <a:rPr lang="en-GB" smtClean="0"/>
              <a:t>‹#›</a:t>
            </a:fld>
            <a:endParaRPr lang="en-GB"/>
          </a:p>
        </p:txBody>
      </p:sp>
    </p:spTree>
    <p:extLst>
      <p:ext uri="{BB962C8B-B14F-4D97-AF65-F5344CB8AC3E}">
        <p14:creationId xmlns:p14="http://schemas.microsoft.com/office/powerpoint/2010/main" val="2033399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5354B-47D7-D0E6-37C0-3EEBB51460C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0ECD2D2-1016-3555-A541-067F0AC212B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DE7087D-3A86-7D39-ACF0-39D744D7E51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653AFF9-3F14-9BA5-9AD3-3F342C83CFD4}"/>
              </a:ext>
            </a:extLst>
          </p:cNvPr>
          <p:cNvSpPr>
            <a:spLocks noGrp="1"/>
          </p:cNvSpPr>
          <p:nvPr>
            <p:ph type="dt" sz="half" idx="10"/>
          </p:nvPr>
        </p:nvSpPr>
        <p:spPr/>
        <p:txBody>
          <a:bodyPr/>
          <a:lstStyle/>
          <a:p>
            <a:fld id="{DFED7ABE-31EF-452F-821D-FA350D7F7EE3}" type="datetimeFigureOut">
              <a:rPr lang="en-GB" smtClean="0"/>
              <a:t>26/05/2023</a:t>
            </a:fld>
            <a:endParaRPr lang="en-GB"/>
          </a:p>
        </p:txBody>
      </p:sp>
      <p:sp>
        <p:nvSpPr>
          <p:cNvPr id="6" name="Footer Placeholder 5">
            <a:extLst>
              <a:ext uri="{FF2B5EF4-FFF2-40B4-BE49-F238E27FC236}">
                <a16:creationId xmlns:a16="http://schemas.microsoft.com/office/drawing/2014/main" id="{FEF7A020-F975-AF06-5C5A-DACE67ED17E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8EE9907-031B-52EE-D87F-3FB52D044AC2}"/>
              </a:ext>
            </a:extLst>
          </p:cNvPr>
          <p:cNvSpPr>
            <a:spLocks noGrp="1"/>
          </p:cNvSpPr>
          <p:nvPr>
            <p:ph type="sldNum" sz="quarter" idx="12"/>
          </p:nvPr>
        </p:nvSpPr>
        <p:spPr/>
        <p:txBody>
          <a:bodyPr/>
          <a:lstStyle/>
          <a:p>
            <a:fld id="{E9C3D39C-55E7-4212-A2FF-FC2F30F1549F}" type="slidenum">
              <a:rPr lang="en-GB" smtClean="0"/>
              <a:t>‹#›</a:t>
            </a:fld>
            <a:endParaRPr lang="en-GB"/>
          </a:p>
        </p:txBody>
      </p:sp>
    </p:spTree>
    <p:extLst>
      <p:ext uri="{BB962C8B-B14F-4D97-AF65-F5344CB8AC3E}">
        <p14:creationId xmlns:p14="http://schemas.microsoft.com/office/powerpoint/2010/main" val="3469530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18518-9F3A-0484-FE6C-D1BDAC50540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895A48D-9259-5C11-363B-C9E6E82097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1348DE0-4009-A3F8-26CD-D120064E353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F95A8FD-0474-F023-41DD-BE96DF91B2C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81CB0F2-8495-ED26-3BC7-B67BA72FD3F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CDC7422-1453-3B12-0A8C-9245F5774DE8}"/>
              </a:ext>
            </a:extLst>
          </p:cNvPr>
          <p:cNvSpPr>
            <a:spLocks noGrp="1"/>
          </p:cNvSpPr>
          <p:nvPr>
            <p:ph type="dt" sz="half" idx="10"/>
          </p:nvPr>
        </p:nvSpPr>
        <p:spPr/>
        <p:txBody>
          <a:bodyPr/>
          <a:lstStyle/>
          <a:p>
            <a:fld id="{DFED7ABE-31EF-452F-821D-FA350D7F7EE3}" type="datetimeFigureOut">
              <a:rPr lang="en-GB" smtClean="0"/>
              <a:t>26/05/2023</a:t>
            </a:fld>
            <a:endParaRPr lang="en-GB"/>
          </a:p>
        </p:txBody>
      </p:sp>
      <p:sp>
        <p:nvSpPr>
          <p:cNvPr id="8" name="Footer Placeholder 7">
            <a:extLst>
              <a:ext uri="{FF2B5EF4-FFF2-40B4-BE49-F238E27FC236}">
                <a16:creationId xmlns:a16="http://schemas.microsoft.com/office/drawing/2014/main" id="{530ECD57-C6CB-8C65-4861-CBD7A448EF0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32CCFE1-A302-543E-BD07-4882F1519047}"/>
              </a:ext>
            </a:extLst>
          </p:cNvPr>
          <p:cNvSpPr>
            <a:spLocks noGrp="1"/>
          </p:cNvSpPr>
          <p:nvPr>
            <p:ph type="sldNum" sz="quarter" idx="12"/>
          </p:nvPr>
        </p:nvSpPr>
        <p:spPr/>
        <p:txBody>
          <a:bodyPr/>
          <a:lstStyle/>
          <a:p>
            <a:fld id="{E9C3D39C-55E7-4212-A2FF-FC2F30F1549F}" type="slidenum">
              <a:rPr lang="en-GB" smtClean="0"/>
              <a:t>‹#›</a:t>
            </a:fld>
            <a:endParaRPr lang="en-GB"/>
          </a:p>
        </p:txBody>
      </p:sp>
    </p:spTree>
    <p:extLst>
      <p:ext uri="{BB962C8B-B14F-4D97-AF65-F5344CB8AC3E}">
        <p14:creationId xmlns:p14="http://schemas.microsoft.com/office/powerpoint/2010/main" val="3717713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9769D-53EE-F7FA-0EE0-4FD36D79796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150F647-59C5-34E4-21D6-0E7262A07A10}"/>
              </a:ext>
            </a:extLst>
          </p:cNvPr>
          <p:cNvSpPr>
            <a:spLocks noGrp="1"/>
          </p:cNvSpPr>
          <p:nvPr>
            <p:ph type="dt" sz="half" idx="10"/>
          </p:nvPr>
        </p:nvSpPr>
        <p:spPr/>
        <p:txBody>
          <a:bodyPr/>
          <a:lstStyle/>
          <a:p>
            <a:fld id="{DFED7ABE-31EF-452F-821D-FA350D7F7EE3}" type="datetimeFigureOut">
              <a:rPr lang="en-GB" smtClean="0"/>
              <a:t>26/05/2023</a:t>
            </a:fld>
            <a:endParaRPr lang="en-GB"/>
          </a:p>
        </p:txBody>
      </p:sp>
      <p:sp>
        <p:nvSpPr>
          <p:cNvPr id="4" name="Footer Placeholder 3">
            <a:extLst>
              <a:ext uri="{FF2B5EF4-FFF2-40B4-BE49-F238E27FC236}">
                <a16:creationId xmlns:a16="http://schemas.microsoft.com/office/drawing/2014/main" id="{77C79395-5A13-0443-4614-1EABF98A94E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9056DEE-4DB7-2470-7158-E3783110B16A}"/>
              </a:ext>
            </a:extLst>
          </p:cNvPr>
          <p:cNvSpPr>
            <a:spLocks noGrp="1"/>
          </p:cNvSpPr>
          <p:nvPr>
            <p:ph type="sldNum" sz="quarter" idx="12"/>
          </p:nvPr>
        </p:nvSpPr>
        <p:spPr/>
        <p:txBody>
          <a:bodyPr/>
          <a:lstStyle/>
          <a:p>
            <a:fld id="{E9C3D39C-55E7-4212-A2FF-FC2F30F1549F}" type="slidenum">
              <a:rPr lang="en-GB" smtClean="0"/>
              <a:t>‹#›</a:t>
            </a:fld>
            <a:endParaRPr lang="en-GB"/>
          </a:p>
        </p:txBody>
      </p:sp>
    </p:spTree>
    <p:extLst>
      <p:ext uri="{BB962C8B-B14F-4D97-AF65-F5344CB8AC3E}">
        <p14:creationId xmlns:p14="http://schemas.microsoft.com/office/powerpoint/2010/main" val="906275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058328-962C-5E0B-70EB-322DEE4A5151}"/>
              </a:ext>
            </a:extLst>
          </p:cNvPr>
          <p:cNvSpPr>
            <a:spLocks noGrp="1"/>
          </p:cNvSpPr>
          <p:nvPr>
            <p:ph type="dt" sz="half" idx="10"/>
          </p:nvPr>
        </p:nvSpPr>
        <p:spPr/>
        <p:txBody>
          <a:bodyPr/>
          <a:lstStyle/>
          <a:p>
            <a:fld id="{DFED7ABE-31EF-452F-821D-FA350D7F7EE3}" type="datetimeFigureOut">
              <a:rPr lang="en-GB" smtClean="0"/>
              <a:t>26/05/2023</a:t>
            </a:fld>
            <a:endParaRPr lang="en-GB"/>
          </a:p>
        </p:txBody>
      </p:sp>
      <p:sp>
        <p:nvSpPr>
          <p:cNvPr id="3" name="Footer Placeholder 2">
            <a:extLst>
              <a:ext uri="{FF2B5EF4-FFF2-40B4-BE49-F238E27FC236}">
                <a16:creationId xmlns:a16="http://schemas.microsoft.com/office/drawing/2014/main" id="{EBF41E33-1E08-C6D2-F9A7-B2A4F18CBD7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6CE1A64-7951-E689-53A4-86783BA179DC}"/>
              </a:ext>
            </a:extLst>
          </p:cNvPr>
          <p:cNvSpPr>
            <a:spLocks noGrp="1"/>
          </p:cNvSpPr>
          <p:nvPr>
            <p:ph type="sldNum" sz="quarter" idx="12"/>
          </p:nvPr>
        </p:nvSpPr>
        <p:spPr/>
        <p:txBody>
          <a:bodyPr/>
          <a:lstStyle/>
          <a:p>
            <a:fld id="{E9C3D39C-55E7-4212-A2FF-FC2F30F1549F}" type="slidenum">
              <a:rPr lang="en-GB" smtClean="0"/>
              <a:t>‹#›</a:t>
            </a:fld>
            <a:endParaRPr lang="en-GB"/>
          </a:p>
        </p:txBody>
      </p:sp>
    </p:spTree>
    <p:extLst>
      <p:ext uri="{BB962C8B-B14F-4D97-AF65-F5344CB8AC3E}">
        <p14:creationId xmlns:p14="http://schemas.microsoft.com/office/powerpoint/2010/main" val="4209222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1C8C-349A-65D3-003C-E19C9953C5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B14ADE3-EC00-7FAD-D946-5DDC46057E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267D145-774C-1362-90FF-E0336C5A0A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5924EA-F76F-6741-D33A-35BB841221F2}"/>
              </a:ext>
            </a:extLst>
          </p:cNvPr>
          <p:cNvSpPr>
            <a:spLocks noGrp="1"/>
          </p:cNvSpPr>
          <p:nvPr>
            <p:ph type="dt" sz="half" idx="10"/>
          </p:nvPr>
        </p:nvSpPr>
        <p:spPr/>
        <p:txBody>
          <a:bodyPr/>
          <a:lstStyle/>
          <a:p>
            <a:fld id="{DFED7ABE-31EF-452F-821D-FA350D7F7EE3}" type="datetimeFigureOut">
              <a:rPr lang="en-GB" smtClean="0"/>
              <a:t>26/05/2023</a:t>
            </a:fld>
            <a:endParaRPr lang="en-GB"/>
          </a:p>
        </p:txBody>
      </p:sp>
      <p:sp>
        <p:nvSpPr>
          <p:cNvPr id="6" name="Footer Placeholder 5">
            <a:extLst>
              <a:ext uri="{FF2B5EF4-FFF2-40B4-BE49-F238E27FC236}">
                <a16:creationId xmlns:a16="http://schemas.microsoft.com/office/drawing/2014/main" id="{F6AF0E94-6B22-7B9F-A2F7-26374587F39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DD39965-2A78-8916-28E5-BB4A6DD6465F}"/>
              </a:ext>
            </a:extLst>
          </p:cNvPr>
          <p:cNvSpPr>
            <a:spLocks noGrp="1"/>
          </p:cNvSpPr>
          <p:nvPr>
            <p:ph type="sldNum" sz="quarter" idx="12"/>
          </p:nvPr>
        </p:nvSpPr>
        <p:spPr/>
        <p:txBody>
          <a:bodyPr/>
          <a:lstStyle/>
          <a:p>
            <a:fld id="{E9C3D39C-55E7-4212-A2FF-FC2F30F1549F}" type="slidenum">
              <a:rPr lang="en-GB" smtClean="0"/>
              <a:t>‹#›</a:t>
            </a:fld>
            <a:endParaRPr lang="en-GB"/>
          </a:p>
        </p:txBody>
      </p:sp>
    </p:spTree>
    <p:extLst>
      <p:ext uri="{BB962C8B-B14F-4D97-AF65-F5344CB8AC3E}">
        <p14:creationId xmlns:p14="http://schemas.microsoft.com/office/powerpoint/2010/main" val="518897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DF3B8-D440-F62C-D3CA-00E0AF0C3B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64577F7-4E24-534F-79D7-68A8E02FDC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E87839F-B11C-3701-F208-D12635C4F1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51F5C5-F3D9-9DD5-E5A1-4A8155DB0B57}"/>
              </a:ext>
            </a:extLst>
          </p:cNvPr>
          <p:cNvSpPr>
            <a:spLocks noGrp="1"/>
          </p:cNvSpPr>
          <p:nvPr>
            <p:ph type="dt" sz="half" idx="10"/>
          </p:nvPr>
        </p:nvSpPr>
        <p:spPr/>
        <p:txBody>
          <a:bodyPr/>
          <a:lstStyle/>
          <a:p>
            <a:fld id="{DFED7ABE-31EF-452F-821D-FA350D7F7EE3}" type="datetimeFigureOut">
              <a:rPr lang="en-GB" smtClean="0"/>
              <a:t>26/05/2023</a:t>
            </a:fld>
            <a:endParaRPr lang="en-GB"/>
          </a:p>
        </p:txBody>
      </p:sp>
      <p:sp>
        <p:nvSpPr>
          <p:cNvPr id="6" name="Footer Placeholder 5">
            <a:extLst>
              <a:ext uri="{FF2B5EF4-FFF2-40B4-BE49-F238E27FC236}">
                <a16:creationId xmlns:a16="http://schemas.microsoft.com/office/drawing/2014/main" id="{460621C8-0725-C729-6F5E-E6DFEAB097C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F6B1EA5-16E3-8740-D31C-0081B6FF0425}"/>
              </a:ext>
            </a:extLst>
          </p:cNvPr>
          <p:cNvSpPr>
            <a:spLocks noGrp="1"/>
          </p:cNvSpPr>
          <p:nvPr>
            <p:ph type="sldNum" sz="quarter" idx="12"/>
          </p:nvPr>
        </p:nvSpPr>
        <p:spPr/>
        <p:txBody>
          <a:bodyPr/>
          <a:lstStyle/>
          <a:p>
            <a:fld id="{E9C3D39C-55E7-4212-A2FF-FC2F30F1549F}" type="slidenum">
              <a:rPr lang="en-GB" smtClean="0"/>
              <a:t>‹#›</a:t>
            </a:fld>
            <a:endParaRPr lang="en-GB"/>
          </a:p>
        </p:txBody>
      </p:sp>
    </p:spTree>
    <p:extLst>
      <p:ext uri="{BB962C8B-B14F-4D97-AF65-F5344CB8AC3E}">
        <p14:creationId xmlns:p14="http://schemas.microsoft.com/office/powerpoint/2010/main" val="2833202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25AFB1C-1286-963B-6EE8-007F46DC93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DC9783C-2CAB-333A-CC05-CF85384EAF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D3B63B4-26C7-31EC-EC5D-A8040824105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D7ABE-31EF-452F-821D-FA350D7F7EE3}" type="datetimeFigureOut">
              <a:rPr lang="en-GB" smtClean="0"/>
              <a:t>26/05/2023</a:t>
            </a:fld>
            <a:endParaRPr lang="en-GB"/>
          </a:p>
        </p:txBody>
      </p:sp>
      <p:sp>
        <p:nvSpPr>
          <p:cNvPr id="5" name="Footer Placeholder 4">
            <a:extLst>
              <a:ext uri="{FF2B5EF4-FFF2-40B4-BE49-F238E27FC236}">
                <a16:creationId xmlns:a16="http://schemas.microsoft.com/office/drawing/2014/main" id="{939D4C20-6CA3-4EB0-FDEB-13CBA31706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E9F37C0-2DA2-BE48-31F7-581D55D60C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C3D39C-55E7-4212-A2FF-FC2F30F1549F}" type="slidenum">
              <a:rPr lang="en-GB" smtClean="0"/>
              <a:t>‹#›</a:t>
            </a:fld>
            <a:endParaRPr lang="en-GB"/>
          </a:p>
        </p:txBody>
      </p:sp>
    </p:spTree>
    <p:extLst>
      <p:ext uri="{BB962C8B-B14F-4D97-AF65-F5344CB8AC3E}">
        <p14:creationId xmlns:p14="http://schemas.microsoft.com/office/powerpoint/2010/main" val="27717731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0" y="90325"/>
          <a:ext cx="12110830" cy="6679578"/>
        </p:xfrm>
        <a:graphic>
          <a:graphicData uri="http://schemas.openxmlformats.org/drawingml/2006/table">
            <a:tbl>
              <a:tblPr firstRow="1" bandRow="1">
                <a:tableStyleId>{5940675A-B579-460E-94D1-54222C63F5DA}</a:tableStyleId>
              </a:tblPr>
              <a:tblGrid>
                <a:gridCol w="3029803">
                  <a:extLst>
                    <a:ext uri="{9D8B030D-6E8A-4147-A177-3AD203B41FA5}">
                      <a16:colId xmlns:a16="http://schemas.microsoft.com/office/drawing/2014/main" val="3070121179"/>
                    </a:ext>
                  </a:extLst>
                </a:gridCol>
                <a:gridCol w="6045958">
                  <a:extLst>
                    <a:ext uri="{9D8B030D-6E8A-4147-A177-3AD203B41FA5}">
                      <a16:colId xmlns:a16="http://schemas.microsoft.com/office/drawing/2014/main" val="3607904477"/>
                    </a:ext>
                  </a:extLst>
                </a:gridCol>
                <a:gridCol w="3035069">
                  <a:extLst>
                    <a:ext uri="{9D8B030D-6E8A-4147-A177-3AD203B41FA5}">
                      <a16:colId xmlns:a16="http://schemas.microsoft.com/office/drawing/2014/main" val="127833153"/>
                    </a:ext>
                  </a:extLst>
                </a:gridCol>
              </a:tblGrid>
              <a:tr h="339955">
                <a:tc gridSpan="3">
                  <a:txBody>
                    <a:bodyPr/>
                    <a:lstStyle/>
                    <a:p>
                      <a:pPr algn="ctr"/>
                      <a:r>
                        <a:rPr lang="en-GB" sz="1800"/>
                        <a:t>YEAR</a:t>
                      </a:r>
                      <a:r>
                        <a:rPr lang="en-GB" sz="1800" baseline="0"/>
                        <a:t> 3 SCIENCE – Scientists and Inventors – Summer 2</a:t>
                      </a:r>
                    </a:p>
                  </a:txBody>
                  <a:tcPr>
                    <a:solidFill>
                      <a:schemeClr val="accent1">
                        <a:lumMod val="60000"/>
                        <a:lumOff val="40000"/>
                      </a:schemeClr>
                    </a:solidFill>
                  </a:tcPr>
                </a:tc>
                <a:tc hMerge="1">
                  <a:txBody>
                    <a:bodyPr/>
                    <a:lstStyle/>
                    <a:p>
                      <a:endParaRPr lang="en-GB"/>
                    </a:p>
                  </a:txBody>
                  <a:tcPr/>
                </a:tc>
                <a:tc hMerge="1">
                  <a:txBody>
                    <a:bodyPr/>
                    <a:lstStyle/>
                    <a:p>
                      <a:pPr algn="ctr"/>
                      <a:endParaRPr lang="en-GB" sz="1600"/>
                    </a:p>
                  </a:txBody>
                  <a:tcPr>
                    <a:solidFill>
                      <a:srgbClr val="CC00FF"/>
                    </a:solidFill>
                  </a:tcPr>
                </a:tc>
                <a:extLst>
                  <a:ext uri="{0D108BD9-81ED-4DB2-BD59-A6C34878D82A}">
                    <a16:rowId xmlns:a16="http://schemas.microsoft.com/office/drawing/2014/main" val="3443119984"/>
                  </a:ext>
                </a:extLst>
              </a:tr>
              <a:tr h="321169">
                <a:tc>
                  <a:txBody>
                    <a:bodyPr/>
                    <a:lstStyle/>
                    <a:p>
                      <a:pPr algn="ctr"/>
                      <a:r>
                        <a:rPr lang="en-GB" sz="1600"/>
                        <a:t>Tier 3 Vocabulary</a:t>
                      </a:r>
                    </a:p>
                  </a:txBody>
                  <a:tcPr>
                    <a:solidFill>
                      <a:srgbClr val="CC99FF"/>
                    </a:solidFill>
                  </a:tcPr>
                </a:tc>
                <a:tc>
                  <a:txBody>
                    <a:bodyPr/>
                    <a:lstStyle/>
                    <a:p>
                      <a:pPr algn="ctr"/>
                      <a:r>
                        <a:rPr lang="en-GB" sz="1600"/>
                        <a:t>Knowledge Facts</a:t>
                      </a:r>
                    </a:p>
                  </a:txBody>
                  <a:tcPr>
                    <a:solidFill>
                      <a:srgbClr val="CC99FF"/>
                    </a:solidFill>
                  </a:tcPr>
                </a:tc>
                <a:tc>
                  <a:txBody>
                    <a:bodyPr/>
                    <a:lstStyle/>
                    <a:p>
                      <a:pPr algn="ctr"/>
                      <a:r>
                        <a:rPr lang="en-GB" sz="1600"/>
                        <a:t>Recommended Reads</a:t>
                      </a:r>
                    </a:p>
                  </a:txBody>
                  <a:tcPr>
                    <a:solidFill>
                      <a:srgbClr val="CC99FF"/>
                    </a:solidFill>
                  </a:tcPr>
                </a:tc>
                <a:extLst>
                  <a:ext uri="{0D108BD9-81ED-4DB2-BD59-A6C34878D82A}">
                    <a16:rowId xmlns:a16="http://schemas.microsoft.com/office/drawing/2014/main" val="3958210420"/>
                  </a:ext>
                </a:extLst>
              </a:tr>
              <a:tr h="505172">
                <a:tc rowSpan="2">
                  <a:txBody>
                    <a:bodyPr/>
                    <a:lstStyle/>
                    <a:p>
                      <a:r>
                        <a:rPr lang="en-GB" sz="1400" b="1">
                          <a:effectLst/>
                        </a:rPr>
                        <a:t>Native plant </a:t>
                      </a:r>
                      <a:r>
                        <a:rPr lang="en-GB" sz="1400">
                          <a:effectLst/>
                        </a:rPr>
                        <a:t>– a plant that grows naturally </a:t>
                      </a:r>
                    </a:p>
                  </a:txBody>
                  <a:tcPr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i="0">
                          <a:solidFill>
                            <a:schemeClr val="tx1"/>
                          </a:solidFill>
                          <a:effectLst/>
                          <a:latin typeface="+mn-lt"/>
                        </a:rPr>
                        <a:t>Sir Joseph Banks</a:t>
                      </a:r>
                      <a:r>
                        <a:rPr lang="en-GB" sz="1400" b="0" i="0">
                          <a:solidFill>
                            <a:schemeClr val="tx1"/>
                          </a:solidFill>
                          <a:effectLst/>
                          <a:latin typeface="+mn-lt"/>
                        </a:rPr>
                        <a:t> introduced 80 species of plants, including the eucalyptus and the banksia, which is named after him</a:t>
                      </a:r>
                      <a:endParaRPr lang="en-GB" sz="1400">
                        <a:solidFill>
                          <a:schemeClr val="tx1"/>
                        </a:solidFill>
                        <a:effectLst/>
                        <a:latin typeface="+mn-lt"/>
                      </a:endParaRPr>
                    </a:p>
                  </a:txBody>
                  <a:tcPr>
                    <a:lnB w="12700" cap="flat" cmpd="sng" algn="ctr">
                      <a:solidFill>
                        <a:schemeClr val="tx1"/>
                      </a:solidFill>
                      <a:prstDash val="solid"/>
                      <a:round/>
                      <a:headEnd type="none" w="med" len="med"/>
                      <a:tailEnd type="none" w="med" len="med"/>
                    </a:lnB>
                  </a:tcPr>
                </a:tc>
                <a:tc rowSpan="10">
                  <a:txBody>
                    <a:bodyPr/>
                    <a:lstStyle/>
                    <a:p>
                      <a:endParaRPr lang="en-GB" sz="1600"/>
                    </a:p>
                    <a:p>
                      <a:endParaRPr lang="en-GB" sz="1600"/>
                    </a:p>
                    <a:p>
                      <a:endParaRPr lang="en-GB" sz="1600"/>
                    </a:p>
                    <a:p>
                      <a:endParaRPr lang="en-GB" sz="1600"/>
                    </a:p>
                    <a:p>
                      <a:endParaRPr lang="en-GB" sz="1100"/>
                    </a:p>
                    <a:p>
                      <a:pPr algn="ctr"/>
                      <a:endParaRPr lang="en-GB" sz="800"/>
                    </a:p>
                    <a:p>
                      <a:pPr algn="ctr"/>
                      <a:endParaRPr lang="en-GB" sz="160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4759365"/>
                  </a:ext>
                </a:extLst>
              </a:tr>
              <a:tr h="0">
                <a:tc vMerge="1">
                  <a:txBody>
                    <a:bodyPr/>
                    <a:lstStyle/>
                    <a:p>
                      <a:endParaRPr lang="en-GB"/>
                    </a:p>
                  </a:txBody>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i="0">
                          <a:solidFill>
                            <a:schemeClr val="tx1"/>
                          </a:solidFill>
                          <a:effectLst/>
                          <a:latin typeface="+mn-lt"/>
                        </a:rPr>
                        <a:t>Marie Curie </a:t>
                      </a:r>
                      <a:r>
                        <a:rPr lang="en-GB" sz="1400" b="0" i="0">
                          <a:solidFill>
                            <a:schemeClr val="tx1"/>
                          </a:solidFill>
                          <a:effectLst/>
                          <a:latin typeface="+mn-lt"/>
                        </a:rPr>
                        <a:t>was a famous scientist who developed the use of x-rays, which meant that a lot more patients could be correctly diagnosed and treated</a:t>
                      </a:r>
                      <a:endParaRPr lang="en-GB" sz="1400">
                        <a:solidFill>
                          <a:schemeClr val="tx1"/>
                        </a:solidFill>
                        <a:effectLst/>
                        <a:latin typeface="+mn-lt"/>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240330142"/>
                  </a:ext>
                </a:extLst>
              </a:tr>
              <a:tr h="618274">
                <a:tc rowSpan="2">
                  <a:txBody>
                    <a:bodyPr/>
                    <a:lstStyle/>
                    <a:p>
                      <a:r>
                        <a:rPr lang="en-GB" sz="1400" b="1">
                          <a:effectLst/>
                        </a:rPr>
                        <a:t>Non-native plant </a:t>
                      </a:r>
                      <a:r>
                        <a:rPr lang="en-GB" sz="1400">
                          <a:effectLst/>
                        </a:rPr>
                        <a:t>– a plant that has been brought to a country</a:t>
                      </a:r>
                    </a:p>
                  </a:txBody>
                  <a:tcPr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579519088"/>
                  </a:ext>
                </a:extLst>
              </a:tr>
              <a:tr h="0">
                <a:tc vMerge="1">
                  <a:txBody>
                    <a:bodyPr/>
                    <a:lstStyle/>
                    <a:p>
                      <a:endParaRPr lang="en-GB"/>
                    </a:p>
                  </a:txBody>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i="0">
                          <a:solidFill>
                            <a:schemeClr val="tx1"/>
                          </a:solidFill>
                          <a:effectLst/>
                          <a:latin typeface="+mn-lt"/>
                        </a:rPr>
                        <a:t>George Washington Carver</a:t>
                      </a:r>
                      <a:r>
                        <a:rPr lang="en-GB" sz="1400" b="0" i="0">
                          <a:solidFill>
                            <a:schemeClr val="tx1"/>
                          </a:solidFill>
                          <a:effectLst/>
                          <a:latin typeface="+mn-lt"/>
                        </a:rPr>
                        <a:t> came up with more than 100 uses of a peanut so farmers could sell these plants at a higher price. The uses of peanuts included paints, face creams, plastics and medicines</a:t>
                      </a:r>
                      <a:endParaRPr lang="en-GB" sz="1400">
                        <a:solidFill>
                          <a:schemeClr val="tx1"/>
                        </a:solidFill>
                        <a:effectLst/>
                        <a:latin typeface="+mn-lt"/>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025027875"/>
                  </a:ext>
                </a:extLst>
              </a:tr>
              <a:tr h="631406">
                <a:tc>
                  <a:txBody>
                    <a:bodyPr/>
                    <a:lstStyle/>
                    <a:p>
                      <a:r>
                        <a:rPr lang="en-GB" sz="1400" b="1">
                          <a:effectLst/>
                        </a:rPr>
                        <a:t>Radiation</a:t>
                      </a:r>
                      <a:r>
                        <a:rPr lang="en-GB" sz="1400">
                          <a:effectLst/>
                        </a:rPr>
                        <a:t> - </a:t>
                      </a:r>
                      <a:r>
                        <a:rPr lang="en-GB" sz="1400" b="0" i="0" kern="1200">
                          <a:solidFill>
                            <a:schemeClr val="tx1"/>
                          </a:solidFill>
                          <a:effectLst/>
                          <a:latin typeface="+mn-lt"/>
                          <a:ea typeface="+mn-ea"/>
                          <a:cs typeface="+mn-cs"/>
                        </a:rPr>
                        <a:t>Energy released in the form of particle or electromagnetic waves</a:t>
                      </a:r>
                      <a:endParaRPr lang="en-GB" sz="1400" b="0">
                        <a:effectLst/>
                      </a:endParaRPr>
                    </a:p>
                  </a:txBody>
                  <a:tcPr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017049867"/>
                  </a:ext>
                </a:extLst>
              </a:tr>
              <a:tr h="0">
                <a:tc rowSpan="2">
                  <a:txBody>
                    <a:bodyPr/>
                    <a:lstStyle/>
                    <a:p>
                      <a:r>
                        <a:rPr lang="en-GB" sz="1400" b="1">
                          <a:effectLst/>
                        </a:rPr>
                        <a:t>Molten</a:t>
                      </a:r>
                      <a:r>
                        <a:rPr lang="en-GB" sz="1400">
                          <a:effectLst/>
                        </a:rPr>
                        <a:t>- something liquified by heat</a:t>
                      </a:r>
                    </a:p>
                  </a:txBody>
                  <a:tcPr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28569523"/>
                  </a:ext>
                </a:extLst>
              </a:tr>
              <a:tr h="544424">
                <a:tc vMerge="1">
                  <a:txBody>
                    <a:bodyPr/>
                    <a:lstStyle/>
                    <a:p>
                      <a:endParaRPr lang="en-GB"/>
                    </a:p>
                  </a:txBody>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i="0">
                          <a:solidFill>
                            <a:schemeClr val="tx1"/>
                          </a:solidFill>
                          <a:effectLst/>
                          <a:latin typeface="+mn-lt"/>
                        </a:rPr>
                        <a:t>William Smith</a:t>
                      </a:r>
                      <a:r>
                        <a:rPr lang="en-GB" sz="1400" b="0" i="0">
                          <a:solidFill>
                            <a:schemeClr val="tx1"/>
                          </a:solidFill>
                          <a:effectLst/>
                          <a:latin typeface="+mn-lt"/>
                        </a:rPr>
                        <a:t> studied geology</a:t>
                      </a:r>
                      <a:r>
                        <a:rPr lang="en-GB" sz="1400" b="1" i="0">
                          <a:solidFill>
                            <a:schemeClr val="tx1"/>
                          </a:solidFill>
                          <a:effectLst/>
                          <a:latin typeface="+mn-lt"/>
                        </a:rPr>
                        <a:t> </a:t>
                      </a:r>
                      <a:r>
                        <a:rPr lang="en-GB" sz="1400" b="0" i="0">
                          <a:solidFill>
                            <a:schemeClr val="tx1"/>
                          </a:solidFill>
                          <a:effectLst/>
                          <a:latin typeface="+mn-lt"/>
                        </a:rPr>
                        <a:t>and would study the pattern of fossils. He realised that he could tell the age of a rock by looking at fossils</a:t>
                      </a:r>
                      <a:endParaRPr lang="en-GB" sz="1400">
                        <a:solidFill>
                          <a:schemeClr val="tx1"/>
                        </a:solidFill>
                        <a:effectLst/>
                        <a:latin typeface="+mn-lt"/>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651919278"/>
                  </a:ext>
                </a:extLst>
              </a:tr>
              <a:tr h="0">
                <a:tc rowSpan="2">
                  <a:txBody>
                    <a:bodyPr/>
                    <a:lstStyle/>
                    <a:p>
                      <a:r>
                        <a:rPr lang="en-GB" sz="1400" b="1">
                          <a:effectLst/>
                        </a:rPr>
                        <a:t>Lava</a:t>
                      </a:r>
                      <a:r>
                        <a:rPr lang="en-GB" sz="1400">
                          <a:effectLst/>
                        </a:rPr>
                        <a:t>- </a:t>
                      </a:r>
                      <a:r>
                        <a:rPr lang="en-GB" sz="1400" b="0" i="0" kern="1200">
                          <a:solidFill>
                            <a:schemeClr val="tx1"/>
                          </a:solidFill>
                          <a:effectLst/>
                          <a:latin typeface="+mn-lt"/>
                          <a:ea typeface="+mn-ea"/>
                          <a:cs typeface="+mn-cs"/>
                        </a:rPr>
                        <a:t>hot molten rock erupted from a volcano or fissure, or solid rock resulting from cooling of this.</a:t>
                      </a:r>
                      <a:endParaRPr lang="en-GB" sz="1400">
                        <a:effectLst/>
                      </a:endParaRPr>
                    </a:p>
                  </a:txBody>
                  <a:tcPr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08710674"/>
                  </a:ext>
                </a:extLst>
              </a:tr>
              <a:tr h="535090">
                <a:tc vMerge="1">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i="0">
                          <a:solidFill>
                            <a:schemeClr val="tx1"/>
                          </a:solidFill>
                          <a:effectLst/>
                          <a:latin typeface="+mn-lt"/>
                        </a:rPr>
                        <a:t>Inge Lehmann</a:t>
                      </a:r>
                      <a:r>
                        <a:rPr lang="en-GB" sz="1400" b="0" i="0">
                          <a:solidFill>
                            <a:schemeClr val="tx1"/>
                          </a:solidFill>
                          <a:effectLst/>
                          <a:latin typeface="+mn-lt"/>
                        </a:rPr>
                        <a:t> was a seismologist and looked at the waves of energy caused by earthquakes. She concluded that the earth has a solid core at the centre.</a:t>
                      </a:r>
                      <a:endParaRPr lang="en-GB" sz="1400">
                        <a:solidFill>
                          <a:schemeClr val="tx1"/>
                        </a:solidFill>
                        <a:effectLst/>
                        <a:latin typeface="+mn-lt"/>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09053547"/>
                  </a:ext>
                </a:extLst>
              </a:tr>
              <a:tr h="373366">
                <a:tc rowSpan="2">
                  <a:txBody>
                    <a:bodyPr/>
                    <a:lstStyle/>
                    <a:p>
                      <a:r>
                        <a:rPr lang="en-GB" sz="1400" b="1">
                          <a:effectLst/>
                        </a:rPr>
                        <a:t>Opaque</a:t>
                      </a:r>
                      <a:r>
                        <a:rPr lang="en-GB" sz="1400">
                          <a:effectLst/>
                        </a:rPr>
                        <a:t>- Something you cant see through </a:t>
                      </a:r>
                    </a:p>
                  </a:txBody>
                  <a:tcPr anchor="ctr">
                    <a:noFill/>
                  </a:tcPr>
                </a:tc>
                <a:tc rowSpan="3">
                  <a:txBody>
                    <a:bodyPr/>
                    <a:lstStyle/>
                    <a:p>
                      <a:r>
                        <a:rPr lang="en-GB" sz="1400" b="1" kern="1200">
                          <a:solidFill>
                            <a:schemeClr val="tx1"/>
                          </a:solidFill>
                          <a:effectLst/>
                          <a:latin typeface="+mn-lt"/>
                          <a:ea typeface="+mn-ea"/>
                          <a:cs typeface="+mn-cs"/>
                        </a:rPr>
                        <a:t>Electromagnets</a:t>
                      </a:r>
                      <a:r>
                        <a:rPr lang="en-GB" sz="1400" b="0" kern="1200">
                          <a:solidFill>
                            <a:schemeClr val="tx1"/>
                          </a:solidFill>
                          <a:effectLst/>
                          <a:latin typeface="+mn-lt"/>
                          <a:ea typeface="+mn-ea"/>
                          <a:cs typeface="+mn-cs"/>
                        </a:rPr>
                        <a:t> are made of coils of wire with electricity passing through them. Moving charges create magnetic fields, so when the coils of wire in an electromagnet have an electric current passing through them, the coils behave like a magnet.</a:t>
                      </a:r>
                      <a:endParaRPr lang="en-GB" sz="1400">
                        <a:solidFill>
                          <a:schemeClr val="tx1"/>
                        </a:solidFill>
                        <a:latin typeface="+mn-lt"/>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extLst>
                  <a:ext uri="{0D108BD9-81ED-4DB2-BD59-A6C34878D82A}">
                    <a16:rowId xmlns:a16="http://schemas.microsoft.com/office/drawing/2014/main" val="1361853817"/>
                  </a:ext>
                </a:extLst>
              </a:tr>
              <a:tr h="258040">
                <a:tc vMerge="1">
                  <a:txBody>
                    <a:bodyPr/>
                    <a:lstStyle/>
                    <a:p>
                      <a:endParaRPr lang="en-GB" sz="1400">
                        <a:effectLst/>
                      </a:endParaRPr>
                    </a:p>
                  </a:txBody>
                  <a:tcPr anchor="ctr">
                    <a:noFill/>
                  </a:tcPr>
                </a:tc>
                <a:tc vMerge="1">
                  <a:txBody>
                    <a:bodyPr/>
                    <a:lstStyle/>
                    <a:p>
                      <a:endParaRPr lang="en-GB"/>
                    </a:p>
                  </a:txBody>
                  <a:tcPr/>
                </a:tc>
                <a:tc rowSpan="5">
                  <a:txBody>
                    <a:bodyPr/>
                    <a:lstStyle/>
                    <a:p>
                      <a:pPr algn="ctr"/>
                      <a:endParaRPr lang="en-GB" sz="160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2187081431"/>
                  </a:ext>
                </a:extLst>
              </a:tr>
              <a:tr h="217818">
                <a:tc rowSpan="2">
                  <a:txBody>
                    <a:bodyPr/>
                    <a:lstStyle/>
                    <a:p>
                      <a:r>
                        <a:rPr lang="en-GB" sz="1400" b="1">
                          <a:effectLst/>
                        </a:rPr>
                        <a:t>Translucent</a:t>
                      </a:r>
                      <a:r>
                        <a:rPr lang="en-GB" sz="1400">
                          <a:effectLst/>
                        </a:rPr>
                        <a:t>- something you can just see through</a:t>
                      </a:r>
                    </a:p>
                  </a:txBody>
                  <a:tcPr anchor="ctr">
                    <a:noFill/>
                  </a:tcPr>
                </a:tc>
                <a:tc vMerge="1">
                  <a:txBody>
                    <a:bodyPr/>
                    <a:lstStyle/>
                    <a:p>
                      <a:endParaRPr lang="en-GB"/>
                    </a:p>
                  </a:txBody>
                  <a:tcPr>
                    <a:lnT w="12700" cap="flat" cmpd="sng" algn="ctr">
                      <a:solidFill>
                        <a:schemeClr val="tx1"/>
                      </a:solidFill>
                      <a:prstDash val="solid"/>
                      <a:round/>
                      <a:headEnd type="none" w="med" len="med"/>
                      <a:tailEnd type="none" w="med" len="med"/>
                    </a:lnT>
                  </a:tcPr>
                </a:tc>
                <a:tc vMerge="1">
                  <a:txBody>
                    <a:bodyPr/>
                    <a:lstStyle/>
                    <a:p>
                      <a:endParaRPr lang="en-GB"/>
                    </a:p>
                  </a:txBody>
                  <a:tcPr>
                    <a:lnT w="12700" cap="flat" cmpd="sng" algn="ctr">
                      <a:solidFill>
                        <a:schemeClr val="tx1"/>
                      </a:solidFill>
                      <a:prstDash val="solid"/>
                      <a:round/>
                      <a:headEnd type="none" w="med" len="med"/>
                      <a:tailEnd type="none" w="med" len="med"/>
                    </a:lnT>
                    <a:solidFill>
                      <a:srgbClr val="CC99FF"/>
                    </a:solidFill>
                  </a:tcPr>
                </a:tc>
                <a:extLst>
                  <a:ext uri="{0D108BD9-81ED-4DB2-BD59-A6C34878D82A}">
                    <a16:rowId xmlns:a16="http://schemas.microsoft.com/office/drawing/2014/main" val="2631373554"/>
                  </a:ext>
                </a:extLst>
              </a:tr>
              <a:tr h="413588">
                <a:tc vMerge="1">
                  <a:txBody>
                    <a:bodyPr/>
                    <a:lstStyle/>
                    <a:p>
                      <a:endParaRPr lang="en-GB">
                        <a:effectLst/>
                      </a:endParaRPr>
                    </a:p>
                  </a:txBody>
                  <a:tcPr>
                    <a:noFill/>
                  </a:tcPr>
                </a:tc>
                <a:tc rowSpan="3">
                  <a:txBody>
                    <a:bodyPr/>
                    <a:lstStyle/>
                    <a:p>
                      <a:pPr algn="ctr"/>
                      <a:r>
                        <a:rPr lang="en-US" sz="1200" b="1" u="sng"/>
                        <a:t>National Curriculum Objectives</a:t>
                      </a:r>
                    </a:p>
                    <a:p>
                      <a:pPr algn="ctr"/>
                      <a:r>
                        <a:rPr lang="en-GB" sz="1200"/>
                        <a:t>Explore the part that flowers play in the life cycle of a flowering plant, including pollinations, seed formation and seed dispersal.</a:t>
                      </a:r>
                    </a:p>
                    <a:p>
                      <a:pPr algn="ctr"/>
                      <a:r>
                        <a:rPr lang="en-GB" sz="1200" b="1"/>
                        <a:t>Identify that humans and some animals have skeletons and muscles for support, protection and movement.</a:t>
                      </a:r>
                    </a:p>
                    <a:p>
                      <a:pPr algn="ctr"/>
                      <a:r>
                        <a:rPr lang="en-GB" sz="1200"/>
                        <a:t>Explore the requirements of plants for life and growth (air, light, water, nutrients from soil, &amp; room to grow) &amp; how they vary from plant to plant.  </a:t>
                      </a:r>
                    </a:p>
                    <a:p>
                      <a:pPr algn="ctr"/>
                      <a:r>
                        <a:rPr lang="en-GB" sz="1200" b="1"/>
                        <a:t>Describe in simple terms how fossils are formed when things that have lived are trapped within rock.</a:t>
                      </a:r>
                    </a:p>
                  </a:txBody>
                  <a:tcPr>
                    <a:lnT w="12700" cap="flat" cmpd="sng" algn="ctr">
                      <a:solidFill>
                        <a:schemeClr val="tx1"/>
                      </a:solidFill>
                      <a:prstDash val="solid"/>
                      <a:round/>
                      <a:headEnd type="none" w="med" len="med"/>
                      <a:tailEnd type="none" w="med" len="med"/>
                    </a:lnT>
                    <a:solidFill>
                      <a:schemeClr val="accent1"/>
                    </a:solidFill>
                  </a:tcPr>
                </a:tc>
                <a:tc vMerge="1">
                  <a:txBody>
                    <a:bodyPr/>
                    <a:lstStyle/>
                    <a:p>
                      <a:endParaRPr lang="en-GB"/>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668839423"/>
                  </a:ext>
                </a:extLst>
              </a:tr>
              <a:tr h="631406">
                <a:tc>
                  <a:txBody>
                    <a:bodyPr/>
                    <a:lstStyle/>
                    <a:p>
                      <a:r>
                        <a:rPr lang="en-GB" sz="1400" b="1">
                          <a:effectLst/>
                        </a:rPr>
                        <a:t>Transparent</a:t>
                      </a:r>
                      <a:r>
                        <a:rPr lang="en-GB" sz="1400">
                          <a:effectLst/>
                        </a:rPr>
                        <a:t> – Something totally see through </a:t>
                      </a:r>
                    </a:p>
                  </a:txBody>
                  <a:tcPr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753581235"/>
                  </a:ext>
                </a:extLst>
              </a:tr>
              <a:tr h="631406">
                <a:tc>
                  <a:txBody>
                    <a:bodyPr/>
                    <a:lstStyle/>
                    <a:p>
                      <a:r>
                        <a:rPr lang="en-GB" sz="1400" b="1">
                          <a:effectLst/>
                        </a:rPr>
                        <a:t>X-ray </a:t>
                      </a:r>
                      <a:r>
                        <a:rPr lang="en-GB" sz="1400">
                          <a:effectLst/>
                        </a:rPr>
                        <a:t>- </a:t>
                      </a:r>
                      <a:r>
                        <a:rPr lang="en-GB" sz="1400" b="0" i="0" kern="1200">
                          <a:solidFill>
                            <a:schemeClr val="tx1"/>
                          </a:solidFill>
                          <a:effectLst/>
                          <a:latin typeface="+mn-lt"/>
                          <a:ea typeface="+mn-ea"/>
                          <a:cs typeface="+mn-cs"/>
                        </a:rPr>
                        <a:t>an electromagnetic wave which is able to pass through many materials opaque to light.</a:t>
                      </a:r>
                      <a:endParaRPr lang="en-GB" sz="1400">
                        <a:effectLst/>
                      </a:endParaRPr>
                    </a:p>
                  </a:txBody>
                  <a:tcPr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663671921"/>
                  </a:ext>
                </a:extLst>
              </a:tr>
            </a:tbl>
          </a:graphicData>
        </a:graphic>
      </p:graphicFrame>
      <p:pic>
        <p:nvPicPr>
          <p:cNvPr id="1030" name="Picture 6">
            <a:extLst>
              <a:ext uri="{FF2B5EF4-FFF2-40B4-BE49-F238E27FC236}">
                <a16:creationId xmlns:a16="http://schemas.microsoft.com/office/drawing/2014/main" id="{1F4C7596-95A7-7BE9-3919-8D66116533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06694" y="900894"/>
            <a:ext cx="1285167" cy="1473816"/>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8">
            <a:extLst>
              <a:ext uri="{FF2B5EF4-FFF2-40B4-BE49-F238E27FC236}">
                <a16:creationId xmlns:a16="http://schemas.microsoft.com/office/drawing/2014/main" id="{5A886CA8-D198-D880-D0FD-C42BA3A0849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48565" y="907788"/>
            <a:ext cx="1320230" cy="146692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0">
            <a:extLst>
              <a:ext uri="{FF2B5EF4-FFF2-40B4-BE49-F238E27FC236}">
                <a16:creationId xmlns:a16="http://schemas.microsoft.com/office/drawing/2014/main" id="{D6CF8CA5-3F5E-D958-ED02-F19765ACBA0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07752" y="2501852"/>
            <a:ext cx="1368430" cy="166071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2">
            <a:extLst>
              <a:ext uri="{FF2B5EF4-FFF2-40B4-BE49-F238E27FC236}">
                <a16:creationId xmlns:a16="http://schemas.microsoft.com/office/drawing/2014/main" id="{97711889-9A55-6237-038A-87D143E23DC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71647" y="2501852"/>
            <a:ext cx="1404176" cy="1800226"/>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A9AF446F-26D1-6A77-B7DC-F104FD95687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171647" y="4605025"/>
            <a:ext cx="1320214" cy="185423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6">
            <a:extLst>
              <a:ext uri="{FF2B5EF4-FFF2-40B4-BE49-F238E27FC236}">
                <a16:creationId xmlns:a16="http://schemas.microsoft.com/office/drawing/2014/main" id="{040C3111-FB32-A927-FD0B-7F39B5411CD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567884" y="4850154"/>
            <a:ext cx="1466922" cy="14669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01742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389</Words>
  <Application>Microsoft Office PowerPoint</Application>
  <PresentationFormat>Widescreen</PresentationFormat>
  <Paragraphs>29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Zoe Button</dc:creator>
  <cp:lastModifiedBy>Zoe Button</cp:lastModifiedBy>
  <cp:revision>1</cp:revision>
  <dcterms:created xsi:type="dcterms:W3CDTF">2023-05-26T08:57:54Z</dcterms:created>
  <dcterms:modified xsi:type="dcterms:W3CDTF">2023-05-26T08:58:26Z</dcterms:modified>
</cp:coreProperties>
</file>