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9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9455" autoAdjust="0"/>
  </p:normalViewPr>
  <p:slideViewPr>
    <p:cSldViewPr snapToGrid="0">
      <p:cViewPr varScale="1">
        <p:scale>
          <a:sx n="67" d="100"/>
          <a:sy n="67" d="100"/>
        </p:scale>
        <p:origin x="64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B375B-E87D-45C4-A799-67EEC8EF7FE9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37F65-8B37-4D9C-9FE9-FDE01CEEA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2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37F65-8B37-4D9C-9FE9-FDE01CEEA1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09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37F65-8B37-4D9C-9FE9-FDE01CEEA1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0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37F65-8B37-4D9C-9FE9-FDE01CEEA1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002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37F65-8B37-4D9C-9FE9-FDE01CEEA1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1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E1DE-1FB7-49C9-9782-3E3F57A63E2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94E3-7490-453E-924E-9278D0A61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06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E1DE-1FB7-49C9-9782-3E3F57A63E2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94E3-7490-453E-924E-9278D0A61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7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E1DE-1FB7-49C9-9782-3E3F57A63E2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94E3-7490-453E-924E-9278D0A61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04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E1DE-1FB7-49C9-9782-3E3F57A63E2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94E3-7490-453E-924E-9278D0A61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56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E1DE-1FB7-49C9-9782-3E3F57A63E2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94E3-7490-453E-924E-9278D0A61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80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E1DE-1FB7-49C9-9782-3E3F57A63E2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94E3-7490-453E-924E-9278D0A61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3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E1DE-1FB7-49C9-9782-3E3F57A63E2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94E3-7490-453E-924E-9278D0A61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5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E1DE-1FB7-49C9-9782-3E3F57A63E2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94E3-7490-453E-924E-9278D0A61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49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E1DE-1FB7-49C9-9782-3E3F57A63E2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94E3-7490-453E-924E-9278D0A61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7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E1DE-1FB7-49C9-9782-3E3F57A63E2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94E3-7490-453E-924E-9278D0A61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4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E1DE-1FB7-49C9-9782-3E3F57A63E2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94E3-7490-453E-924E-9278D0A61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6E1DE-1FB7-49C9-9782-3E3F57A63E2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094E3-7490-453E-924E-9278D0A61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79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909993"/>
              </p:ext>
            </p:extLst>
          </p:nvPr>
        </p:nvGraphicFramePr>
        <p:xfrm>
          <a:off x="721711" y="198247"/>
          <a:ext cx="10867456" cy="655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3911">
                  <a:extLst>
                    <a:ext uri="{9D8B030D-6E8A-4147-A177-3AD203B41FA5}">
                      <a16:colId xmlns:a16="http://schemas.microsoft.com/office/drawing/2014/main" val="3070121179"/>
                    </a:ext>
                  </a:extLst>
                </a:gridCol>
                <a:gridCol w="4042156">
                  <a:extLst>
                    <a:ext uri="{9D8B030D-6E8A-4147-A177-3AD203B41FA5}">
                      <a16:colId xmlns:a16="http://schemas.microsoft.com/office/drawing/2014/main" val="3607904477"/>
                    </a:ext>
                  </a:extLst>
                </a:gridCol>
                <a:gridCol w="3841389">
                  <a:extLst>
                    <a:ext uri="{9D8B030D-6E8A-4147-A177-3AD203B41FA5}">
                      <a16:colId xmlns:a16="http://schemas.microsoft.com/office/drawing/2014/main" val="127833153"/>
                    </a:ext>
                  </a:extLst>
                </a:gridCol>
              </a:tblGrid>
              <a:tr h="45546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YEAR</a:t>
                      </a:r>
                      <a:r>
                        <a:rPr lang="en-GB" sz="1800" baseline="0" dirty="0" smtClean="0"/>
                        <a:t> 1 SCIENCE – EVERYDAY MATERIALS – Autumn 1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119984"/>
                  </a:ext>
                </a:extLst>
              </a:tr>
              <a:tr h="35902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Tier 3 Vocabulary</a:t>
                      </a:r>
                      <a:endParaRPr lang="en-GB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Knowledge Facts</a:t>
                      </a:r>
                      <a:endParaRPr lang="en-GB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Recommended Reads</a:t>
                      </a:r>
                      <a:endParaRPr lang="en-GB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10420"/>
                  </a:ext>
                </a:extLst>
              </a:tr>
              <a:tr h="514238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Hard – </a:t>
                      </a:r>
                      <a:r>
                        <a:rPr lang="en-GB" sz="1100" b="0" dirty="0" smtClean="0">
                          <a:latin typeface="Comic Sans MS" panose="030F0702030302020204" pitchFamily="66" charset="0"/>
                        </a:rPr>
                        <a:t>not soft.</a:t>
                      </a:r>
                      <a:endParaRPr lang="en-GB" sz="11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The materials are wood, metal, plastic, water, metal,</a:t>
                      </a:r>
                      <a:r>
                        <a:rPr lang="en-GB" sz="1200" baseline="0" dirty="0" smtClean="0">
                          <a:latin typeface="Comic Sans MS" panose="030F0702030302020204" pitchFamily="66" charset="0"/>
                        </a:rPr>
                        <a:t> glass 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and rock.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100" dirty="0" smtClean="0"/>
                    </a:p>
                    <a:p>
                      <a:pPr algn="ctr"/>
                      <a:endParaRPr lang="en-GB" sz="800" dirty="0" smtClean="0"/>
                    </a:p>
                    <a:p>
                      <a:pPr algn="ctr"/>
                      <a:endParaRPr lang="en-GB" sz="1600" dirty="0" smtClean="0"/>
                    </a:p>
                    <a:p>
                      <a:pPr algn="ctr"/>
                      <a:endParaRPr lang="en-GB" sz="200" dirty="0" smtClean="0"/>
                    </a:p>
                    <a:p>
                      <a:pPr algn="ctr"/>
                      <a:r>
                        <a:rPr lang="en-GB" sz="1600" dirty="0" smtClean="0"/>
                        <a:t>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5936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Shiny -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reflecting or glowing with light</a:t>
                      </a:r>
                      <a:endParaRPr lang="en-GB" sz="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3549"/>
                  </a:ext>
                </a:extLst>
              </a:tr>
              <a:tr h="4365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Materials</a:t>
                      </a:r>
                      <a:r>
                        <a:rPr lang="en-GB" sz="1200" baseline="0" dirty="0" smtClean="0">
                          <a:latin typeface="Comic Sans MS" panose="030F0702030302020204" pitchFamily="66" charset="0"/>
                        </a:rPr>
                        <a:t> on our school grounds include: plastic, water, metal, rock, glass and wood. 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573885"/>
                  </a:ext>
                </a:extLst>
              </a:tr>
              <a:tr h="155409">
                <a:tc rowSpan="2"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Soft -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easy to bend or to shape; not firm or hard.</a:t>
                      </a:r>
                      <a:endParaRPr lang="en-GB" sz="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28236"/>
                  </a:ext>
                </a:extLst>
              </a:tr>
              <a:tr h="3588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Objects can be made from more than</a:t>
                      </a:r>
                      <a:r>
                        <a:rPr lang="en-GB" sz="1200" baseline="0" dirty="0" smtClean="0">
                          <a:latin typeface="Comic Sans MS" panose="030F0702030302020204" pitchFamily="66" charset="0"/>
                        </a:rPr>
                        <a:t> one material. For example: scissors are metal and plastic. 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827629"/>
                  </a:ext>
                </a:extLst>
              </a:tr>
              <a:tr h="23311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Dull -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not shiny or bright</a:t>
                      </a:r>
                      <a:endParaRPr lang="en-GB" sz="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12472"/>
                  </a:ext>
                </a:extLst>
              </a:tr>
              <a:tr h="3059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Objects that are hard are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very solid, rigid or firm.  Objects that are </a:t>
                      </a:r>
                      <a:r>
                        <a:rPr lang="en-GB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soft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are pleasant to touch, and not rough or hard.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037473"/>
                  </a:ext>
                </a:extLst>
              </a:tr>
              <a:tr h="514238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Properties -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Materials can be described by their properties </a:t>
                      </a:r>
                      <a:r>
                        <a:rPr lang="en-GB" sz="11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e.g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soft, hard, shiny, dull.</a:t>
                      </a:r>
                      <a:endParaRPr lang="en-GB" sz="11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Objects that are shiny reflect light. Objects that are dull do not reflect light</a:t>
                      </a:r>
                      <a:r>
                        <a:rPr lang="en-GB" sz="1200" baseline="0" dirty="0" smtClean="0">
                          <a:latin typeface="Comic Sans MS" panose="030F0702030302020204" pitchFamily="66" charset="0"/>
                        </a:rPr>
                        <a:t> and do not have a shine to it.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Which of</a:t>
                      </a:r>
                      <a:r>
                        <a:rPr lang="en-GB" sz="1600" baseline="0" dirty="0" smtClean="0"/>
                        <a:t> these materials do you use every day?</a:t>
                      </a:r>
                      <a:endParaRPr lang="en-GB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168505"/>
                  </a:ext>
                </a:extLst>
              </a:tr>
              <a:tr h="363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Water -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colourless, transparent, odourless liquid.</a:t>
                      </a:r>
                      <a:endParaRPr lang="en-GB" sz="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9663422"/>
                  </a:ext>
                </a:extLst>
              </a:tr>
              <a:tr h="1560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effectLst/>
                        </a:rPr>
                        <a:t>National Curriculum End Points</a:t>
                      </a:r>
                    </a:p>
                    <a:p>
                      <a:r>
                        <a:rPr lang="en-GB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d</a:t>
                      </a:r>
                      <a:r>
                        <a:rPr lang="en-GB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istinguish between an object and the material from which it is made.</a:t>
                      </a:r>
                    </a:p>
                    <a:p>
                      <a:r>
                        <a:rPr lang="en-GB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identify and name a variety of everyday materials, including wood, plastic, glass, metal, water, and rock.</a:t>
                      </a:r>
                    </a:p>
                    <a:p>
                      <a:r>
                        <a:rPr lang="en-GB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d</a:t>
                      </a:r>
                      <a:r>
                        <a:rPr lang="en-GB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escribe the simple physical properties of a variety of everyday materials.</a:t>
                      </a:r>
                    </a:p>
                    <a:p>
                      <a:r>
                        <a:rPr lang="en-GB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c</a:t>
                      </a:r>
                      <a:r>
                        <a:rPr lang="en-GB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ompare and group together a variety of everyday materials on the basis of their simple physical properties.</a:t>
                      </a:r>
                      <a:endParaRPr lang="en-GB" sz="1050" b="0" dirty="0" smtClean="0">
                        <a:effectLst/>
                      </a:endParaRPr>
                    </a:p>
                    <a:p>
                      <a:endParaRPr lang="en-GB" sz="800" b="1" dirty="0" smtClean="0">
                        <a:effectLst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57992"/>
                  </a:ext>
                </a:extLst>
              </a:tr>
              <a:tr h="435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Metal -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solid material</a:t>
                      </a:r>
                      <a:endParaRPr lang="en-GB" sz="11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91588"/>
                  </a:ext>
                </a:extLst>
              </a:tr>
              <a:tr h="543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Plastic -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material that contains as an essential ingredient an organic substance of large molecular weight.</a:t>
                      </a:r>
                      <a:endParaRPr lang="en-GB" sz="800" b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800" b="1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39561"/>
                  </a:ext>
                </a:extLst>
              </a:tr>
              <a:tr h="33926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Rock -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rock is a solid made up of a bunch of different minerals.</a:t>
                      </a:r>
                      <a:endParaRPr lang="en-GB" sz="1100" b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532227"/>
                  </a:ext>
                </a:extLst>
              </a:tr>
              <a:tr h="509326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Glass -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Glass is easily breakable, but it can also be made very strong.  It usually lets light </a:t>
                      </a:r>
                      <a:r>
                        <a:rPr lang="en-GB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shine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through, but it blocks liquids and air. </a:t>
                      </a:r>
                      <a:endParaRPr lang="en-GB" sz="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2494"/>
                  </a:ext>
                </a:extLst>
              </a:tr>
            </a:tbl>
          </a:graphicData>
        </a:graphic>
      </p:graphicFrame>
      <p:pic>
        <p:nvPicPr>
          <p:cNvPr id="9" name="Picture 8" descr="https://images-na.ssl-images-amazon.com/images/I/51ZmDYtwGnL._SX414_BO1,204,203,200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163" y="1438666"/>
            <a:ext cx="1031966" cy="155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images-na.ssl-images-amazon.com/images/I/51UFo8oYZAL._SX397_BO1,204,203,200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962" y="1432630"/>
            <a:ext cx="987017" cy="157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images-na.ssl-images-amazon.com/images/I/61KlHXbVAwL._SX258_BO1,204,203,200_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672" y="1435556"/>
            <a:ext cx="1388200" cy="156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FREE Materials Word Mat KS1 by PlanBe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25305" r="6455" b="21145"/>
          <a:stretch/>
        </p:blipFill>
        <p:spPr bwMode="auto">
          <a:xfrm>
            <a:off x="7892378" y="4003646"/>
            <a:ext cx="3696789" cy="236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24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60984"/>
              </p:ext>
            </p:extLst>
          </p:nvPr>
        </p:nvGraphicFramePr>
        <p:xfrm>
          <a:off x="220135" y="28575"/>
          <a:ext cx="11717865" cy="716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7410">
                  <a:extLst>
                    <a:ext uri="{9D8B030D-6E8A-4147-A177-3AD203B41FA5}">
                      <a16:colId xmlns:a16="http://schemas.microsoft.com/office/drawing/2014/main" val="3070121179"/>
                    </a:ext>
                  </a:extLst>
                </a:gridCol>
                <a:gridCol w="4358466">
                  <a:extLst>
                    <a:ext uri="{9D8B030D-6E8A-4147-A177-3AD203B41FA5}">
                      <a16:colId xmlns:a16="http://schemas.microsoft.com/office/drawing/2014/main" val="3607904477"/>
                    </a:ext>
                  </a:extLst>
                </a:gridCol>
                <a:gridCol w="4141989">
                  <a:extLst>
                    <a:ext uri="{9D8B030D-6E8A-4147-A177-3AD203B41FA5}">
                      <a16:colId xmlns:a16="http://schemas.microsoft.com/office/drawing/2014/main" val="127833153"/>
                    </a:ext>
                  </a:extLst>
                </a:gridCol>
              </a:tblGrid>
              <a:tr h="343762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YEAR</a:t>
                      </a:r>
                      <a:r>
                        <a:rPr lang="en-GB" sz="1800" baseline="0" dirty="0" smtClean="0"/>
                        <a:t> 1 SCIENCE – SEASONAL CHANGES (AUTUMN &amp; WINTER) – Autumn 2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119984"/>
                  </a:ext>
                </a:extLst>
              </a:tr>
              <a:tr h="31511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Tier 3 Vocabulary</a:t>
                      </a:r>
                      <a:endParaRPr lang="en-GB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Knowledge Facts</a:t>
                      </a:r>
                      <a:endParaRPr lang="en-GB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Book Curriculum &amp; Recommended Reads</a:t>
                      </a:r>
                      <a:endParaRPr lang="en-GB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10420"/>
                  </a:ext>
                </a:extLst>
              </a:tr>
              <a:tr h="401056">
                <a:tc rowSpan="3"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Seasons -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This cycle of weather changes is divided into four parts, known as the seasons. The four seasons are winter, spring, summer, and autumn</a:t>
                      </a:r>
                      <a:r>
                        <a:rPr lang="en-GB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1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There are four seasons. There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are 12 months. Each season lasts about 3 months.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100" dirty="0" smtClean="0"/>
                    </a:p>
                    <a:p>
                      <a:pPr algn="ctr"/>
                      <a:endParaRPr lang="en-GB" sz="800" dirty="0" smtClean="0"/>
                    </a:p>
                    <a:p>
                      <a:pPr algn="ctr"/>
                      <a:endParaRPr lang="en-GB" sz="1600" dirty="0" smtClean="0"/>
                    </a:p>
                    <a:p>
                      <a:pPr algn="ctr"/>
                      <a:endParaRPr lang="en-GB" sz="200" dirty="0" smtClean="0"/>
                    </a:p>
                    <a:p>
                      <a:pPr algn="ctr"/>
                      <a:r>
                        <a:rPr lang="en-GB" sz="1600" dirty="0" smtClean="0"/>
                        <a:t>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59365"/>
                  </a:ext>
                </a:extLst>
              </a:tr>
              <a:tr h="4010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The weather is colder in Autumn.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We get more rain and wind. The leaves begin to fall off trees.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228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1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seasons are defined as spring (March, April, May), summer (June, July, August), autumn (September, October, November) and winter (December, January, February). Spring and Summer get more daylight.</a:t>
                      </a:r>
                      <a:endParaRPr lang="en-GB" sz="11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475394"/>
                  </a:ext>
                </a:extLst>
              </a:tr>
              <a:tr h="401056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Months -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each of the twelve named periods into which a year is divided.</a:t>
                      </a:r>
                      <a:endParaRPr lang="en-GB" sz="8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63316"/>
                  </a:ext>
                </a:extLst>
              </a:tr>
              <a:tr h="248273">
                <a:tc rowSpan="3">
                  <a:txBody>
                    <a:bodyPr/>
                    <a:lstStyle/>
                    <a:p>
                      <a:r>
                        <a:rPr lang="en-GB" sz="1200" b="1" u="none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Weather - </a:t>
                      </a:r>
                      <a:r>
                        <a:rPr lang="en-GB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Weather is sunshine, rain, snow, wind, and storms. It's what is going on outside right now.</a:t>
                      </a:r>
                      <a:endParaRPr lang="en-GB" sz="1200" b="0" u="none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042467"/>
                  </a:ext>
                </a:extLst>
              </a:tr>
              <a:tr h="4010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A flowering plant has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roots, leaves, a stem, and a flower. Most plants have roots.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858677"/>
                  </a:ext>
                </a:extLst>
              </a:tr>
              <a:tr h="95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A tree is a plant because it has roots and needs water and sunlight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to grown. A tree has roots, a trunk, branches and leaves.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134754"/>
                  </a:ext>
                </a:extLst>
              </a:tr>
              <a:tr h="462778">
                <a:tc rowSpan="2"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Changes -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make or become different </a:t>
                      </a:r>
                      <a:endParaRPr lang="en-GB" sz="800" b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159257"/>
                  </a:ext>
                </a:extLst>
              </a:tr>
              <a:tr h="1476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Not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every tree loses their leaves in winter. Evergreen trees (cedar, holly) keep their leaves. Deciduous trees (ash, oak,  birch) lose their leaves by winter.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95086"/>
                  </a:ext>
                </a:extLst>
              </a:tr>
              <a:tr h="410934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Growth -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 increase in size.</a:t>
                      </a:r>
                      <a:endParaRPr lang="en-GB" sz="800" b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855428"/>
                  </a:ext>
                </a:extLst>
              </a:tr>
              <a:tr h="352576">
                <a:tc rowSpan="2"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Structure -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something built or arranged in a definite way.</a:t>
                      </a:r>
                      <a:endParaRPr lang="en-GB" sz="800" b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effectLst/>
                          <a:latin typeface="+mn-lt"/>
                        </a:rPr>
                        <a:t>National Curriculum End Points</a:t>
                      </a:r>
                    </a:p>
                    <a:p>
                      <a:r>
                        <a:rPr lang="en-GB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observe changes that occur across the four seasons.  </a:t>
                      </a:r>
                    </a:p>
                    <a:p>
                      <a:r>
                        <a:rPr lang="en-GB" sz="11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observe and describe weather associated with the seasons and how the day length varies.</a:t>
                      </a:r>
                    </a:p>
                    <a:p>
                      <a:pPr rtl="0"/>
                      <a:r>
                        <a:rPr lang="en-GB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i</a:t>
                      </a:r>
                      <a:r>
                        <a:rPr lang="en-GB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dentify and describe the basic structure of a variety of common flowering plants, </a:t>
                      </a:r>
                      <a:r>
                        <a:rPr lang="en-GB" sz="11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including trees.</a:t>
                      </a:r>
                      <a:r>
                        <a:rPr lang="en-GB" sz="1100" b="0" u="non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en-GB" sz="1100" b="0" u="none" dirty="0" smtClean="0">
                          <a:effectLst/>
                          <a:latin typeface="+mn-lt"/>
                        </a:rPr>
                      </a:br>
                      <a:r>
                        <a:rPr lang="en-GB" sz="1100" b="0" u="none" dirty="0" smtClean="0">
                          <a:effectLst/>
                          <a:latin typeface="+mn-lt"/>
                        </a:rPr>
                        <a:t>I can i</a:t>
                      </a:r>
                      <a:r>
                        <a:rPr lang="en-GB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dentify and name a variety of common wild and garden plants, </a:t>
                      </a:r>
                      <a:r>
                        <a:rPr lang="en-GB" sz="11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including deciduous and evergreen trees</a:t>
                      </a:r>
                      <a:r>
                        <a:rPr lang="en-GB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100" b="0" u="none" dirty="0" smtClean="0">
                        <a:effectLst/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9663422"/>
                  </a:ext>
                </a:extLst>
              </a:tr>
              <a:tr h="2502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What is the weather like today?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91588"/>
                  </a:ext>
                </a:extLst>
              </a:tr>
              <a:tr h="105758">
                <a:tc rowSpan="2"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Vary -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change; to make different.</a:t>
                      </a:r>
                      <a:endParaRPr lang="en-GB" sz="800" b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531686"/>
                  </a:ext>
                </a:extLst>
              </a:tr>
              <a:tr h="2911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685794"/>
                  </a:ext>
                </a:extLst>
              </a:tr>
              <a:tr h="346619">
                <a:tc rowSpan="2"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Plants</a:t>
                      </a:r>
                      <a:r>
                        <a:rPr lang="en-GB" sz="1100" b="1" baseline="0" dirty="0" smtClean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living things that grow from the soil and turn light from the sun into food.</a:t>
                      </a:r>
                      <a:endParaRPr lang="en-GB" sz="800" b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484426"/>
                  </a:ext>
                </a:extLst>
              </a:tr>
              <a:tr h="3151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effectLst/>
                        </a:rPr>
                        <a:t>The Seasons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76059"/>
                  </a:ext>
                </a:extLst>
              </a:tr>
              <a:tr h="1375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 smtClean="0">
                        <a:effectLst/>
                      </a:endParaRPr>
                    </a:p>
                    <a:p>
                      <a:endParaRPr lang="en-GB" sz="400" b="1" dirty="0" smtClean="0">
                        <a:effectLst/>
                      </a:endParaRPr>
                    </a:p>
                    <a:p>
                      <a:endParaRPr lang="en-GB" sz="400" b="1" dirty="0" smtClean="0">
                        <a:effectLst/>
                      </a:endParaRPr>
                    </a:p>
                    <a:p>
                      <a:endParaRPr lang="en-GB" sz="400" b="1" dirty="0" smtClean="0">
                        <a:effectLst/>
                      </a:endParaRPr>
                    </a:p>
                    <a:p>
                      <a:endParaRPr lang="en-GB" sz="400" b="1" dirty="0" smtClean="0">
                        <a:effectLst/>
                      </a:endParaRPr>
                    </a:p>
                    <a:p>
                      <a:endParaRPr lang="en-GB" sz="400" b="1" dirty="0" smtClean="0">
                        <a:effectLst/>
                      </a:endParaRPr>
                    </a:p>
                    <a:p>
                      <a:endParaRPr lang="en-GB" sz="400" b="1" dirty="0" smtClean="0">
                        <a:effectLst/>
                      </a:endParaRPr>
                    </a:p>
                    <a:p>
                      <a:endParaRPr lang="en-GB" sz="400" b="1" dirty="0" smtClean="0">
                        <a:effectLst/>
                      </a:endParaRPr>
                    </a:p>
                    <a:p>
                      <a:endParaRPr lang="en-GB" sz="400" b="1" dirty="0" smtClean="0">
                        <a:effectLst/>
                      </a:endParaRPr>
                    </a:p>
                    <a:p>
                      <a:endParaRPr lang="en-GB" sz="400" b="1" dirty="0" smtClean="0">
                        <a:effectLst/>
                      </a:endParaRPr>
                    </a:p>
                    <a:p>
                      <a:endParaRPr lang="en-GB" sz="400" b="1" dirty="0" smtClean="0">
                        <a:effectLst/>
                      </a:endParaRPr>
                    </a:p>
                    <a:p>
                      <a:endParaRPr lang="en-GB" sz="400" b="1" dirty="0" smtClean="0">
                        <a:effectLst/>
                      </a:endParaRPr>
                    </a:p>
                    <a:p>
                      <a:endParaRPr lang="en-GB" sz="400" b="1" dirty="0" smtClean="0">
                        <a:effectLst/>
                      </a:endParaRPr>
                    </a:p>
                    <a:p>
                      <a:endParaRPr lang="en-GB" sz="400" b="1" dirty="0" smtClean="0">
                        <a:effectLst/>
                      </a:endParaRPr>
                    </a:p>
                    <a:p>
                      <a:endParaRPr lang="en-GB" sz="400" b="1" dirty="0" smtClean="0">
                        <a:effectLst/>
                      </a:endParaRPr>
                    </a:p>
                    <a:p>
                      <a:endParaRPr lang="en-GB" sz="1000" b="1" dirty="0" smtClean="0">
                        <a:effectLst/>
                      </a:endParaRPr>
                    </a:p>
                    <a:p>
                      <a:endParaRPr lang="en-GB" sz="1000" b="1" dirty="0" smtClean="0">
                        <a:effectLst/>
                      </a:endParaRPr>
                    </a:p>
                    <a:p>
                      <a:endParaRPr lang="en-GB" sz="1000" b="1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854709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889035" y="919877"/>
            <a:ext cx="1071110" cy="14457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5515" y="932944"/>
            <a:ext cx="1209675" cy="142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456" y="2540304"/>
            <a:ext cx="1735792" cy="12674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7627" y="5759371"/>
            <a:ext cx="3683725" cy="1082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4161" y="919877"/>
            <a:ext cx="1123890" cy="1428750"/>
          </a:xfrm>
          <a:prstGeom prst="rect">
            <a:avLst/>
          </a:prstGeom>
        </p:spPr>
      </p:pic>
      <p:pic>
        <p:nvPicPr>
          <p:cNvPr id="14" name="Picture 13" descr="Weather-symbols - Lynne Allbutt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873" y="4758157"/>
            <a:ext cx="3040178" cy="20024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17627" y="6422032"/>
            <a:ext cx="3785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Spring      Summer      Autumn      Winter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349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40705"/>
              </p:ext>
            </p:extLst>
          </p:nvPr>
        </p:nvGraphicFramePr>
        <p:xfrm>
          <a:off x="895239" y="114084"/>
          <a:ext cx="10867456" cy="6785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3911">
                  <a:extLst>
                    <a:ext uri="{9D8B030D-6E8A-4147-A177-3AD203B41FA5}">
                      <a16:colId xmlns:a16="http://schemas.microsoft.com/office/drawing/2014/main" val="3070121179"/>
                    </a:ext>
                  </a:extLst>
                </a:gridCol>
                <a:gridCol w="4042156">
                  <a:extLst>
                    <a:ext uri="{9D8B030D-6E8A-4147-A177-3AD203B41FA5}">
                      <a16:colId xmlns:a16="http://schemas.microsoft.com/office/drawing/2014/main" val="3607904477"/>
                    </a:ext>
                  </a:extLst>
                </a:gridCol>
                <a:gridCol w="3841389">
                  <a:extLst>
                    <a:ext uri="{9D8B030D-6E8A-4147-A177-3AD203B41FA5}">
                      <a16:colId xmlns:a16="http://schemas.microsoft.com/office/drawing/2014/main" val="127833153"/>
                    </a:ext>
                  </a:extLst>
                </a:gridCol>
              </a:tblGrid>
              <a:tr h="33847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YEAR</a:t>
                      </a:r>
                      <a:r>
                        <a:rPr lang="en-GB" sz="1800" baseline="0" dirty="0" smtClean="0"/>
                        <a:t> 1 SCIENCE – ANIMALS – Spring 1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119984"/>
                  </a:ext>
                </a:extLst>
              </a:tr>
              <a:tr h="31027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Tier 3 Vocabulary</a:t>
                      </a:r>
                      <a:endParaRPr lang="en-GB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Knowledge Facts</a:t>
                      </a:r>
                      <a:endParaRPr lang="en-GB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Book Curriculum &amp; Recommended Reads</a:t>
                      </a:r>
                      <a:endParaRPr lang="en-GB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10420"/>
                  </a:ext>
                </a:extLst>
              </a:tr>
              <a:tr h="496781">
                <a:tc rowSpan="3">
                  <a:txBody>
                    <a:bodyPr/>
                    <a:lstStyle/>
                    <a:p>
                      <a:r>
                        <a:rPr lang="en-GB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Amphibians</a:t>
                      </a: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cold-blooded vertebrate animal.  They are distinguished by having an aquatic gill-breathing larval stage followed (typically) by a terrestrial lung-breathing adult stage.</a:t>
                      </a:r>
                      <a:endParaRPr lang="en-GB" sz="1200" i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i="0" dirty="0" smtClean="0">
                          <a:latin typeface="Comic Sans MS" panose="030F0702030302020204" pitchFamily="66" charset="0"/>
                        </a:rPr>
                        <a:t>In Winter</a:t>
                      </a:r>
                      <a:r>
                        <a:rPr lang="en-GB" sz="1100" i="0" baseline="0" dirty="0" smtClean="0">
                          <a:latin typeface="Comic Sans MS" panose="030F0702030302020204" pitchFamily="66" charset="0"/>
                        </a:rPr>
                        <a:t> it is cold. Sometimes it might snow. It is darker in Winter because we get less daylight. </a:t>
                      </a:r>
                      <a:endParaRPr lang="en-GB" sz="11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100" dirty="0" smtClean="0"/>
                    </a:p>
                    <a:p>
                      <a:pPr algn="ctr"/>
                      <a:endParaRPr lang="en-GB" sz="800" dirty="0" smtClean="0"/>
                    </a:p>
                    <a:p>
                      <a:pPr algn="ctr"/>
                      <a:endParaRPr lang="en-GB" sz="1600" dirty="0" smtClean="0"/>
                    </a:p>
                    <a:p>
                      <a:pPr algn="ctr"/>
                      <a:endParaRPr lang="en-GB" sz="200" dirty="0" smtClean="0"/>
                    </a:p>
                    <a:p>
                      <a:pPr algn="ctr"/>
                      <a:r>
                        <a:rPr lang="en-GB" sz="1600" dirty="0" smtClean="0"/>
                        <a:t>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59365"/>
                  </a:ext>
                </a:extLst>
              </a:tr>
              <a:tr h="6292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0" dirty="0" smtClean="0">
                          <a:latin typeface="Comic Sans MS" panose="030F0702030302020204" pitchFamily="66" charset="0"/>
                        </a:rPr>
                        <a:t>A bird has wings, a</a:t>
                      </a:r>
                      <a:r>
                        <a:rPr lang="en-GB" sz="1100" i="0" baseline="0" dirty="0" smtClean="0">
                          <a:latin typeface="Comic Sans MS" panose="030F0702030302020204" pitchFamily="66" charset="0"/>
                        </a:rPr>
                        <a:t> beak, feathers, a tail and claws. Some common birds include; </a:t>
                      </a:r>
                      <a:r>
                        <a:rPr lang="en-GB" sz="110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r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obin,</a:t>
                      </a:r>
                      <a:r>
                        <a:rPr lang="en-GB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 h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erring gull</a:t>
                      </a:r>
                      <a:r>
                        <a:rPr lang="en-GB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a s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parrow,</a:t>
                      </a:r>
                      <a:r>
                        <a:rPr lang="en-GB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 b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lackbird,</a:t>
                      </a:r>
                      <a:r>
                        <a:rPr lang="en-GB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 b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lue tit</a:t>
                      </a:r>
                      <a:r>
                        <a:rPr lang="en-GB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and a p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arrot.</a:t>
                      </a:r>
                    </a:p>
                    <a:p>
                      <a:endParaRPr lang="en-GB" sz="11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6805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100" i="0" dirty="0" smtClean="0">
                          <a:latin typeface="Comic Sans MS" panose="030F0702030302020204" pitchFamily="66" charset="0"/>
                        </a:rPr>
                        <a:t>A fish has a fin, scales, tail and gills. Some common fish include: cod, goldfish, Tuna</a:t>
                      </a:r>
                      <a:r>
                        <a:rPr lang="en-GB" sz="1100" i="0" baseline="0" dirty="0" smtClean="0">
                          <a:latin typeface="Comic Sans MS" panose="030F0702030302020204" pitchFamily="66" charset="0"/>
                        </a:rPr>
                        <a:t> and salmon. </a:t>
                      </a:r>
                      <a:endParaRPr lang="en-GB" sz="11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475946"/>
                  </a:ext>
                </a:extLst>
              </a:tr>
              <a:tr h="436212">
                <a:tc rowSpan="2">
                  <a:txBody>
                    <a:bodyPr/>
                    <a:lstStyle/>
                    <a:p>
                      <a:r>
                        <a:rPr lang="en-GB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Reptiles</a:t>
                      </a: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vertebrate animal.</a:t>
                      </a:r>
                      <a:r>
                        <a:rPr lang="en-GB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They are distinguished by having a dry scaly skin and typically laying soft-shelled eggs on land.</a:t>
                      </a:r>
                      <a:endParaRPr lang="en-GB" sz="12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56503"/>
                  </a:ext>
                </a:extLst>
              </a:tr>
              <a:tr h="3712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100" i="0" dirty="0" smtClean="0">
                          <a:latin typeface="Comic Sans MS" panose="030F0702030302020204" pitchFamily="66" charset="0"/>
                        </a:rPr>
                        <a:t>A reptile</a:t>
                      </a:r>
                      <a:r>
                        <a:rPr lang="en-GB" sz="1100" i="0" baseline="0" dirty="0" smtClean="0">
                          <a:latin typeface="Comic Sans MS" panose="030F0702030302020204" pitchFamily="66" charset="0"/>
                        </a:rPr>
                        <a:t> is a cold blooded animal. They can vary in the way the look. They do not have fur or feathers but they do have scales. They include; snakes, lizards and crocodiles.</a:t>
                      </a:r>
                      <a:endParaRPr lang="en-GB" sz="11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90676"/>
                  </a:ext>
                </a:extLst>
              </a:tr>
              <a:tr h="125491">
                <a:tc rowSpan="3">
                  <a:txBody>
                    <a:bodyPr/>
                    <a:lstStyle/>
                    <a:p>
                      <a:r>
                        <a:rPr lang="en-GB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Mammals</a:t>
                      </a: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warm-blooded vertebrate animal of a class that is distinguished by the possession of hair or fur, females that secrete milk for the nourishment of the young, and (typically) the birth of live young.</a:t>
                      </a:r>
                      <a:endParaRPr lang="en-GB" sz="10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246336"/>
                  </a:ext>
                </a:extLst>
              </a:tr>
              <a:tr h="6952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100" b="0" i="0" dirty="0" smtClean="0">
                          <a:latin typeface="Comic Sans MS" panose="030F0702030302020204" pitchFamily="66" charset="0"/>
                        </a:rPr>
                        <a:t>Amphibians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are</a:t>
                      </a:r>
                      <a:r>
                        <a:rPr lang="en-GB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small vertebrates that need water, or a moist environment, to survive. Amphibians are also characterised by their smooth, slimy skin and their lack of scales, feathers or hair. They</a:t>
                      </a:r>
                      <a:r>
                        <a:rPr lang="en-GB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include: toads, frogs, newts and salamanders.</a:t>
                      </a:r>
                      <a:endParaRPr lang="en-GB" sz="11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931409"/>
                  </a:ext>
                </a:extLst>
              </a:tr>
              <a:tr h="285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What animals do you know?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56496"/>
                  </a:ext>
                </a:extLst>
              </a:tr>
              <a:tr h="1017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Structure</a:t>
                      </a: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something built or arranged in a definite way.</a:t>
                      </a:r>
                      <a:endParaRPr lang="en-GB" sz="1200" b="0" i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0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mammal is an animal that breathes air, has a backbone, and grows hair at some point during its life. In addition, all female mammals have glands that can produce milk. ... Mammals include a wide variety of animals, from cats to humans to whales. </a:t>
                      </a:r>
                      <a:endParaRPr lang="en-GB" sz="10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314308"/>
                  </a:ext>
                </a:extLst>
              </a:tr>
              <a:tr h="2527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68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Common</a:t>
                      </a: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shared together. </a:t>
                      </a:r>
                      <a:endParaRPr lang="en-GB" sz="1200" i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0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966120"/>
                  </a:ext>
                </a:extLst>
              </a:tr>
              <a:tr h="423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Variety</a:t>
                      </a: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collection of different things. </a:t>
                      </a:r>
                      <a:endParaRPr lang="en-GB" sz="1200" b="0" i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effectLst/>
                        </a:rPr>
                        <a:t>National Curriculum End Points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dirty="0" smtClean="0">
                        <a:effectLst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i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dentify and name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variety of common animals including fish, amphibians, reptiles, birds and mammals.</a:t>
                      </a:r>
                    </a:p>
                    <a:p>
                      <a:endParaRPr lang="en-GB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d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escribe and compare the 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 variety of common animals (fish, amphibians, reptiles, birds and mammals, including pets)</a:t>
                      </a:r>
                      <a:endParaRPr lang="en-GB" sz="300" b="1" dirty="0" smtClean="0">
                        <a:effectLst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628505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Characteristics</a:t>
                      </a: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typical or special quality of a person, group, action, or thing</a:t>
                      </a:r>
                      <a:endParaRPr lang="en-GB" sz="1200" b="0" i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2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556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30977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964533" y="1047886"/>
            <a:ext cx="1035776" cy="1323748"/>
          </a:xfrm>
          <a:prstGeom prst="rect">
            <a:avLst/>
          </a:prstGeom>
        </p:spPr>
      </p:pic>
      <p:pic>
        <p:nvPicPr>
          <p:cNvPr id="11" name="Picture 10" descr="https://images-na.ssl-images-amazon.com/images/I/51CP6U1IIzS._SX443_BO1,204,203,200_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65">
            <a:off x="9110528" y="1073926"/>
            <a:ext cx="1097278" cy="136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025" y="1081943"/>
            <a:ext cx="1220825" cy="1350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683" y="2466599"/>
            <a:ext cx="1073951" cy="12826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8250" y="4328407"/>
            <a:ext cx="3434306" cy="25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029268"/>
              </p:ext>
            </p:extLst>
          </p:nvPr>
        </p:nvGraphicFramePr>
        <p:xfrm>
          <a:off x="0" y="0"/>
          <a:ext cx="12192000" cy="6902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7595">
                  <a:extLst>
                    <a:ext uri="{9D8B030D-6E8A-4147-A177-3AD203B41FA5}">
                      <a16:colId xmlns:a16="http://schemas.microsoft.com/office/drawing/2014/main" val="3070121179"/>
                    </a:ext>
                  </a:extLst>
                </a:gridCol>
                <a:gridCol w="4534820">
                  <a:extLst>
                    <a:ext uri="{9D8B030D-6E8A-4147-A177-3AD203B41FA5}">
                      <a16:colId xmlns:a16="http://schemas.microsoft.com/office/drawing/2014/main" val="3607904477"/>
                    </a:ext>
                  </a:extLst>
                </a:gridCol>
                <a:gridCol w="4309585">
                  <a:extLst>
                    <a:ext uri="{9D8B030D-6E8A-4147-A177-3AD203B41FA5}">
                      <a16:colId xmlns:a16="http://schemas.microsoft.com/office/drawing/2014/main" val="127833153"/>
                    </a:ext>
                  </a:extLst>
                </a:gridCol>
              </a:tblGrid>
              <a:tr h="33847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YEAR</a:t>
                      </a:r>
                      <a:r>
                        <a:rPr lang="en-GB" sz="1800" baseline="0" dirty="0" smtClean="0"/>
                        <a:t> 1 SCIENCE – SENSES </a:t>
                      </a:r>
                      <a:r>
                        <a:rPr lang="en-GB" sz="1800" baseline="0" dirty="0" smtClean="0"/>
                        <a:t>and our bodies– </a:t>
                      </a:r>
                      <a:r>
                        <a:rPr lang="en-GB" sz="1800" baseline="0" dirty="0" smtClean="0"/>
                        <a:t>Spring 2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119984"/>
                  </a:ext>
                </a:extLst>
              </a:tr>
              <a:tr h="31027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Tier 3 Vocabulary</a:t>
                      </a:r>
                      <a:endParaRPr lang="en-GB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Knowledge Facts</a:t>
                      </a:r>
                      <a:endParaRPr lang="en-GB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Book Curriculum &amp; Recommended Reads</a:t>
                      </a:r>
                      <a:endParaRPr lang="en-GB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10420"/>
                  </a:ext>
                </a:extLst>
              </a:tr>
              <a:tr h="618309">
                <a:tc>
                  <a:txBody>
                    <a:bodyPr/>
                    <a:lstStyle/>
                    <a:p>
                      <a:r>
                        <a:rPr lang="en-GB" sz="1200" b="1" i="0" dirty="0" smtClean="0">
                          <a:latin typeface="Comic Sans MS" panose="030F0702030302020204" pitchFamily="66" charset="0"/>
                        </a:rPr>
                        <a:t>Senses</a:t>
                      </a:r>
                      <a:r>
                        <a:rPr lang="en-GB" sz="1200" i="0" dirty="0" smtClean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help us to understand and interact with the world we live in. </a:t>
                      </a:r>
                      <a:endParaRPr lang="en-GB" sz="10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b="0" i="0" dirty="0" smtClean="0">
                          <a:latin typeface="Comic Sans MS" panose="030F0702030302020204" pitchFamily="66" charset="0"/>
                        </a:rPr>
                        <a:t>The weather is spring starts to get warmer. The days start</a:t>
                      </a:r>
                      <a:r>
                        <a:rPr lang="en-GB" sz="1400" b="0" i="0" baseline="0" dirty="0" smtClean="0">
                          <a:latin typeface="Comic Sans MS" panose="030F0702030302020204" pitchFamily="66" charset="0"/>
                        </a:rPr>
                        <a:t> to longer and we get more daylight than autumn and winter. </a:t>
                      </a:r>
                      <a:endParaRPr lang="en-GB" sz="14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100" dirty="0" smtClean="0"/>
                    </a:p>
                    <a:p>
                      <a:pPr algn="ctr"/>
                      <a:endParaRPr lang="en-GB" sz="800" dirty="0" smtClean="0"/>
                    </a:p>
                    <a:p>
                      <a:pPr algn="ctr"/>
                      <a:endParaRPr lang="en-GB" sz="1600" dirty="0" smtClean="0"/>
                    </a:p>
                    <a:p>
                      <a:pPr algn="ctr"/>
                      <a:endParaRPr lang="en-GB" sz="200" dirty="0" smtClean="0"/>
                    </a:p>
                    <a:p>
                      <a:pPr algn="ctr"/>
                      <a:r>
                        <a:rPr lang="en-GB" sz="1600" dirty="0" smtClean="0"/>
                        <a:t>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5936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GB" sz="1200" b="1" i="0" dirty="0" smtClean="0">
                          <a:latin typeface="Comic Sans MS" panose="030F0702030302020204" pitchFamily="66" charset="0"/>
                        </a:rPr>
                        <a:t>Human</a:t>
                      </a:r>
                      <a:r>
                        <a:rPr lang="en-GB" sz="1200" b="1" i="0" baseline="0" dirty="0" smtClean="0">
                          <a:latin typeface="Comic Sans MS" panose="030F0702030302020204" pitchFamily="66" charset="0"/>
                        </a:rPr>
                        <a:t> body </a:t>
                      </a:r>
                      <a:r>
                        <a:rPr lang="en-GB" sz="1200" i="0" baseline="0" dirty="0" smtClean="0">
                          <a:latin typeface="Comic Sans MS" panose="030F0702030302020204" pitchFamily="66" charset="0"/>
                        </a:rPr>
                        <a:t>-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human body is the body of a person.</a:t>
                      </a:r>
                      <a:endParaRPr lang="en-GB" sz="10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673228"/>
                  </a:ext>
                </a:extLst>
              </a:tr>
              <a:tr h="5050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400" b="0" i="0" dirty="0" smtClean="0">
                          <a:latin typeface="Comic Sans MS" panose="030F0702030302020204" pitchFamily="66" charset="0"/>
                        </a:rPr>
                        <a:t> A human body has a</a:t>
                      </a:r>
                      <a:r>
                        <a:rPr lang="en-GB" sz="1400" b="0" i="0" baseline="0" dirty="0" smtClean="0">
                          <a:latin typeface="Comic Sans MS" panose="030F0702030302020204" pitchFamily="66" charset="0"/>
                        </a:rPr>
                        <a:t> head, eyes, ears, nose, mouth, ears, arms, shoulder, elbow, hand, fingers, body, legs, knee, feet and toes. </a:t>
                      </a:r>
                      <a:endParaRPr lang="en-GB" sz="14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65107"/>
                  </a:ext>
                </a:extLst>
              </a:tr>
              <a:tr h="226423">
                <a:tc rowSpan="2">
                  <a:txBody>
                    <a:bodyPr/>
                    <a:lstStyle/>
                    <a:p>
                      <a:r>
                        <a:rPr lang="en-GB" sz="1200" b="1" i="0" dirty="0" smtClean="0">
                          <a:latin typeface="Comic Sans MS" panose="030F0702030302020204" pitchFamily="66" charset="0"/>
                        </a:rPr>
                        <a:t>Taste</a:t>
                      </a:r>
                      <a:r>
                        <a:rPr lang="en-GB" sz="1200" i="0" dirty="0" smtClean="0"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person's like</a:t>
                      </a:r>
                      <a:r>
                        <a:rPr lang="en-GB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or dislike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for particular flavours.</a:t>
                      </a:r>
                      <a:endParaRPr lang="en-GB" sz="12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94944"/>
                  </a:ext>
                </a:extLst>
              </a:tr>
              <a:tr h="3918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400" b="0" i="0" dirty="0" smtClean="0">
                          <a:latin typeface="Comic Sans MS" panose="030F0702030302020204" pitchFamily="66" charset="0"/>
                        </a:rPr>
                        <a:t>Our</a:t>
                      </a:r>
                      <a:r>
                        <a:rPr lang="en-GB" sz="1400" b="0" i="0" baseline="0" dirty="0" smtClean="0">
                          <a:latin typeface="Comic Sans MS" panose="030F0702030302020204" pitchFamily="66" charset="0"/>
                        </a:rPr>
                        <a:t> eyes help us to see. They are important because they help us to see the world around us.</a:t>
                      </a:r>
                    </a:p>
                    <a:p>
                      <a:r>
                        <a:rPr lang="en-GB" sz="1400" b="0" i="0" baseline="0" dirty="0" smtClean="0">
                          <a:latin typeface="Comic Sans MS" panose="030F0702030302020204" pitchFamily="66" charset="0"/>
                        </a:rPr>
                        <a:t>Our ears help us to hear. </a:t>
                      </a:r>
                      <a:endParaRPr lang="en-GB" sz="14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297056"/>
                  </a:ext>
                </a:extLst>
              </a:tr>
              <a:tr h="339634">
                <a:tc rowSpan="2">
                  <a:txBody>
                    <a:bodyPr/>
                    <a:lstStyle/>
                    <a:p>
                      <a:r>
                        <a:rPr lang="en-GB" sz="1200" b="1" i="0" dirty="0" smtClean="0">
                          <a:latin typeface="Comic Sans MS" panose="030F0702030302020204" pitchFamily="66" charset="0"/>
                        </a:rPr>
                        <a:t>Smell</a:t>
                      </a:r>
                      <a:r>
                        <a:rPr lang="en-GB" sz="1200" i="0" dirty="0" smtClean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noticing smells or scents by means of the organs in the nose.</a:t>
                      </a:r>
                      <a:endParaRPr lang="en-GB" sz="7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749681"/>
                  </a:ext>
                </a:extLst>
              </a:tr>
              <a:tr h="2786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Taste buds are found on your tongue and allow you to experience tastes that are sweet, salty, sour, and bitter. We use our nose to smell things</a:t>
                      </a:r>
                      <a:r>
                        <a:rPr lang="en-GB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GB" sz="14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198952"/>
                  </a:ext>
                </a:extLst>
              </a:tr>
              <a:tr h="452846">
                <a:tc rowSpan="3">
                  <a:txBody>
                    <a:bodyPr/>
                    <a:lstStyle/>
                    <a:p>
                      <a:r>
                        <a:rPr lang="en-GB" sz="1200" b="1" i="0" dirty="0" smtClean="0">
                          <a:latin typeface="Comic Sans MS" panose="030F0702030302020204" pitchFamily="66" charset="0"/>
                        </a:rPr>
                        <a:t>Touch</a:t>
                      </a:r>
                      <a:r>
                        <a:rPr lang="en-GB" sz="1200" i="0" dirty="0" smtClean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our skins can detect a wide range of different textures and temperatures.</a:t>
                      </a:r>
                      <a:endParaRPr lang="en-GB" sz="7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885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Our</a:t>
                      </a:r>
                      <a:r>
                        <a:rPr lang="en-GB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skin helps us to feel the sense touch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 Skin is the largest organ as it is found</a:t>
                      </a:r>
                      <a:r>
                        <a:rPr lang="en-GB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throughout the human body.</a:t>
                      </a:r>
                      <a:r>
                        <a:rPr lang="en-GB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0" i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022501"/>
                  </a:ext>
                </a:extLst>
              </a:tr>
              <a:tr h="943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56496"/>
                  </a:ext>
                </a:extLst>
              </a:tr>
              <a:tr h="566057">
                <a:tc rowSpan="2">
                  <a:txBody>
                    <a:bodyPr/>
                    <a:lstStyle/>
                    <a:p>
                      <a:r>
                        <a:rPr lang="en-GB" sz="1200" b="1" i="0" dirty="0" smtClean="0">
                          <a:latin typeface="Comic Sans MS" panose="030F0702030302020204" pitchFamily="66" charset="0"/>
                        </a:rPr>
                        <a:t>Hear</a:t>
                      </a:r>
                      <a:r>
                        <a:rPr lang="en-GB" sz="1200" i="0" dirty="0" smtClean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be able to become aware of sound</a:t>
                      </a:r>
                      <a:endParaRPr lang="en-GB" sz="10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4416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effectLst/>
                        </a:rPr>
                        <a:t>National Curriculum End Points</a:t>
                      </a:r>
                    </a:p>
                    <a:p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identify, name, draw and label the basic parts of the human body and say which part is associated with each sense.</a:t>
                      </a:r>
                      <a:endParaRPr lang="en-GB" sz="900" b="0" dirty="0" smtClean="0">
                        <a:effectLst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628505"/>
                  </a:ext>
                </a:extLst>
              </a:tr>
              <a:tr h="618308">
                <a:tc>
                  <a:txBody>
                    <a:bodyPr/>
                    <a:lstStyle/>
                    <a:p>
                      <a:r>
                        <a:rPr lang="en-GB" sz="1200" b="1" i="0" dirty="0" smtClean="0">
                          <a:latin typeface="Comic Sans MS" panose="030F0702030302020204" pitchFamily="66" charset="0"/>
                        </a:rPr>
                        <a:t>Sight</a:t>
                      </a:r>
                      <a:r>
                        <a:rPr lang="en-GB" sz="1200" i="0" dirty="0" smtClean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ability to see; vision.</a:t>
                      </a:r>
                      <a:endParaRPr lang="en-GB" sz="12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080970"/>
                  </a:ext>
                </a:extLst>
              </a:tr>
              <a:tr h="391886">
                <a:tc rowSpan="2">
                  <a:txBody>
                    <a:bodyPr/>
                    <a:lstStyle/>
                    <a:p>
                      <a:r>
                        <a:rPr lang="en-GB" sz="1200" b="1" i="0" dirty="0" smtClean="0">
                          <a:latin typeface="Comic Sans MS" panose="030F0702030302020204" pitchFamily="66" charset="0"/>
                        </a:rPr>
                        <a:t>Carnivores</a:t>
                      </a:r>
                      <a:r>
                        <a:rPr lang="en-GB" sz="1200" i="0" dirty="0" smtClean="0">
                          <a:latin typeface="Comic Sans MS" panose="030F0702030302020204" pitchFamily="66" charset="0"/>
                        </a:rPr>
                        <a:t> -  an animal or human that eats meat.</a:t>
                      </a:r>
                      <a:endParaRPr lang="en-GB" sz="12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027578"/>
                  </a:ext>
                </a:extLst>
              </a:tr>
              <a:tr h="2264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GB" sz="900" b="0" dirty="0" smtClean="0">
                        <a:effectLst/>
                      </a:endParaRPr>
                    </a:p>
                    <a:p>
                      <a:endParaRPr lang="en-GB" sz="900" b="0" dirty="0" smtClean="0">
                        <a:effectLst/>
                      </a:endParaRPr>
                    </a:p>
                    <a:p>
                      <a:endParaRPr lang="en-GB" sz="900" b="0" dirty="0" smtClean="0">
                        <a:effectLst/>
                      </a:endParaRPr>
                    </a:p>
                    <a:p>
                      <a:endParaRPr lang="en-GB" sz="900" b="0" dirty="0" smtClean="0">
                        <a:effectLst/>
                      </a:endParaRPr>
                    </a:p>
                    <a:p>
                      <a:endParaRPr lang="en-GB" sz="900" b="0" dirty="0" smtClean="0">
                        <a:effectLst/>
                      </a:endParaRPr>
                    </a:p>
                    <a:p>
                      <a:endParaRPr lang="en-GB" sz="900" b="0" dirty="0" smtClean="0">
                        <a:effectLst/>
                      </a:endParaRPr>
                    </a:p>
                    <a:p>
                      <a:endParaRPr lang="en-GB" sz="900" b="0" dirty="0" smtClean="0">
                        <a:effectLst/>
                      </a:endParaRPr>
                    </a:p>
                    <a:p>
                      <a:endParaRPr lang="en-GB" sz="900" b="0" dirty="0" smtClean="0">
                        <a:effectLst/>
                      </a:endParaRPr>
                    </a:p>
                    <a:p>
                      <a:endParaRPr lang="en-GB" sz="900" b="0" dirty="0" smtClean="0">
                        <a:effectLst/>
                      </a:endParaRPr>
                    </a:p>
                    <a:p>
                      <a:endParaRPr lang="en-GB" sz="900" b="0" dirty="0" smtClean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647883"/>
                  </a:ext>
                </a:extLst>
              </a:tr>
              <a:tr h="618308">
                <a:tc>
                  <a:txBody>
                    <a:bodyPr/>
                    <a:lstStyle/>
                    <a:p>
                      <a:r>
                        <a:rPr lang="en-GB" sz="1200" b="1" i="0" dirty="0" smtClean="0">
                          <a:latin typeface="Comic Sans MS" panose="030F0702030302020204" pitchFamily="66" charset="0"/>
                        </a:rPr>
                        <a:t>Herbivores</a:t>
                      </a:r>
                      <a:r>
                        <a:rPr lang="en-GB" sz="1200" i="0" dirty="0" smtClean="0">
                          <a:latin typeface="Comic Sans MS" panose="030F0702030302020204" pitchFamily="66" charset="0"/>
                        </a:rPr>
                        <a:t> – an animal or human that eats plants.</a:t>
                      </a:r>
                      <a:endParaRPr lang="en-GB" sz="12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846652"/>
                  </a:ext>
                </a:extLst>
              </a:tr>
              <a:tr h="618309">
                <a:tc>
                  <a:txBody>
                    <a:bodyPr/>
                    <a:lstStyle/>
                    <a:p>
                      <a:r>
                        <a:rPr lang="en-GB" sz="1200" b="1" i="0" dirty="0" smtClean="0">
                          <a:latin typeface="Comic Sans MS" panose="030F0702030302020204" pitchFamily="66" charset="0"/>
                        </a:rPr>
                        <a:t>Omnivores</a:t>
                      </a:r>
                      <a:r>
                        <a:rPr lang="en-GB" sz="1200" i="0" dirty="0" smtClean="0">
                          <a:latin typeface="Comic Sans MS" panose="030F0702030302020204" pitchFamily="66" charset="0"/>
                        </a:rPr>
                        <a:t> – an</a:t>
                      </a:r>
                      <a:r>
                        <a:rPr lang="en-GB" sz="1200" i="0" baseline="0" dirty="0" smtClean="0">
                          <a:latin typeface="Comic Sans MS" panose="030F0702030302020204" pitchFamily="66" charset="0"/>
                        </a:rPr>
                        <a:t> animal or human that eats both meat and plants.</a:t>
                      </a:r>
                      <a:endParaRPr lang="en-GB" sz="12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315456"/>
                  </a:ext>
                </a:extLst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546374" y="905872"/>
            <a:ext cx="855935" cy="114499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0094822" y="905872"/>
            <a:ext cx="1086984" cy="1053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645" y="2109287"/>
            <a:ext cx="1057457" cy="1326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4951" y="2031410"/>
            <a:ext cx="1103948" cy="1481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3170" y="2461591"/>
            <a:ext cx="1215254" cy="9737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7644" y="3953810"/>
            <a:ext cx="3881951" cy="27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68325"/>
              </p:ext>
            </p:extLst>
          </p:nvPr>
        </p:nvGraphicFramePr>
        <p:xfrm>
          <a:off x="0" y="0"/>
          <a:ext cx="12192000" cy="7526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7595">
                  <a:extLst>
                    <a:ext uri="{9D8B030D-6E8A-4147-A177-3AD203B41FA5}">
                      <a16:colId xmlns:a16="http://schemas.microsoft.com/office/drawing/2014/main" val="3070121179"/>
                    </a:ext>
                  </a:extLst>
                </a:gridCol>
                <a:gridCol w="4534820">
                  <a:extLst>
                    <a:ext uri="{9D8B030D-6E8A-4147-A177-3AD203B41FA5}">
                      <a16:colId xmlns:a16="http://schemas.microsoft.com/office/drawing/2014/main" val="3607904477"/>
                    </a:ext>
                  </a:extLst>
                </a:gridCol>
                <a:gridCol w="4309585">
                  <a:extLst>
                    <a:ext uri="{9D8B030D-6E8A-4147-A177-3AD203B41FA5}">
                      <a16:colId xmlns:a16="http://schemas.microsoft.com/office/drawing/2014/main" val="127833153"/>
                    </a:ext>
                  </a:extLst>
                </a:gridCol>
              </a:tblGrid>
              <a:tr h="33847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YEAR</a:t>
                      </a:r>
                      <a:r>
                        <a:rPr lang="en-GB" sz="1800" baseline="0" dirty="0" smtClean="0"/>
                        <a:t> 1 SCIENCE – </a:t>
                      </a:r>
                      <a:r>
                        <a:rPr lang="en-GB" sz="1800" baseline="0" dirty="0" smtClean="0"/>
                        <a:t>Plants and animals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119984"/>
                  </a:ext>
                </a:extLst>
              </a:tr>
              <a:tr h="31027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Tier 3 Vocabulary</a:t>
                      </a:r>
                      <a:endParaRPr lang="en-GB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Knowledge Facts</a:t>
                      </a:r>
                      <a:endParaRPr lang="en-GB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Book Curriculum &amp; Recommended Reads</a:t>
                      </a:r>
                      <a:endParaRPr lang="en-GB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10420"/>
                  </a:ext>
                </a:extLst>
              </a:tr>
              <a:tr h="618309">
                <a:tc>
                  <a:txBody>
                    <a:bodyPr/>
                    <a:lstStyle/>
                    <a:p>
                      <a:r>
                        <a:rPr lang="en-GB" sz="1400" b="1" i="0" dirty="0" smtClean="0">
                          <a:latin typeface="Comic Sans MS" panose="030F0702030302020204" pitchFamily="66" charset="0"/>
                        </a:rPr>
                        <a:t>Roots - 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part of a plant which attaches it to the ground or to a support,</a:t>
                      </a:r>
                      <a:endParaRPr lang="en-GB" sz="11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carnivore is an animal which eats only meat. Some include; lions,</a:t>
                      </a:r>
                      <a:r>
                        <a:rPr lang="en-GB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tigers and lizards.</a:t>
                      </a:r>
                      <a:endParaRPr lang="en-GB" sz="14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100" dirty="0" smtClean="0"/>
                    </a:p>
                    <a:p>
                      <a:pPr algn="ctr"/>
                      <a:endParaRPr lang="en-GB" sz="800" dirty="0" smtClean="0"/>
                    </a:p>
                    <a:p>
                      <a:pPr algn="ctr"/>
                      <a:endParaRPr lang="en-GB" sz="1600" dirty="0" smtClean="0"/>
                    </a:p>
                    <a:p>
                      <a:pPr algn="ctr"/>
                      <a:endParaRPr lang="en-GB" sz="200" dirty="0" smtClean="0"/>
                    </a:p>
                    <a:p>
                      <a:pPr algn="ctr"/>
                      <a:endParaRPr lang="en-GB" sz="16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5936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GB" sz="1400" b="1" i="0" dirty="0" smtClean="0">
                          <a:latin typeface="Comic Sans MS" panose="030F0702030302020204" pitchFamily="66" charset="0"/>
                        </a:rPr>
                        <a:t>Seeds </a:t>
                      </a:r>
                      <a:r>
                        <a:rPr lang="en-GB" sz="1400" b="0" i="0" dirty="0" smtClean="0">
                          <a:latin typeface="Comic Sans MS" panose="030F0702030302020204" pitchFamily="66" charset="0"/>
                        </a:rPr>
                        <a:t>- 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seed contains a miniature plant, called an embryo, that can develop into a fully grown plant.</a:t>
                      </a:r>
                      <a:endParaRPr lang="en-GB" sz="11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673228"/>
                  </a:ext>
                </a:extLst>
              </a:tr>
              <a:tr h="5050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herbivore is an a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nimals that eat only plants or plant products. Some include; horses, cows and goats.</a:t>
                      </a:r>
                      <a:r>
                        <a:rPr lang="en-GB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GB" sz="14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65107"/>
                  </a:ext>
                </a:extLst>
              </a:tr>
              <a:tr h="226423">
                <a:tc rowSpan="2">
                  <a:txBody>
                    <a:bodyPr/>
                    <a:lstStyle/>
                    <a:p>
                      <a:r>
                        <a:rPr lang="en-GB" sz="1400" b="1" i="0" dirty="0" smtClean="0">
                          <a:latin typeface="Comic Sans MS" panose="030F0702030302020204" pitchFamily="66" charset="0"/>
                        </a:rPr>
                        <a:t>Structure </a:t>
                      </a:r>
                      <a:r>
                        <a:rPr lang="en-GB" sz="1400" b="0" i="0" dirty="0" smtClean="0">
                          <a:latin typeface="Comic Sans MS" panose="030F0702030302020204" pitchFamily="66" charset="0"/>
                        </a:rPr>
                        <a:t>- 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something built or arranged in a definite way</a:t>
                      </a:r>
                      <a:endParaRPr lang="en-GB" sz="11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94944"/>
                  </a:ext>
                </a:extLst>
              </a:tr>
              <a:tr h="3918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400" b="0" i="0" dirty="0" smtClean="0">
                          <a:latin typeface="Comic Sans MS" panose="030F0702030302020204" pitchFamily="66" charset="0"/>
                        </a:rPr>
                        <a:t>Omnivores 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are animal that feeds on plants and other animals. Some include;</a:t>
                      </a:r>
                      <a:r>
                        <a:rPr lang="en-GB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dogs, cats and crows.</a:t>
                      </a:r>
                      <a:endParaRPr lang="en-GB" sz="14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297056"/>
                  </a:ext>
                </a:extLst>
              </a:tr>
              <a:tr h="339634">
                <a:tc rowSpan="2">
                  <a:txBody>
                    <a:bodyPr/>
                    <a:lstStyle/>
                    <a:p>
                      <a:r>
                        <a:rPr lang="en-GB" sz="1400" b="1" i="0" dirty="0" smtClean="0">
                          <a:latin typeface="Comic Sans MS" panose="030F0702030302020204" pitchFamily="66" charset="0"/>
                        </a:rPr>
                        <a:t>Flowering - 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 bloom</a:t>
                      </a:r>
                      <a:endParaRPr lang="en-GB" sz="14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749681"/>
                  </a:ext>
                </a:extLst>
              </a:tr>
              <a:tr h="2786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400" b="0" i="0" dirty="0" smtClean="0">
                          <a:latin typeface="Comic Sans MS" panose="030F0702030302020204" pitchFamily="66" charset="0"/>
                        </a:rPr>
                        <a:t>All plants needs</a:t>
                      </a:r>
                      <a:r>
                        <a:rPr lang="en-GB" sz="1400" b="0" i="0" baseline="0" dirty="0" smtClean="0">
                          <a:latin typeface="Comic Sans MS" panose="030F0702030302020204" pitchFamily="66" charset="0"/>
                        </a:rPr>
                        <a:t> light, water and air to grow. They all have roots and start from a seed.</a:t>
                      </a:r>
                      <a:endParaRPr lang="en-GB" sz="14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198952"/>
                  </a:ext>
                </a:extLst>
              </a:tr>
              <a:tr h="452846">
                <a:tc rowSpan="3">
                  <a:txBody>
                    <a:bodyPr/>
                    <a:lstStyle/>
                    <a:p>
                      <a:r>
                        <a:rPr lang="en-GB" sz="1400" b="1" i="0" dirty="0" smtClean="0">
                          <a:latin typeface="Comic Sans MS" panose="030F0702030302020204" pitchFamily="66" charset="0"/>
                        </a:rPr>
                        <a:t>Naturally - 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without special intervention; in a natural manner.</a:t>
                      </a:r>
                      <a:endParaRPr lang="en-GB" sz="11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885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wildflower is any type of flower that grows naturally in the wild. Common</a:t>
                      </a:r>
                      <a:r>
                        <a:rPr lang="en-GB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wild flowers near us include; dandelion, forget me not, bluebells and daisies. </a:t>
                      </a:r>
                      <a:endParaRPr lang="en-GB" sz="1100" b="0" i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022501"/>
                  </a:ext>
                </a:extLst>
              </a:tr>
              <a:tr h="943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56496"/>
                  </a:ext>
                </a:extLst>
              </a:tr>
              <a:tr h="566057">
                <a:tc rowSpan="2">
                  <a:txBody>
                    <a:bodyPr/>
                    <a:lstStyle/>
                    <a:p>
                      <a:r>
                        <a:rPr lang="en-GB" sz="1400" b="1" i="0" dirty="0" smtClean="0">
                          <a:latin typeface="Comic Sans MS" panose="030F0702030302020204" pitchFamily="66" charset="0"/>
                        </a:rPr>
                        <a:t>Common –</a:t>
                      </a:r>
                      <a:r>
                        <a:rPr lang="en-GB" sz="1400" b="0" i="0" dirty="0" smtClean="0">
                          <a:latin typeface="Comic Sans MS" panose="030F0702030302020204" pitchFamily="66" charset="0"/>
                        </a:rPr>
                        <a:t> something 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shared together or well known.</a:t>
                      </a:r>
                      <a:endParaRPr lang="en-GB" sz="11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4416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effectLst/>
                        </a:rPr>
                        <a:t>National Curriculum End </a:t>
                      </a:r>
                      <a:r>
                        <a:rPr lang="en-GB" sz="1100" b="1" dirty="0" smtClean="0">
                          <a:effectLst/>
                        </a:rPr>
                        <a:t>Points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identify and name a variety of common animals that are carnivores, herbivores and omnivores.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i</a:t>
                      </a:r>
                      <a:r>
                        <a:rPr lang="en-GB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dentify and describe the basic structure of a variety of common flowering plants, </a:t>
                      </a:r>
                      <a:r>
                        <a:rPr lang="en-GB" sz="11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including trees.</a:t>
                      </a:r>
                      <a:r>
                        <a:rPr lang="en-GB" sz="1100" b="0" u="non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en-GB" sz="1100" b="0" u="none" dirty="0" smtClean="0">
                          <a:effectLst/>
                          <a:latin typeface="+mn-lt"/>
                        </a:rPr>
                      </a:br>
                      <a:r>
                        <a:rPr lang="en-GB" sz="1100" b="0" u="none" dirty="0" smtClean="0">
                          <a:effectLst/>
                          <a:latin typeface="+mn-lt"/>
                        </a:rPr>
                        <a:t>I can i</a:t>
                      </a:r>
                      <a:r>
                        <a:rPr lang="en-GB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dentify and name a variety of common wild and garden plants, </a:t>
                      </a:r>
                      <a:r>
                        <a:rPr lang="en-GB" sz="11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including deciduous and evergreen trees</a:t>
                      </a:r>
                      <a:r>
                        <a:rPr lang="en-GB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100" b="0" u="none" dirty="0" smtClean="0">
                        <a:effectLst/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628505"/>
                  </a:ext>
                </a:extLst>
              </a:tr>
              <a:tr h="618308">
                <a:tc>
                  <a:txBody>
                    <a:bodyPr/>
                    <a:lstStyle/>
                    <a:p>
                      <a:endParaRPr lang="en-GB" sz="14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080970"/>
                  </a:ext>
                </a:extLst>
              </a:tr>
              <a:tr h="391886">
                <a:tc rowSpan="2">
                  <a:txBody>
                    <a:bodyPr/>
                    <a:lstStyle/>
                    <a:p>
                      <a:endParaRPr lang="en-GB" sz="12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027578"/>
                  </a:ext>
                </a:extLst>
              </a:tr>
              <a:tr h="2264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GB" sz="900" b="0" dirty="0" smtClean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647883"/>
                  </a:ext>
                </a:extLst>
              </a:tr>
              <a:tr h="618308">
                <a:tc>
                  <a:txBody>
                    <a:bodyPr/>
                    <a:lstStyle/>
                    <a:p>
                      <a:endParaRPr lang="en-GB" sz="12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846652"/>
                  </a:ext>
                </a:extLst>
              </a:tr>
              <a:tr h="618309">
                <a:tc>
                  <a:txBody>
                    <a:bodyPr/>
                    <a:lstStyle/>
                    <a:p>
                      <a:endParaRPr lang="en-GB" sz="12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31545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991" y="3937466"/>
            <a:ext cx="4239662" cy="27506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488" y="790575"/>
            <a:ext cx="1081088" cy="1476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872" y="790575"/>
            <a:ext cx="1123951" cy="1475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8186" y="790575"/>
            <a:ext cx="1176163" cy="1478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1488" y="2358350"/>
            <a:ext cx="3891798" cy="139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1410</Words>
  <Application>Microsoft Office PowerPoint</Application>
  <PresentationFormat>Widescreen</PresentationFormat>
  <Paragraphs>194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Tamsin Pulley</dc:creator>
  <cp:lastModifiedBy>Lauren Kenchington</cp:lastModifiedBy>
  <cp:revision>102</cp:revision>
  <cp:lastPrinted>2022-01-04T08:06:34Z</cp:lastPrinted>
  <dcterms:created xsi:type="dcterms:W3CDTF">2021-12-01T06:02:25Z</dcterms:created>
  <dcterms:modified xsi:type="dcterms:W3CDTF">2022-03-30T15:22:25Z</dcterms:modified>
</cp:coreProperties>
</file>