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EE035AF-EE24-4040-85C5-F8D747FFD7CE}" type="datetimeFigureOut">
              <a:rPr lang="en-GB" smtClean="0"/>
              <a:t>30/03/2022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936153-D4B8-4957-BC3B-11DDC928A80F}" type="slidenum">
              <a:rPr lang="en-GB" smtClean="0"/>
              <a:t>‹#›</a:t>
            </a:fld>
            <a:endParaRPr lang="en-GB"/>
          </a:p>
        </p:txBody>
      </p:sp>
    </p:spTree>
    <p:extLst>
      <p:ext uri="{BB962C8B-B14F-4D97-AF65-F5344CB8AC3E}">
        <p14:creationId xmlns:p14="http://schemas.microsoft.com/office/powerpoint/2010/main" val="3429140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EE035AF-EE24-4040-85C5-F8D747FFD7CE}" type="datetimeFigureOut">
              <a:rPr lang="en-GB" smtClean="0"/>
              <a:t>30/03/2022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936153-D4B8-4957-BC3B-11DDC928A80F}" type="slidenum">
              <a:rPr lang="en-GB" smtClean="0"/>
              <a:t>‹#›</a:t>
            </a:fld>
            <a:endParaRPr lang="en-GB"/>
          </a:p>
        </p:txBody>
      </p:sp>
    </p:spTree>
    <p:extLst>
      <p:ext uri="{BB962C8B-B14F-4D97-AF65-F5344CB8AC3E}">
        <p14:creationId xmlns:p14="http://schemas.microsoft.com/office/powerpoint/2010/main" val="2513164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EE035AF-EE24-4040-85C5-F8D747FFD7CE}" type="datetimeFigureOut">
              <a:rPr lang="en-GB" smtClean="0"/>
              <a:t>30/03/2022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936153-D4B8-4957-BC3B-11DDC928A80F}" type="slidenum">
              <a:rPr lang="en-GB" smtClean="0"/>
              <a:t>‹#›</a:t>
            </a:fld>
            <a:endParaRPr lang="en-GB"/>
          </a:p>
        </p:txBody>
      </p:sp>
    </p:spTree>
    <p:extLst>
      <p:ext uri="{BB962C8B-B14F-4D97-AF65-F5344CB8AC3E}">
        <p14:creationId xmlns:p14="http://schemas.microsoft.com/office/powerpoint/2010/main" val="3529150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EE035AF-EE24-4040-85C5-F8D747FFD7CE}" type="datetimeFigureOut">
              <a:rPr lang="en-GB" smtClean="0"/>
              <a:t>30/03/2022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936153-D4B8-4957-BC3B-11DDC928A80F}" type="slidenum">
              <a:rPr lang="en-GB" smtClean="0"/>
              <a:t>‹#›</a:t>
            </a:fld>
            <a:endParaRPr lang="en-GB"/>
          </a:p>
        </p:txBody>
      </p:sp>
    </p:spTree>
    <p:extLst>
      <p:ext uri="{BB962C8B-B14F-4D97-AF65-F5344CB8AC3E}">
        <p14:creationId xmlns:p14="http://schemas.microsoft.com/office/powerpoint/2010/main" val="2963210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EE035AF-EE24-4040-85C5-F8D747FFD7CE}" type="datetimeFigureOut">
              <a:rPr lang="en-GB" smtClean="0"/>
              <a:t>30/03/2022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936153-D4B8-4957-BC3B-11DDC928A80F}" type="slidenum">
              <a:rPr lang="en-GB" smtClean="0"/>
              <a:t>‹#›</a:t>
            </a:fld>
            <a:endParaRPr lang="en-GB"/>
          </a:p>
        </p:txBody>
      </p:sp>
    </p:spTree>
    <p:extLst>
      <p:ext uri="{BB962C8B-B14F-4D97-AF65-F5344CB8AC3E}">
        <p14:creationId xmlns:p14="http://schemas.microsoft.com/office/powerpoint/2010/main" val="1222703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EE035AF-EE24-4040-85C5-F8D747FFD7CE}" type="datetimeFigureOut">
              <a:rPr lang="en-GB" smtClean="0"/>
              <a:t>30/03/2022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936153-D4B8-4957-BC3B-11DDC928A80F}" type="slidenum">
              <a:rPr lang="en-GB" smtClean="0"/>
              <a:t>‹#›</a:t>
            </a:fld>
            <a:endParaRPr lang="en-GB"/>
          </a:p>
        </p:txBody>
      </p:sp>
    </p:spTree>
    <p:extLst>
      <p:ext uri="{BB962C8B-B14F-4D97-AF65-F5344CB8AC3E}">
        <p14:creationId xmlns:p14="http://schemas.microsoft.com/office/powerpoint/2010/main" val="3389947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EE035AF-EE24-4040-85C5-F8D747FFD7CE}" type="datetimeFigureOut">
              <a:rPr lang="en-GB" smtClean="0"/>
              <a:t>30/03/2022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8936153-D4B8-4957-BC3B-11DDC928A80F}" type="slidenum">
              <a:rPr lang="en-GB" smtClean="0"/>
              <a:t>‹#›</a:t>
            </a:fld>
            <a:endParaRPr lang="en-GB"/>
          </a:p>
        </p:txBody>
      </p:sp>
    </p:spTree>
    <p:extLst>
      <p:ext uri="{BB962C8B-B14F-4D97-AF65-F5344CB8AC3E}">
        <p14:creationId xmlns:p14="http://schemas.microsoft.com/office/powerpoint/2010/main" val="2784157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EE035AF-EE24-4040-85C5-F8D747FFD7CE}" type="datetimeFigureOut">
              <a:rPr lang="en-GB" smtClean="0"/>
              <a:t>30/03/2022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8936153-D4B8-4957-BC3B-11DDC928A80F}" type="slidenum">
              <a:rPr lang="en-GB" smtClean="0"/>
              <a:t>‹#›</a:t>
            </a:fld>
            <a:endParaRPr lang="en-GB"/>
          </a:p>
        </p:txBody>
      </p:sp>
    </p:spTree>
    <p:extLst>
      <p:ext uri="{BB962C8B-B14F-4D97-AF65-F5344CB8AC3E}">
        <p14:creationId xmlns:p14="http://schemas.microsoft.com/office/powerpoint/2010/main" val="3651367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E035AF-EE24-4040-85C5-F8D747FFD7CE}" type="datetimeFigureOut">
              <a:rPr lang="en-GB" smtClean="0"/>
              <a:t>30/03/2022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8936153-D4B8-4957-BC3B-11DDC928A80F}" type="slidenum">
              <a:rPr lang="en-GB" smtClean="0"/>
              <a:t>‹#›</a:t>
            </a:fld>
            <a:endParaRPr lang="en-GB"/>
          </a:p>
        </p:txBody>
      </p:sp>
    </p:spTree>
    <p:extLst>
      <p:ext uri="{BB962C8B-B14F-4D97-AF65-F5344CB8AC3E}">
        <p14:creationId xmlns:p14="http://schemas.microsoft.com/office/powerpoint/2010/main" val="212204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EE035AF-EE24-4040-85C5-F8D747FFD7CE}" type="datetimeFigureOut">
              <a:rPr lang="en-GB" smtClean="0"/>
              <a:t>30/03/2022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936153-D4B8-4957-BC3B-11DDC928A80F}" type="slidenum">
              <a:rPr lang="en-GB" smtClean="0"/>
              <a:t>‹#›</a:t>
            </a:fld>
            <a:endParaRPr lang="en-GB"/>
          </a:p>
        </p:txBody>
      </p:sp>
    </p:spTree>
    <p:extLst>
      <p:ext uri="{BB962C8B-B14F-4D97-AF65-F5344CB8AC3E}">
        <p14:creationId xmlns:p14="http://schemas.microsoft.com/office/powerpoint/2010/main" val="3111712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EE035AF-EE24-4040-85C5-F8D747FFD7CE}" type="datetimeFigureOut">
              <a:rPr lang="en-GB" smtClean="0"/>
              <a:t>30/03/2022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936153-D4B8-4957-BC3B-11DDC928A80F}" type="slidenum">
              <a:rPr lang="en-GB" smtClean="0"/>
              <a:t>‹#›</a:t>
            </a:fld>
            <a:endParaRPr lang="en-GB"/>
          </a:p>
        </p:txBody>
      </p:sp>
    </p:spTree>
    <p:extLst>
      <p:ext uri="{BB962C8B-B14F-4D97-AF65-F5344CB8AC3E}">
        <p14:creationId xmlns:p14="http://schemas.microsoft.com/office/powerpoint/2010/main" val="4020937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E035AF-EE24-4040-85C5-F8D747FFD7CE}" type="datetimeFigureOut">
              <a:rPr lang="en-GB" smtClean="0"/>
              <a:t>30/03/2022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936153-D4B8-4957-BC3B-11DDC928A80F}" type="slidenum">
              <a:rPr lang="en-GB" smtClean="0"/>
              <a:t>‹#›</a:t>
            </a:fld>
            <a:endParaRPr lang="en-GB"/>
          </a:p>
        </p:txBody>
      </p:sp>
    </p:spTree>
    <p:extLst>
      <p:ext uri="{BB962C8B-B14F-4D97-AF65-F5344CB8AC3E}">
        <p14:creationId xmlns:p14="http://schemas.microsoft.com/office/powerpoint/2010/main" val="4214173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24795460"/>
              </p:ext>
            </p:extLst>
          </p:nvPr>
        </p:nvGraphicFramePr>
        <p:xfrm>
          <a:off x="222068" y="0"/>
          <a:ext cx="11756571" cy="7463289"/>
        </p:xfrm>
        <a:graphic>
          <a:graphicData uri="http://schemas.openxmlformats.org/drawingml/2006/table">
            <a:tbl>
              <a:tblPr firstRow="1" bandRow="1">
                <a:tableStyleId>{5940675A-B579-460E-94D1-54222C63F5DA}</a:tableStyleId>
              </a:tblPr>
              <a:tblGrid>
                <a:gridCol w="3881894">
                  <a:extLst>
                    <a:ext uri="{9D8B030D-6E8A-4147-A177-3AD203B41FA5}">
                      <a16:colId xmlns:a16="http://schemas.microsoft.com/office/drawing/2014/main" val="3070121179"/>
                    </a:ext>
                  </a:extLst>
                </a:gridCol>
                <a:gridCol w="4493058">
                  <a:extLst>
                    <a:ext uri="{9D8B030D-6E8A-4147-A177-3AD203B41FA5}">
                      <a16:colId xmlns:a16="http://schemas.microsoft.com/office/drawing/2014/main" val="3607904477"/>
                    </a:ext>
                  </a:extLst>
                </a:gridCol>
                <a:gridCol w="3381619">
                  <a:extLst>
                    <a:ext uri="{9D8B030D-6E8A-4147-A177-3AD203B41FA5}">
                      <a16:colId xmlns:a16="http://schemas.microsoft.com/office/drawing/2014/main" val="127833153"/>
                    </a:ext>
                  </a:extLst>
                </a:gridCol>
              </a:tblGrid>
              <a:tr h="348991">
                <a:tc gridSpan="3">
                  <a:txBody>
                    <a:bodyPr/>
                    <a:lstStyle/>
                    <a:p>
                      <a:pPr algn="ctr"/>
                      <a:r>
                        <a:rPr lang="en-GB" sz="1800" dirty="0" smtClean="0"/>
                        <a:t>YEAR</a:t>
                      </a:r>
                      <a:r>
                        <a:rPr lang="en-GB" sz="1800" baseline="0" dirty="0" smtClean="0"/>
                        <a:t> 1 HISTORY – AMELIA EARHART – Autumn 1</a:t>
                      </a:r>
                      <a:endParaRPr lang="en-GB" sz="1800" dirty="0"/>
                    </a:p>
                  </a:txBody>
                  <a:tcPr>
                    <a:solidFill>
                      <a:srgbClr val="CC99FF"/>
                    </a:solidFill>
                  </a:tcPr>
                </a:tc>
                <a:tc hMerge="1">
                  <a:txBody>
                    <a:bodyPr/>
                    <a:lstStyle/>
                    <a:p>
                      <a:endParaRPr lang="en-GB"/>
                    </a:p>
                  </a:txBody>
                  <a:tcPr/>
                </a:tc>
                <a:tc hMerge="1">
                  <a:txBody>
                    <a:bodyPr/>
                    <a:lstStyle/>
                    <a:p>
                      <a:pPr algn="ctr"/>
                      <a:endParaRPr lang="en-GB" sz="1600" dirty="0"/>
                    </a:p>
                  </a:txBody>
                  <a:tcPr>
                    <a:solidFill>
                      <a:srgbClr val="CC00FF"/>
                    </a:solidFill>
                  </a:tcPr>
                </a:tc>
                <a:extLst>
                  <a:ext uri="{0D108BD9-81ED-4DB2-BD59-A6C34878D82A}">
                    <a16:rowId xmlns:a16="http://schemas.microsoft.com/office/drawing/2014/main" val="3443119984"/>
                  </a:ext>
                </a:extLst>
              </a:tr>
              <a:tr h="552569">
                <a:tc>
                  <a:txBody>
                    <a:bodyPr/>
                    <a:lstStyle/>
                    <a:p>
                      <a:pPr algn="ctr"/>
                      <a:r>
                        <a:rPr lang="en-GB" sz="1600" dirty="0" smtClean="0"/>
                        <a:t>Tier 3 Vocabulary</a:t>
                      </a:r>
                      <a:endParaRPr lang="en-GB" sz="1600" dirty="0"/>
                    </a:p>
                  </a:txBody>
                  <a:tcPr>
                    <a:solidFill>
                      <a:srgbClr val="FFCCFF"/>
                    </a:solidFill>
                  </a:tcPr>
                </a:tc>
                <a:tc>
                  <a:txBody>
                    <a:bodyPr/>
                    <a:lstStyle/>
                    <a:p>
                      <a:pPr algn="ctr"/>
                      <a:r>
                        <a:rPr lang="en-GB" sz="1600" dirty="0" smtClean="0"/>
                        <a:t>Knowledge Facts</a:t>
                      </a:r>
                      <a:endParaRPr lang="en-GB" sz="1600" dirty="0"/>
                    </a:p>
                  </a:txBody>
                  <a:tcPr>
                    <a:solidFill>
                      <a:srgbClr val="FFCCFF"/>
                    </a:solidFill>
                  </a:tcPr>
                </a:tc>
                <a:tc>
                  <a:txBody>
                    <a:bodyPr/>
                    <a:lstStyle/>
                    <a:p>
                      <a:pPr algn="ctr"/>
                      <a:r>
                        <a:rPr lang="en-GB" sz="1600" dirty="0" smtClean="0"/>
                        <a:t>Book Curriculum</a:t>
                      </a:r>
                      <a:endParaRPr lang="en-GB" sz="1600" dirty="0"/>
                    </a:p>
                  </a:txBody>
                  <a:tcPr>
                    <a:solidFill>
                      <a:srgbClr val="FFCCFF"/>
                    </a:solidFill>
                  </a:tcPr>
                </a:tc>
                <a:extLst>
                  <a:ext uri="{0D108BD9-81ED-4DB2-BD59-A6C34878D82A}">
                    <a16:rowId xmlns:a16="http://schemas.microsoft.com/office/drawing/2014/main" val="3958210420"/>
                  </a:ext>
                </a:extLst>
              </a:tr>
              <a:tr h="4184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smtClean="0">
                          <a:latin typeface="Comic Sans MS" panose="030F0702030302020204" pitchFamily="66" charset="0"/>
                        </a:rPr>
                        <a:t>History - </a:t>
                      </a:r>
                      <a:r>
                        <a:rPr lang="en-GB" sz="1200" b="0" i="0" kern="1200" dirty="0" smtClean="0">
                          <a:solidFill>
                            <a:schemeClr val="tx1"/>
                          </a:solidFill>
                          <a:effectLst/>
                          <a:latin typeface="Comic Sans MS" panose="030F0702030302020204" pitchFamily="66" charset="0"/>
                          <a:ea typeface="+mn-ea"/>
                          <a:cs typeface="+mn-cs"/>
                        </a:rPr>
                        <a:t>is </a:t>
                      </a:r>
                      <a:r>
                        <a:rPr lang="en-GB" sz="1200" b="1" i="0" kern="1200" dirty="0" smtClean="0">
                          <a:solidFill>
                            <a:schemeClr val="tx1"/>
                          </a:solidFill>
                          <a:effectLst/>
                          <a:latin typeface="Comic Sans MS" panose="030F0702030302020204" pitchFamily="66" charset="0"/>
                          <a:ea typeface="+mn-ea"/>
                          <a:cs typeface="+mn-cs"/>
                        </a:rPr>
                        <a:t>the study of past events. </a:t>
                      </a:r>
                      <a:endParaRPr lang="en-GB" sz="1200" b="0" i="0" dirty="0" smtClean="0">
                        <a:latin typeface="Comic Sans MS" panose="030F0702030302020204" pitchFamily="66" charset="0"/>
                      </a:endParaRPr>
                    </a:p>
                  </a:txBody>
                  <a:tcPr>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Comic Sans MS" panose="030F0702030302020204" pitchFamily="66" charset="0"/>
                        </a:rPr>
                        <a:t>Amelia</a:t>
                      </a:r>
                      <a:r>
                        <a:rPr lang="en-US" sz="1100" baseline="0" dirty="0" smtClean="0">
                          <a:latin typeface="Comic Sans MS" panose="030F0702030302020204" pitchFamily="66" charset="0"/>
                        </a:rPr>
                        <a:t> Earhart was famous for being the first female to fly solo across the Atlantic Ocean.</a:t>
                      </a:r>
                      <a:endParaRPr lang="en-US" sz="1100" dirty="0" smtClean="0">
                        <a:latin typeface="Comic Sans MS" panose="030F0702030302020204" pitchFamily="66" charset="0"/>
                      </a:endParaRPr>
                    </a:p>
                  </a:txBody>
                  <a:tcPr/>
                </a:tc>
                <a:tc rowSpan="5">
                  <a:txBody>
                    <a:bodyPr/>
                    <a:lstStyle/>
                    <a:p>
                      <a:endParaRPr lang="en-GB" sz="1600" dirty="0" smtClean="0"/>
                    </a:p>
                    <a:p>
                      <a:endParaRPr lang="en-GB" sz="1600" dirty="0" smtClean="0"/>
                    </a:p>
                    <a:p>
                      <a:endParaRPr lang="en-GB" sz="1600" dirty="0" smtClean="0"/>
                    </a:p>
                    <a:p>
                      <a:endParaRPr lang="en-GB" sz="1600" dirty="0" smtClean="0"/>
                    </a:p>
                    <a:p>
                      <a:r>
                        <a:rPr lang="en-US" sz="1100" dirty="0" smtClean="0"/>
                        <a:t> </a:t>
                      </a:r>
                      <a:endParaRPr lang="en-GB" sz="1100" dirty="0" smtClean="0"/>
                    </a:p>
                    <a:p>
                      <a:pPr algn="ctr"/>
                      <a:endParaRPr lang="en-GB" sz="800" dirty="0" smtClean="0"/>
                    </a:p>
                    <a:p>
                      <a:pPr algn="ctr"/>
                      <a:r>
                        <a:rPr lang="en-GB" sz="1600" dirty="0" smtClean="0"/>
                        <a:t> </a:t>
                      </a:r>
                      <a:r>
                        <a:rPr lang="en-GB" dirty="0" smtClean="0"/>
                        <a:t>                          </a:t>
                      </a:r>
                      <a:endParaRPr lang="en-GB"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4759365"/>
                  </a:ext>
                </a:extLst>
              </a:tr>
              <a:tr h="247961">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smtClean="0">
                          <a:latin typeface="Comic Sans MS" panose="030F0702030302020204" pitchFamily="66" charset="0"/>
                        </a:rPr>
                        <a:t>Timeline - </a:t>
                      </a:r>
                      <a:r>
                        <a:rPr lang="en-GB" sz="1200" b="0" i="0" kern="1200" dirty="0" smtClean="0">
                          <a:solidFill>
                            <a:schemeClr val="tx1"/>
                          </a:solidFill>
                          <a:effectLst/>
                          <a:latin typeface="Comic Sans MS" panose="030F0702030302020204" pitchFamily="66" charset="0"/>
                          <a:ea typeface="+mn-ea"/>
                          <a:cs typeface="+mn-cs"/>
                        </a:rPr>
                        <a:t>A timeline is a tool that organises information. It is used to describe the order in which events happened. </a:t>
                      </a:r>
                      <a:endParaRPr lang="en-GB" sz="1200" b="0" i="0" dirty="0" smtClean="0">
                        <a:latin typeface="Comic Sans MS" panose="030F0702030302020204" pitchFamily="66" charset="0"/>
                      </a:endParaRPr>
                    </a:p>
                  </a:txBody>
                  <a:tcP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smtClean="0">
                        <a:latin typeface="Comic Sans MS" panose="030F0702030302020204" pitchFamily="66" charset="0"/>
                      </a:endParaRPr>
                    </a:p>
                  </a:txBody>
                  <a:tcPr/>
                </a:tc>
                <a:tc vMerge="1">
                  <a:txBody>
                    <a:bodyPr/>
                    <a:lstStyle/>
                    <a:p>
                      <a:endParaRPr lang="en-GB"/>
                    </a:p>
                  </a:txBody>
                  <a:tcPr/>
                </a:tc>
                <a:extLst>
                  <a:ext uri="{0D108BD9-81ED-4DB2-BD59-A6C34878D82A}">
                    <a16:rowId xmlns:a16="http://schemas.microsoft.com/office/drawing/2014/main" val="3030881708"/>
                  </a:ext>
                </a:extLst>
              </a:tr>
              <a:tr h="392120">
                <a:tc vMerge="1">
                  <a:txBody>
                    <a:bodyPr/>
                    <a:lstStyle/>
                    <a:p>
                      <a:endParaRPr lang="en-GB"/>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Comic Sans MS" panose="030F0702030302020204" pitchFamily="66" charset="0"/>
                        </a:rPr>
                        <a:t>Questions</a:t>
                      </a:r>
                      <a:r>
                        <a:rPr lang="en-US" sz="1100" baseline="0" dirty="0" smtClean="0">
                          <a:latin typeface="Comic Sans MS" panose="030F0702030302020204" pitchFamily="66" charset="0"/>
                        </a:rPr>
                        <a:t> led by children. </a:t>
                      </a:r>
                      <a:endParaRPr lang="en-US" sz="1100" dirty="0" smtClean="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smtClean="0">
                        <a:latin typeface="Comic Sans MS" panose="030F0702030302020204" pitchFamily="66" charset="0"/>
                      </a:endParaRPr>
                    </a:p>
                  </a:txBody>
                  <a:tcPr/>
                </a:tc>
                <a:tc vMerge="1">
                  <a:txBody>
                    <a:bodyPr/>
                    <a:lstStyle/>
                    <a:p>
                      <a:endParaRPr lang="en-GB"/>
                    </a:p>
                  </a:txBody>
                  <a:tcPr/>
                </a:tc>
                <a:extLst>
                  <a:ext uri="{0D108BD9-81ED-4DB2-BD59-A6C34878D82A}">
                    <a16:rowId xmlns:a16="http://schemas.microsoft.com/office/drawing/2014/main" val="238058423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smtClean="0">
                          <a:latin typeface="Comic Sans MS" panose="030F0702030302020204" pitchFamily="66" charset="0"/>
                        </a:rPr>
                        <a:t>Past - </a:t>
                      </a:r>
                      <a:r>
                        <a:rPr lang="en-GB" sz="1200" b="0" i="0" kern="1200" dirty="0" smtClean="0">
                          <a:solidFill>
                            <a:schemeClr val="tx1"/>
                          </a:solidFill>
                          <a:effectLst/>
                          <a:latin typeface="Comic Sans MS" panose="030F0702030302020204" pitchFamily="66" charset="0"/>
                          <a:ea typeface="+mn-ea"/>
                          <a:cs typeface="+mn-cs"/>
                        </a:rPr>
                        <a:t>relating to a time that has gone by. </a:t>
                      </a:r>
                      <a:endParaRPr lang="en-GB" sz="1000" b="0" i="0" dirty="0" smtClean="0">
                        <a:latin typeface="Comic Sans MS" panose="030F0702030302020204" pitchFamily="66" charset="0"/>
                      </a:endParaRPr>
                    </a:p>
                  </a:txBody>
                  <a:tcPr>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825004902"/>
                  </a:ext>
                </a:extLst>
              </a:tr>
              <a:tr h="16802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smtClean="0">
                          <a:latin typeface="Comic Sans MS" panose="030F0702030302020204" pitchFamily="66" charset="0"/>
                        </a:rPr>
                        <a:t>Present - </a:t>
                      </a:r>
                      <a:r>
                        <a:rPr lang="en-GB" sz="1200" b="0" i="0" kern="1200" dirty="0" smtClean="0">
                          <a:solidFill>
                            <a:schemeClr val="tx1"/>
                          </a:solidFill>
                          <a:effectLst/>
                          <a:latin typeface="Comic Sans MS" panose="030F0702030302020204" pitchFamily="66" charset="0"/>
                          <a:ea typeface="+mn-ea"/>
                          <a:cs typeface="+mn-cs"/>
                        </a:rPr>
                        <a:t>existing or occurring now.</a:t>
                      </a:r>
                      <a:endParaRPr lang="en-GB" sz="1200" b="1" i="0" dirty="0" smtClean="0">
                        <a:latin typeface="Comic Sans MS" panose="030F0702030302020204" pitchFamily="66" charset="0"/>
                      </a:endParaRP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Comic Sans MS" panose="030F0702030302020204" pitchFamily="66" charset="0"/>
                        </a:rPr>
                        <a:t>Amelia Earhart was alive from 1897-1939.</a:t>
                      </a:r>
                      <a:r>
                        <a:rPr lang="en-US" sz="1100" baseline="0" dirty="0" smtClean="0">
                          <a:latin typeface="Comic Sans MS" panose="030F0702030302020204" pitchFamily="66" charset="0"/>
                        </a:rPr>
                        <a:t> She was born in 1897. Amelia took her first flying lesson in 1921. In 1932 she flew solo across the Atlantic Ocean. In 1937 Amelia disappeared. Amelia was officially declared dead in 1939.</a:t>
                      </a:r>
                      <a:endParaRPr lang="en-US" sz="1100" dirty="0" smtClean="0">
                        <a:latin typeface="Comic Sans MS" panose="030F0702030302020204" pitchFamily="66" charset="0"/>
                      </a:endParaRPr>
                    </a:p>
                  </a:txBody>
                  <a:tcPr/>
                </a:tc>
                <a:tc vMerge="1">
                  <a:txBody>
                    <a:bodyPr/>
                    <a:lstStyle/>
                    <a:p>
                      <a:endParaRPr lang="en-GB"/>
                    </a:p>
                  </a:txBody>
                  <a:tcPr/>
                </a:tc>
                <a:extLst>
                  <a:ext uri="{0D108BD9-81ED-4DB2-BD59-A6C34878D82A}">
                    <a16:rowId xmlns:a16="http://schemas.microsoft.com/office/drawing/2014/main" val="944208206"/>
                  </a:ext>
                </a:extLst>
              </a:tr>
              <a:tr h="237054">
                <a:tc vMerge="1">
                  <a:txBody>
                    <a:bodyPr/>
                    <a:lstStyle/>
                    <a:p>
                      <a:endParaRPr lang="en-GB"/>
                    </a:p>
                  </a:txBody>
                  <a:tcPr/>
                </a:tc>
                <a:tc vMerge="1">
                  <a:txBody>
                    <a:bodyPr/>
                    <a:lstStyle/>
                    <a:p>
                      <a:endParaRPr lang="en-GB"/>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u="none" dirty="0" smtClean="0"/>
                        <a:t>Other Recommended Reads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424151001"/>
                  </a:ext>
                </a:extLst>
              </a:tr>
              <a:tr h="128707">
                <a:tc rowSpan="2">
                  <a:txBody>
                    <a:bodyPr/>
                    <a:lstStyle/>
                    <a:p>
                      <a:r>
                        <a:rPr lang="en-GB" sz="1200" b="1" i="0" dirty="0" smtClean="0">
                          <a:latin typeface="Berlin Sans FB" panose="020E0602020502020306" pitchFamily="34" charset="0"/>
                        </a:rPr>
                        <a:t>Event - </a:t>
                      </a:r>
                      <a:r>
                        <a:rPr lang="en-GB" sz="1100" b="0" i="0" kern="1200" dirty="0" smtClean="0">
                          <a:solidFill>
                            <a:schemeClr val="tx1"/>
                          </a:solidFill>
                          <a:effectLst/>
                          <a:latin typeface="Comic Sans MS" panose="030F0702030302020204" pitchFamily="66" charset="0"/>
                          <a:ea typeface="+mn-ea"/>
                          <a:cs typeface="+mn-cs"/>
                        </a:rPr>
                        <a:t>An event is usually an important happening or has</a:t>
                      </a:r>
                      <a:r>
                        <a:rPr lang="en-GB" sz="1100" b="0" i="0" kern="1200" baseline="0" dirty="0" smtClean="0">
                          <a:solidFill>
                            <a:schemeClr val="tx1"/>
                          </a:solidFill>
                          <a:effectLst/>
                          <a:latin typeface="Comic Sans MS" panose="030F0702030302020204" pitchFamily="66" charset="0"/>
                          <a:ea typeface="+mn-ea"/>
                          <a:cs typeface="+mn-cs"/>
                        </a:rPr>
                        <a:t> happened,</a:t>
                      </a:r>
                      <a:endParaRPr lang="en-GB" sz="900" b="1" i="0" dirty="0">
                        <a:latin typeface="Comic Sans MS" panose="030F0702030302020204" pitchFamily="66" charset="0"/>
                      </a:endParaRPr>
                    </a:p>
                  </a:txBody>
                  <a:tcPr/>
                </a:tc>
                <a:tc rowSpan="2">
                  <a:txBody>
                    <a:bodyPr/>
                    <a:lstStyle/>
                    <a:p>
                      <a:r>
                        <a:rPr lang="en-GB" sz="1100" dirty="0" smtClean="0">
                          <a:latin typeface="Comic Sans MS" panose="030F0702030302020204" pitchFamily="66" charset="0"/>
                        </a:rPr>
                        <a:t>Amelia</a:t>
                      </a:r>
                      <a:r>
                        <a:rPr lang="en-GB" sz="1100" baseline="0" dirty="0" smtClean="0">
                          <a:latin typeface="Comic Sans MS" panose="030F0702030302020204" pitchFamily="66" charset="0"/>
                        </a:rPr>
                        <a:t> spent a lot of time growing up with her sister. They had a lot of adventures and spent time outside. They did not have computers or Ipads like we do now so spent a lot of time exploring and playing outside.</a:t>
                      </a:r>
                      <a:endParaRPr lang="en-GB" sz="1100" dirty="0">
                        <a:latin typeface="Comic Sans MS" panose="030F0702030302020204" pitchFamily="66" charset="0"/>
                      </a:endParaRPr>
                    </a:p>
                  </a:txBody>
                  <a:tcPr/>
                </a:tc>
                <a:tc vMerge="1">
                  <a:txBody>
                    <a:bodyPr/>
                    <a:lstStyle/>
                    <a:p>
                      <a:endParaRPr lang="en-GB"/>
                    </a:p>
                  </a:txBody>
                  <a:tcPr/>
                </a:tc>
                <a:extLst>
                  <a:ext uri="{0D108BD9-81ED-4DB2-BD59-A6C34878D82A}">
                    <a16:rowId xmlns:a16="http://schemas.microsoft.com/office/drawing/2014/main" val="2416703020"/>
                  </a:ext>
                </a:extLst>
              </a:tr>
              <a:tr h="261956">
                <a:tc vMerge="1">
                  <a:txBody>
                    <a:bodyPr/>
                    <a:lstStyle/>
                    <a:p>
                      <a:endParaRPr lang="en-GB"/>
                    </a:p>
                  </a:txBody>
                  <a:tcPr/>
                </a:tc>
                <a:tc vMerge="1">
                  <a:txBody>
                    <a:bodyPr/>
                    <a:lstStyle/>
                    <a:p>
                      <a:endParaRPr lang="en-GB"/>
                    </a:p>
                  </a:txBody>
                  <a:tcPr/>
                </a:tc>
                <a:tc rowSpan="3">
                  <a:txBody>
                    <a:bodyPr/>
                    <a:lstStyle/>
                    <a:p>
                      <a:pPr algn="ctr"/>
                      <a:endParaRPr lang="en-GB" sz="1600" u="non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9197253"/>
                  </a:ext>
                </a:extLst>
              </a:tr>
              <a:tr h="228600">
                <a:tc rowSpan="2">
                  <a:txBody>
                    <a:bodyPr/>
                    <a:lstStyle/>
                    <a:p>
                      <a:r>
                        <a:rPr lang="en-GB" sz="1200" b="1" i="0" dirty="0" smtClean="0">
                          <a:latin typeface="Comic Sans MS" panose="030F0702030302020204" pitchFamily="66" charset="0"/>
                        </a:rPr>
                        <a:t>Memorable </a:t>
                      </a:r>
                      <a:r>
                        <a:rPr lang="en-GB" sz="1200" b="0" i="0" dirty="0" smtClean="0">
                          <a:latin typeface="Comic Sans MS" panose="030F0702030302020204" pitchFamily="66" charset="0"/>
                        </a:rPr>
                        <a:t>- </a:t>
                      </a:r>
                      <a:r>
                        <a:rPr lang="en-GB" sz="1200" b="0" i="0" kern="1200" dirty="0" smtClean="0">
                          <a:solidFill>
                            <a:schemeClr val="tx1"/>
                          </a:solidFill>
                          <a:effectLst/>
                          <a:latin typeface="Comic Sans MS" panose="030F0702030302020204" pitchFamily="66" charset="0"/>
                          <a:ea typeface="+mn-ea"/>
                          <a:cs typeface="+mn-cs"/>
                        </a:rPr>
                        <a:t>easily remembered; distinct or exceptional. </a:t>
                      </a:r>
                      <a:endParaRPr lang="en-GB" sz="1200" b="0" i="0" dirty="0">
                        <a:latin typeface="Comic Sans MS" panose="030F0702030302020204" pitchFamily="66"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smtClean="0">
                          <a:latin typeface="Comic Sans MS" panose="030F0702030302020204" pitchFamily="66" charset="0"/>
                        </a:rPr>
                        <a:t>Amelia was famous</a:t>
                      </a:r>
                      <a:r>
                        <a:rPr lang="en-GB" sz="1100" baseline="0" dirty="0" smtClean="0">
                          <a:latin typeface="Comic Sans MS" panose="030F0702030302020204" pitchFamily="66" charset="0"/>
                        </a:rPr>
                        <a:t> for being a female aviator. Amelia wanted to prove that women could fly and become whatever they want to be. </a:t>
                      </a:r>
                      <a:endParaRPr lang="en-GB" sz="1100" dirty="0" smtClean="0">
                        <a:latin typeface="Comic Sans MS" panose="030F0702030302020204" pitchFamily="66" charset="0"/>
                      </a:endParaRPr>
                    </a:p>
                  </a:txBody>
                  <a:tcPr/>
                </a:tc>
                <a:tc vMerge="1">
                  <a:txBody>
                    <a:bodyPr/>
                    <a:lstStyle/>
                    <a:p>
                      <a:pPr algn="ctr"/>
                      <a:endParaRPr lang="en-GB" sz="1600" u="non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234614212"/>
                  </a:ext>
                </a:extLst>
              </a:tr>
              <a:tr h="0">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dirty="0" smtClean="0">
                          <a:solidFill>
                            <a:schemeClr val="tx1"/>
                          </a:solidFill>
                          <a:effectLst/>
                          <a:latin typeface="Comic Sans MS" panose="030F0702030302020204" pitchFamily="66" charset="0"/>
                          <a:ea typeface="+mn-ea"/>
                          <a:cs typeface="+mn-cs"/>
                        </a:rPr>
                        <a:t>Amelia Earhart was a strong, independent women who made an impact on todays society by being the first woman to fly solo across the Atlantic Ocean.</a:t>
                      </a:r>
                      <a:endParaRPr lang="en-US" sz="800" b="0" dirty="0" smtClean="0">
                        <a:latin typeface="Comic Sans MS" panose="030F0702030302020204" pitchFamily="66" charset="0"/>
                      </a:endParaRPr>
                    </a:p>
                  </a:txBody>
                  <a:tcPr/>
                </a:tc>
                <a:tc vMerge="1">
                  <a:txBody>
                    <a:bodyPr/>
                    <a:lstStyle/>
                    <a:p>
                      <a:endParaRPr lang="en-GB"/>
                    </a:p>
                  </a:txBody>
                  <a:tcPr/>
                </a:tc>
                <a:extLst>
                  <a:ext uri="{0D108BD9-81ED-4DB2-BD59-A6C34878D82A}">
                    <a16:rowId xmlns:a16="http://schemas.microsoft.com/office/drawing/2014/main" val="795237499"/>
                  </a:ext>
                </a:extLst>
              </a:tr>
              <a:tr h="4437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smtClean="0">
                          <a:latin typeface="Comic Sans MS" panose="030F0702030302020204" pitchFamily="66" charset="0"/>
                        </a:rPr>
                        <a:t>Significant – </a:t>
                      </a:r>
                      <a:r>
                        <a:rPr lang="en-GB" sz="1200" b="0" i="0" dirty="0" smtClean="0">
                          <a:latin typeface="Comic Sans MS" panose="030F0702030302020204" pitchFamily="66" charset="0"/>
                        </a:rPr>
                        <a:t>something</a:t>
                      </a:r>
                      <a:r>
                        <a:rPr lang="en-GB" sz="1200" b="0" i="0" kern="1200" dirty="0" smtClean="0">
                          <a:solidFill>
                            <a:schemeClr val="tx1"/>
                          </a:solidFill>
                          <a:effectLst/>
                          <a:latin typeface="Comic Sans MS" panose="030F0702030302020204" pitchFamily="66" charset="0"/>
                          <a:ea typeface="+mn-ea"/>
                          <a:cs typeface="+mn-cs"/>
                        </a:rPr>
                        <a:t> important. </a:t>
                      </a:r>
                      <a:endParaRPr lang="en-GB" sz="1200" b="0" i="0" dirty="0" smtClean="0">
                        <a:latin typeface="Comic Sans MS" panose="030F0702030302020204" pitchFamily="66" charset="0"/>
                      </a:endParaRPr>
                    </a:p>
                  </a:txBody>
                  <a:tcPr>
                    <a:noFill/>
                  </a:tcPr>
                </a:tc>
                <a:tc rowSpan="2">
                  <a:txBody>
                    <a:bodyPr/>
                    <a:lstStyle/>
                    <a:p>
                      <a:r>
                        <a:rPr lang="en-GB" sz="1000" b="1" u="sng" dirty="0" smtClean="0">
                          <a:effectLst/>
                        </a:rPr>
                        <a:t>National Curriculum End Points</a:t>
                      </a:r>
                    </a:p>
                    <a:p>
                      <a:r>
                        <a:rPr lang="en-GB" sz="1050" kern="1200" dirty="0" smtClean="0">
                          <a:solidFill>
                            <a:schemeClr val="tx1"/>
                          </a:solidFill>
                          <a:effectLst/>
                          <a:latin typeface="+mn-lt"/>
                          <a:ea typeface="+mn-ea"/>
                          <a:cs typeface="+mn-cs"/>
                        </a:rPr>
                        <a:t>I</a:t>
                      </a:r>
                      <a:r>
                        <a:rPr lang="en-GB" sz="1050" kern="1200" baseline="0" dirty="0" smtClean="0">
                          <a:solidFill>
                            <a:schemeClr val="tx1"/>
                          </a:solidFill>
                          <a:effectLst/>
                          <a:latin typeface="+mn-lt"/>
                          <a:ea typeface="+mn-ea"/>
                          <a:cs typeface="+mn-cs"/>
                        </a:rPr>
                        <a:t> can u</a:t>
                      </a:r>
                      <a:r>
                        <a:rPr lang="en-GB" sz="1050" kern="1200" dirty="0" smtClean="0">
                          <a:solidFill>
                            <a:schemeClr val="tx1"/>
                          </a:solidFill>
                          <a:effectLst/>
                          <a:latin typeface="+mn-lt"/>
                          <a:ea typeface="+mn-ea"/>
                          <a:cs typeface="+mn-cs"/>
                        </a:rPr>
                        <a:t>se stories and other sources of evidence to understand key achievements of people from history. </a:t>
                      </a:r>
                    </a:p>
                    <a:p>
                      <a:r>
                        <a:rPr lang="en-GB" sz="1050" kern="1200" dirty="0" smtClean="0">
                          <a:solidFill>
                            <a:schemeClr val="tx1"/>
                          </a:solidFill>
                          <a:effectLst/>
                          <a:latin typeface="+mn-lt"/>
                          <a:ea typeface="+mn-ea"/>
                          <a:cs typeface="+mn-cs"/>
                        </a:rPr>
                        <a:t>I</a:t>
                      </a:r>
                      <a:r>
                        <a:rPr lang="en-GB" sz="1050" kern="1200" baseline="0" dirty="0" smtClean="0">
                          <a:solidFill>
                            <a:schemeClr val="tx1"/>
                          </a:solidFill>
                          <a:effectLst/>
                          <a:latin typeface="+mn-lt"/>
                          <a:ea typeface="+mn-ea"/>
                          <a:cs typeface="+mn-cs"/>
                        </a:rPr>
                        <a:t> can e</a:t>
                      </a:r>
                      <a:r>
                        <a:rPr lang="en-GB" sz="1050" kern="1200" dirty="0" smtClean="0">
                          <a:solidFill>
                            <a:schemeClr val="tx1"/>
                          </a:solidFill>
                          <a:effectLst/>
                          <a:latin typeface="+mn-lt"/>
                          <a:ea typeface="+mn-ea"/>
                          <a:cs typeface="+mn-cs"/>
                        </a:rPr>
                        <a:t>xplain understanding of sources of evidence using phrases such as ‘we know this because…’.</a:t>
                      </a:r>
                    </a:p>
                    <a:p>
                      <a:r>
                        <a:rPr lang="en-GB" sz="1050" kern="1200" dirty="0" smtClean="0">
                          <a:solidFill>
                            <a:schemeClr val="tx1"/>
                          </a:solidFill>
                          <a:effectLst/>
                          <a:latin typeface="+mn-lt"/>
                          <a:ea typeface="+mn-ea"/>
                          <a:cs typeface="+mn-cs"/>
                        </a:rPr>
                        <a:t>I</a:t>
                      </a:r>
                      <a:r>
                        <a:rPr lang="en-GB" sz="1050" kern="1200" baseline="0" dirty="0" smtClean="0">
                          <a:solidFill>
                            <a:schemeClr val="tx1"/>
                          </a:solidFill>
                          <a:effectLst/>
                          <a:latin typeface="+mn-lt"/>
                          <a:ea typeface="+mn-ea"/>
                          <a:cs typeface="+mn-cs"/>
                        </a:rPr>
                        <a:t> can o</a:t>
                      </a:r>
                      <a:r>
                        <a:rPr lang="en-GB" sz="1050" kern="1200" dirty="0" smtClean="0">
                          <a:solidFill>
                            <a:schemeClr val="tx1"/>
                          </a:solidFill>
                          <a:effectLst/>
                          <a:latin typeface="+mn-lt"/>
                          <a:ea typeface="+mn-ea"/>
                          <a:cs typeface="+mn-cs"/>
                        </a:rPr>
                        <a:t>rder events and objects, using a timeline to show understanding of past and present.</a:t>
                      </a:r>
                    </a:p>
                  </a:txBody>
                  <a:tcPr>
                    <a:solidFill>
                      <a:srgbClr val="CC99FF"/>
                    </a:solidFill>
                  </a:tcPr>
                </a:tc>
                <a:tc rowSpan="4">
                  <a:txBody>
                    <a:bodyPr/>
                    <a:lstStyle/>
                    <a:p>
                      <a:endParaRPr lang="en-GB" dirty="0" smtClean="0"/>
                    </a:p>
                    <a:p>
                      <a:endParaRPr lang="en-GB" dirty="0" smtClean="0"/>
                    </a:p>
                    <a:p>
                      <a:endParaRPr lang="en-GB" sz="1600" dirty="0" smtClean="0"/>
                    </a:p>
                    <a:p>
                      <a:r>
                        <a:rPr lang="en-GB" sz="1600" dirty="0" smtClean="0"/>
                        <a:t>Amelia Earhart</a:t>
                      </a:r>
                    </a:p>
                    <a:p>
                      <a:r>
                        <a:rPr lang="en-GB" dirty="0" smtClean="0"/>
                        <a:t>  1897 - 1939</a:t>
                      </a:r>
                      <a:endParaRPr lang="en-GB"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99209406"/>
                  </a:ext>
                </a:extLst>
              </a:tr>
              <a:tr h="3225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smtClean="0">
                          <a:latin typeface="Comic Sans MS" panose="030F0702030302020204" pitchFamily="66" charset="0"/>
                        </a:rPr>
                        <a:t>Place – </a:t>
                      </a:r>
                      <a:r>
                        <a:rPr lang="en-GB" sz="1200" b="0" i="0" dirty="0" smtClean="0">
                          <a:latin typeface="Comic Sans MS" panose="030F0702030302020204" pitchFamily="66" charset="0"/>
                        </a:rPr>
                        <a:t>to put it down in a</a:t>
                      </a:r>
                      <a:r>
                        <a:rPr lang="en-GB" sz="1200" b="0" i="0" baseline="0" dirty="0" smtClean="0">
                          <a:latin typeface="Comic Sans MS" panose="030F0702030302020204" pitchFamily="66" charset="0"/>
                        </a:rPr>
                        <a:t> certain area. </a:t>
                      </a:r>
                      <a:endParaRPr lang="en-GB" sz="1200" b="0" i="0" dirty="0" smtClean="0">
                        <a:latin typeface="Comic Sans MS" panose="030F0702030302020204" pitchFamily="66" charset="0"/>
                      </a:endParaRPr>
                    </a:p>
                  </a:txBody>
                  <a:tcPr/>
                </a:tc>
                <a:tc vMerge="1">
                  <a:txBody>
                    <a:bodyPr/>
                    <a:lstStyle/>
                    <a:p>
                      <a:endParaRPr lang="en-GB"/>
                    </a:p>
                  </a:txBody>
                  <a:tcPr/>
                </a:tc>
                <a:tc vMerge="1">
                  <a:txBody>
                    <a:bodyPr/>
                    <a:lstStyle/>
                    <a:p>
                      <a:endParaRPr lang="en-GB" dirty="0"/>
                    </a:p>
                  </a:txBody>
                  <a:tcPr/>
                </a:tc>
                <a:extLst>
                  <a:ext uri="{0D108BD9-81ED-4DB2-BD59-A6C34878D82A}">
                    <a16:rowId xmlns:a16="http://schemas.microsoft.com/office/drawing/2014/main" val="678405235"/>
                  </a:ext>
                </a:extLst>
              </a:tr>
              <a:tr h="5150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smtClean="0">
                          <a:latin typeface="Comic Sans MS" panose="030F0702030302020204" pitchFamily="66" charset="0"/>
                        </a:rPr>
                        <a:t>Diary - </a:t>
                      </a:r>
                      <a:r>
                        <a:rPr lang="en-GB" sz="1200" b="0" i="0" kern="1200" dirty="0" smtClean="0">
                          <a:solidFill>
                            <a:schemeClr val="tx1"/>
                          </a:solidFill>
                          <a:effectLst/>
                          <a:latin typeface="Comic Sans MS" panose="030F0702030302020204" pitchFamily="66" charset="0"/>
                          <a:ea typeface="+mn-ea"/>
                          <a:cs typeface="+mn-cs"/>
                        </a:rPr>
                        <a:t>a book for keeping a record of experiences and thoughts.</a:t>
                      </a:r>
                      <a:endParaRPr lang="en-GB" sz="1000" b="1" i="0" dirty="0" smtClean="0">
                        <a:latin typeface="Comic Sans MS" panose="030F0702030302020204" pitchFamily="66" charset="0"/>
                      </a:endParaRPr>
                    </a:p>
                  </a:txBody>
                  <a:tcPr>
                    <a:lnR w="12700" cap="flat" cmpd="sng" algn="ctr">
                      <a:solidFill>
                        <a:schemeClr val="tx1"/>
                      </a:solidFill>
                      <a:prstDash val="solid"/>
                      <a:round/>
                      <a:headEnd type="none" w="med" len="med"/>
                      <a:tailEnd type="none" w="med" len="med"/>
                    </a:lnR>
                    <a:noFill/>
                  </a:tcPr>
                </a:tc>
                <a:tc rowSpan="2">
                  <a:txBody>
                    <a:bodyPr/>
                    <a:lstStyle/>
                    <a:p>
                      <a:endParaRPr lang="en-GB" dirty="0" smtClean="0"/>
                    </a:p>
                    <a:p>
                      <a:endParaRPr lang="en-GB" dirty="0" smtClean="0"/>
                    </a:p>
                    <a:p>
                      <a:endParaRPr lang="en-GB" dirty="0" smtClean="0"/>
                    </a:p>
                    <a:p>
                      <a:endParaRPr lang="en-GB" dirty="0" smtClean="0"/>
                    </a:p>
                    <a:p>
                      <a:endParaRPr lang="en-GB" dirty="0" smtClean="0"/>
                    </a:p>
                  </a:txBody>
                  <a:tcPr>
                    <a:lnL w="12700" cap="flat" cmpd="sng" algn="ctr">
                      <a:solidFill>
                        <a:schemeClr val="tx1"/>
                      </a:solidFill>
                      <a:prstDash val="solid"/>
                      <a:round/>
                      <a:headEnd type="none" w="med" len="med"/>
                      <a:tailEnd type="none" w="med" len="med"/>
                    </a:lnL>
                  </a:tcPr>
                </a:tc>
                <a:tc vMerge="1">
                  <a:txBody>
                    <a:bodyPr/>
                    <a:lstStyle/>
                    <a:p>
                      <a:endParaRPr lang="en-GB"/>
                    </a:p>
                  </a:txBody>
                  <a:tcPr/>
                </a:tc>
                <a:extLst>
                  <a:ext uri="{0D108BD9-81ED-4DB2-BD59-A6C34878D82A}">
                    <a16:rowId xmlns:a16="http://schemas.microsoft.com/office/drawing/2014/main" val="423210282"/>
                  </a:ext>
                </a:extLst>
              </a:tr>
              <a:tr h="5359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smtClean="0">
                          <a:latin typeface="Comic Sans MS" panose="030F0702030302020204" pitchFamily="66" charset="0"/>
                        </a:rPr>
                        <a:t>Famous - </a:t>
                      </a:r>
                      <a:r>
                        <a:rPr lang="en-GB" sz="1200" b="0" i="0" kern="1200" dirty="0" smtClean="0">
                          <a:solidFill>
                            <a:schemeClr val="tx1"/>
                          </a:solidFill>
                          <a:effectLst/>
                          <a:latin typeface="Comic Sans MS" panose="030F0702030302020204" pitchFamily="66" charset="0"/>
                          <a:ea typeface="+mn-ea"/>
                          <a:cs typeface="+mn-cs"/>
                        </a:rPr>
                        <a:t>known about by many people.</a:t>
                      </a:r>
                      <a:endParaRPr lang="en-GB" sz="1000" b="1" i="0" dirty="0" smtClean="0">
                        <a:latin typeface="Comic Sans MS" panose="030F0702030302020204" pitchFamily="66" charset="0"/>
                      </a:endParaRPr>
                    </a:p>
                  </a:txBody>
                  <a:tcPr>
                    <a:lnR w="12700" cap="flat" cmpd="sng" algn="ctr">
                      <a:solidFill>
                        <a:schemeClr val="tx1"/>
                      </a:solidFill>
                      <a:prstDash val="solid"/>
                      <a:round/>
                      <a:headEnd type="none" w="med" len="med"/>
                      <a:tailEnd type="none" w="med" len="med"/>
                    </a:lnR>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474436336"/>
                  </a:ext>
                </a:extLst>
              </a:tr>
            </a:tbl>
          </a:graphicData>
        </a:graphic>
      </p:graphicFrame>
      <p:pic>
        <p:nvPicPr>
          <p:cNvPr id="8" name="Picture 7"/>
          <p:cNvPicPr/>
          <p:nvPr/>
        </p:nvPicPr>
        <p:blipFill>
          <a:blip r:embed="rId2"/>
          <a:stretch>
            <a:fillRect/>
          </a:stretch>
        </p:blipFill>
        <p:spPr>
          <a:xfrm>
            <a:off x="8883635" y="986108"/>
            <a:ext cx="1226004" cy="1271180"/>
          </a:xfrm>
          <a:prstGeom prst="rect">
            <a:avLst/>
          </a:prstGeom>
        </p:spPr>
      </p:pic>
      <p:pic>
        <p:nvPicPr>
          <p:cNvPr id="10" name="Picture 9"/>
          <p:cNvPicPr/>
          <p:nvPr/>
        </p:nvPicPr>
        <p:blipFill>
          <a:blip r:embed="rId3"/>
          <a:stretch>
            <a:fillRect/>
          </a:stretch>
        </p:blipFill>
        <p:spPr>
          <a:xfrm>
            <a:off x="10279455" y="986108"/>
            <a:ext cx="1139190" cy="1271180"/>
          </a:xfrm>
          <a:prstGeom prst="rect">
            <a:avLst/>
          </a:prstGeom>
        </p:spPr>
      </p:pic>
      <p:pic>
        <p:nvPicPr>
          <p:cNvPr id="14" name="Picture 13"/>
          <p:cNvPicPr>
            <a:picLocks noChangeAspect="1"/>
          </p:cNvPicPr>
          <p:nvPr/>
        </p:nvPicPr>
        <p:blipFill>
          <a:blip r:embed="rId4"/>
          <a:stretch>
            <a:fillRect/>
          </a:stretch>
        </p:blipFill>
        <p:spPr>
          <a:xfrm>
            <a:off x="10945452" y="3241240"/>
            <a:ext cx="946385" cy="1209301"/>
          </a:xfrm>
          <a:prstGeom prst="rect">
            <a:avLst/>
          </a:prstGeom>
        </p:spPr>
      </p:pic>
      <p:pic>
        <p:nvPicPr>
          <p:cNvPr id="15" name="Picture 14"/>
          <p:cNvPicPr>
            <a:picLocks noChangeAspect="1"/>
          </p:cNvPicPr>
          <p:nvPr/>
        </p:nvPicPr>
        <p:blipFill>
          <a:blip r:embed="rId5"/>
          <a:stretch>
            <a:fillRect/>
          </a:stretch>
        </p:blipFill>
        <p:spPr>
          <a:xfrm>
            <a:off x="8709000" y="3239083"/>
            <a:ext cx="955702" cy="1209300"/>
          </a:xfrm>
          <a:prstGeom prst="rect">
            <a:avLst/>
          </a:prstGeom>
        </p:spPr>
      </p:pic>
      <p:pic>
        <p:nvPicPr>
          <p:cNvPr id="19" name="Picture 18" descr="Amelia Earhart | Biography, Childhood, Disappearance, &amp;amp; Facts | Britannica"/>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59458" y="4853423"/>
            <a:ext cx="1427833" cy="1600359"/>
          </a:xfrm>
          <a:prstGeom prst="rect">
            <a:avLst/>
          </a:prstGeom>
          <a:noFill/>
          <a:ln>
            <a:noFill/>
          </a:ln>
        </p:spPr>
      </p:pic>
      <p:pic>
        <p:nvPicPr>
          <p:cNvPr id="20" name="Picture 19" descr="flag of the United States of America | Britannica"/>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09000" y="4866050"/>
            <a:ext cx="1209675" cy="725805"/>
          </a:xfrm>
          <a:prstGeom prst="rect">
            <a:avLst/>
          </a:prstGeom>
          <a:noFill/>
          <a:ln>
            <a:noFill/>
          </a:ln>
        </p:spPr>
      </p:pic>
      <p:pic>
        <p:nvPicPr>
          <p:cNvPr id="21" name="Picture 20" descr="Lockheed Model 10 Electra - Wikipedia"/>
          <p:cNvPicPr/>
          <p:nvPr/>
        </p:nvPicPr>
        <p:blipFill>
          <a:blip r:embed="rId8">
            <a:extLst>
              <a:ext uri="{28A0092B-C50C-407E-A947-70E740481C1C}">
                <a14:useLocalDpi xmlns:a14="http://schemas.microsoft.com/office/drawing/2010/main" val="0"/>
              </a:ext>
            </a:extLst>
          </a:blip>
          <a:srcRect/>
          <a:stretch>
            <a:fillRect/>
          </a:stretch>
        </p:blipFill>
        <p:spPr bwMode="auto">
          <a:xfrm>
            <a:off x="5209528" y="5978648"/>
            <a:ext cx="2118734" cy="950268"/>
          </a:xfrm>
          <a:prstGeom prst="rect">
            <a:avLst/>
          </a:prstGeom>
          <a:noFill/>
          <a:ln>
            <a:noFill/>
          </a:ln>
        </p:spPr>
      </p:pic>
      <p:pic>
        <p:nvPicPr>
          <p:cNvPr id="2" name="Picture 1"/>
          <p:cNvPicPr>
            <a:picLocks noChangeAspect="1"/>
          </p:cNvPicPr>
          <p:nvPr/>
        </p:nvPicPr>
        <p:blipFill>
          <a:blip r:embed="rId9"/>
          <a:stretch>
            <a:fillRect/>
          </a:stretch>
        </p:blipFill>
        <p:spPr>
          <a:xfrm>
            <a:off x="9815279" y="3241239"/>
            <a:ext cx="1057081" cy="1209301"/>
          </a:xfrm>
          <a:prstGeom prst="rect">
            <a:avLst/>
          </a:prstGeom>
        </p:spPr>
      </p:pic>
    </p:spTree>
    <p:extLst>
      <p:ext uri="{BB962C8B-B14F-4D97-AF65-F5344CB8AC3E}">
        <p14:creationId xmlns:p14="http://schemas.microsoft.com/office/powerpoint/2010/main" val="3406771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79110130"/>
              </p:ext>
            </p:extLst>
          </p:nvPr>
        </p:nvGraphicFramePr>
        <p:xfrm>
          <a:off x="222068" y="1"/>
          <a:ext cx="11756571" cy="7168029"/>
        </p:xfrm>
        <a:graphic>
          <a:graphicData uri="http://schemas.openxmlformats.org/drawingml/2006/table">
            <a:tbl>
              <a:tblPr firstRow="1" bandRow="1">
                <a:tableStyleId>{5940675A-B579-460E-94D1-54222C63F5DA}</a:tableStyleId>
              </a:tblPr>
              <a:tblGrid>
                <a:gridCol w="3881894">
                  <a:extLst>
                    <a:ext uri="{9D8B030D-6E8A-4147-A177-3AD203B41FA5}">
                      <a16:colId xmlns:a16="http://schemas.microsoft.com/office/drawing/2014/main" val="3070121179"/>
                    </a:ext>
                  </a:extLst>
                </a:gridCol>
                <a:gridCol w="4493058">
                  <a:extLst>
                    <a:ext uri="{9D8B030D-6E8A-4147-A177-3AD203B41FA5}">
                      <a16:colId xmlns:a16="http://schemas.microsoft.com/office/drawing/2014/main" val="3607904477"/>
                    </a:ext>
                  </a:extLst>
                </a:gridCol>
                <a:gridCol w="3381619">
                  <a:extLst>
                    <a:ext uri="{9D8B030D-6E8A-4147-A177-3AD203B41FA5}">
                      <a16:colId xmlns:a16="http://schemas.microsoft.com/office/drawing/2014/main" val="127833153"/>
                    </a:ext>
                  </a:extLst>
                </a:gridCol>
              </a:tblGrid>
              <a:tr h="345160">
                <a:tc gridSpan="3">
                  <a:txBody>
                    <a:bodyPr/>
                    <a:lstStyle/>
                    <a:p>
                      <a:pPr algn="ctr"/>
                      <a:r>
                        <a:rPr lang="en-GB" sz="1800" dirty="0" smtClean="0"/>
                        <a:t>YEAR</a:t>
                      </a:r>
                      <a:r>
                        <a:rPr lang="en-GB" sz="1800" baseline="0" dirty="0" smtClean="0"/>
                        <a:t> 1 HISTORY – TOYS – Spring 2</a:t>
                      </a:r>
                      <a:endParaRPr lang="en-GB" sz="1800" dirty="0"/>
                    </a:p>
                  </a:txBody>
                  <a:tcPr>
                    <a:solidFill>
                      <a:srgbClr val="CC99FF"/>
                    </a:solidFill>
                  </a:tcPr>
                </a:tc>
                <a:tc hMerge="1">
                  <a:txBody>
                    <a:bodyPr/>
                    <a:lstStyle/>
                    <a:p>
                      <a:endParaRPr lang="en-GB"/>
                    </a:p>
                  </a:txBody>
                  <a:tcPr/>
                </a:tc>
                <a:tc hMerge="1">
                  <a:txBody>
                    <a:bodyPr/>
                    <a:lstStyle/>
                    <a:p>
                      <a:pPr algn="ctr"/>
                      <a:endParaRPr lang="en-GB" sz="1600" dirty="0"/>
                    </a:p>
                  </a:txBody>
                  <a:tcPr>
                    <a:solidFill>
                      <a:srgbClr val="CC00FF"/>
                    </a:solidFill>
                  </a:tcPr>
                </a:tc>
                <a:extLst>
                  <a:ext uri="{0D108BD9-81ED-4DB2-BD59-A6C34878D82A}">
                    <a16:rowId xmlns:a16="http://schemas.microsoft.com/office/drawing/2014/main" val="3443119984"/>
                  </a:ext>
                </a:extLst>
              </a:tr>
              <a:tr h="521448">
                <a:tc>
                  <a:txBody>
                    <a:bodyPr/>
                    <a:lstStyle/>
                    <a:p>
                      <a:pPr algn="ctr"/>
                      <a:r>
                        <a:rPr lang="en-GB" sz="1600" dirty="0" smtClean="0"/>
                        <a:t>Tier 3 Vocabulary</a:t>
                      </a:r>
                      <a:endParaRPr lang="en-GB" sz="1600" dirty="0"/>
                    </a:p>
                  </a:txBody>
                  <a:tcPr>
                    <a:solidFill>
                      <a:srgbClr val="FFCCFF"/>
                    </a:solidFill>
                  </a:tcPr>
                </a:tc>
                <a:tc>
                  <a:txBody>
                    <a:bodyPr/>
                    <a:lstStyle/>
                    <a:p>
                      <a:pPr algn="ctr"/>
                      <a:r>
                        <a:rPr lang="en-GB" sz="1600" dirty="0" smtClean="0"/>
                        <a:t>Knowledge Facts</a:t>
                      </a:r>
                      <a:endParaRPr lang="en-GB" sz="1600" dirty="0"/>
                    </a:p>
                  </a:txBody>
                  <a:tcPr>
                    <a:solidFill>
                      <a:srgbClr val="FFCCFF"/>
                    </a:solidFill>
                  </a:tcPr>
                </a:tc>
                <a:tc>
                  <a:txBody>
                    <a:bodyPr/>
                    <a:lstStyle/>
                    <a:p>
                      <a:pPr algn="ctr"/>
                      <a:r>
                        <a:rPr lang="en-GB" sz="1600" dirty="0" smtClean="0"/>
                        <a:t>Book Curriculum</a:t>
                      </a:r>
                      <a:endParaRPr lang="en-GB" sz="1600" dirty="0"/>
                    </a:p>
                  </a:txBody>
                  <a:tcPr>
                    <a:solidFill>
                      <a:srgbClr val="FFCCFF"/>
                    </a:solidFill>
                  </a:tcPr>
                </a:tc>
                <a:extLst>
                  <a:ext uri="{0D108BD9-81ED-4DB2-BD59-A6C34878D82A}">
                    <a16:rowId xmlns:a16="http://schemas.microsoft.com/office/drawing/2014/main" val="3958210420"/>
                  </a:ext>
                </a:extLst>
              </a:tr>
              <a:tr h="60403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smtClean="0">
                          <a:latin typeface="Comic Sans MS" panose="030F0702030302020204" pitchFamily="66" charset="0"/>
                        </a:rPr>
                        <a:t>Timeline - </a:t>
                      </a:r>
                      <a:r>
                        <a:rPr lang="en-GB" sz="1200" b="0" i="0" kern="1200" dirty="0" smtClean="0">
                          <a:solidFill>
                            <a:schemeClr val="tx1"/>
                          </a:solidFill>
                          <a:effectLst/>
                          <a:latin typeface="Comic Sans MS" panose="030F0702030302020204" pitchFamily="66" charset="0"/>
                          <a:ea typeface="+mn-ea"/>
                          <a:cs typeface="+mn-cs"/>
                        </a:rPr>
                        <a:t>A timeline is a tool that organises information. It is used to describe the order in which events happened. </a:t>
                      </a:r>
                      <a:endParaRPr lang="en-GB" sz="1200" b="0" i="0" dirty="0" smtClean="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smtClean="0">
                        <a:latin typeface="Comic Sans MS" panose="030F0702030302020204" pitchFamily="66"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smtClean="0">
                          <a:latin typeface="Comic Sans MS" panose="030F0702030302020204" pitchFamily="66" charset="0"/>
                        </a:rPr>
                        <a:t>My toys are usually made from plastic or are electrical</a:t>
                      </a:r>
                      <a:r>
                        <a:rPr lang="en-US" sz="1400" b="0" baseline="0" dirty="0" smtClean="0">
                          <a:latin typeface="Comic Sans MS" panose="030F0702030302020204" pitchFamily="66" charset="0"/>
                        </a:rPr>
                        <a:t>. The toys from the present are mostly made in a factory.</a:t>
                      </a:r>
                      <a:endParaRPr lang="en-US" sz="1400" b="0" dirty="0" smtClean="0">
                        <a:latin typeface="Comic Sans MS" panose="030F0702030302020204" pitchFamily="66" charset="0"/>
                      </a:endParaRPr>
                    </a:p>
                  </a:txBody>
                  <a:tcPr/>
                </a:tc>
                <a:tc rowSpan="4">
                  <a:txBody>
                    <a:bodyPr/>
                    <a:lstStyle/>
                    <a:p>
                      <a:endParaRPr lang="en-GB" sz="1600" dirty="0" smtClean="0"/>
                    </a:p>
                    <a:p>
                      <a:endParaRPr lang="en-GB" sz="1600" dirty="0" smtClean="0"/>
                    </a:p>
                    <a:p>
                      <a:endParaRPr lang="en-GB" sz="1600" dirty="0" smtClean="0"/>
                    </a:p>
                    <a:p>
                      <a:endParaRPr lang="en-GB" sz="1600" dirty="0" smtClean="0"/>
                    </a:p>
                    <a:p>
                      <a:r>
                        <a:rPr lang="en-GB" sz="1600" dirty="0" smtClean="0"/>
                        <a:t> </a:t>
                      </a:r>
                      <a:r>
                        <a:rPr lang="en-GB" dirty="0" smtClean="0"/>
                        <a:t>                          </a:t>
                      </a:r>
                      <a:endParaRPr lang="en-GB"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4759365"/>
                  </a:ext>
                </a:extLst>
              </a:tr>
              <a:tr h="201343">
                <a:tc vMerge="1">
                  <a:txBody>
                    <a:bodyPr/>
                    <a:lstStyle/>
                    <a:p>
                      <a:endParaRPr lang="en-GB"/>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smtClean="0">
                          <a:latin typeface="Comic Sans MS" panose="030F0702030302020204" pitchFamily="66" charset="0"/>
                        </a:rPr>
                        <a:t>My</a:t>
                      </a:r>
                      <a:r>
                        <a:rPr lang="en-US" sz="1400" b="0" baseline="0" dirty="0" smtClean="0">
                          <a:latin typeface="Comic Sans MS" panose="030F0702030302020204" pitchFamily="66" charset="0"/>
                        </a:rPr>
                        <a:t> grandparents toys were usually made from wood or metal. A lot of toys were usually hand made. </a:t>
                      </a:r>
                      <a:endParaRPr lang="en-US" sz="1400" b="0" dirty="0" smtClean="0">
                        <a:latin typeface="Comic Sans MS" panose="030F0702030302020204" pitchFamily="66" charset="0"/>
                      </a:endParaRPr>
                    </a:p>
                  </a:txBody>
                  <a:tcPr/>
                </a:tc>
                <a:tc vMerge="1">
                  <a:txBody>
                    <a:bodyPr/>
                    <a:lstStyle/>
                    <a:p>
                      <a:endParaRPr lang="en-GB"/>
                    </a:p>
                  </a:txBody>
                  <a:tcPr/>
                </a:tc>
                <a:extLst>
                  <a:ext uri="{0D108BD9-81ED-4DB2-BD59-A6C34878D82A}">
                    <a16:rowId xmlns:a16="http://schemas.microsoft.com/office/drawing/2014/main" val="3976700330"/>
                  </a:ext>
                </a:extLst>
              </a:tr>
              <a:tr h="402687">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smtClean="0">
                          <a:latin typeface="Comic Sans MS" panose="030F0702030302020204" pitchFamily="66" charset="0"/>
                        </a:rPr>
                        <a:t>Event - </a:t>
                      </a:r>
                      <a:r>
                        <a:rPr lang="en-GB" sz="1200" b="0" i="0" kern="1200" dirty="0" smtClean="0">
                          <a:solidFill>
                            <a:schemeClr val="tx1"/>
                          </a:solidFill>
                          <a:effectLst/>
                          <a:latin typeface="Comic Sans MS" panose="030F0702030302020204" pitchFamily="66" charset="0"/>
                          <a:ea typeface="+mn-ea"/>
                          <a:cs typeface="+mn-cs"/>
                        </a:rPr>
                        <a:t>An event is usually an important happening or has</a:t>
                      </a:r>
                      <a:r>
                        <a:rPr lang="en-GB" sz="1200" b="0" i="0" kern="1200" baseline="0" dirty="0" smtClean="0">
                          <a:solidFill>
                            <a:schemeClr val="tx1"/>
                          </a:solidFill>
                          <a:effectLst/>
                          <a:latin typeface="Comic Sans MS" panose="030F0702030302020204" pitchFamily="66" charset="0"/>
                          <a:ea typeface="+mn-ea"/>
                          <a:cs typeface="+mn-cs"/>
                        </a:rPr>
                        <a:t> happened,</a:t>
                      </a:r>
                      <a:endParaRPr lang="en-GB" sz="1200" b="1" i="0" dirty="0" smtClean="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smtClean="0">
                        <a:latin typeface="Comic Sans MS" panose="030F0702030302020204" pitchFamily="66" charset="0"/>
                      </a:endParaRPr>
                    </a:p>
                  </a:txBody>
                  <a:tcPr>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514614608"/>
                  </a:ext>
                </a:extLst>
              </a:tr>
              <a:tr h="382552">
                <a:tc vMerge="1">
                  <a:txBody>
                    <a:bodyPr/>
                    <a:lstStyle/>
                    <a:p>
                      <a:endParaRPr lang="en-GB" dirty="0"/>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smtClean="0">
                          <a:latin typeface="Comic Sans MS" panose="030F0702030302020204" pitchFamily="66" charset="0"/>
                        </a:rPr>
                        <a:t>Place</a:t>
                      </a:r>
                      <a:r>
                        <a:rPr lang="en-US" sz="1400" b="0" baseline="0" dirty="0" smtClean="0">
                          <a:latin typeface="Comic Sans MS" panose="030F0702030302020204" pitchFamily="66" charset="0"/>
                        </a:rPr>
                        <a:t> the toys on a timeline. Order them from the oldest toys created to the most recent toys created. </a:t>
                      </a:r>
                      <a:endParaRPr lang="en-US" sz="1400" b="0" dirty="0" smtClean="0">
                        <a:latin typeface="Comic Sans MS" panose="030F0702030302020204" pitchFamily="66" charset="0"/>
                      </a:endParaRPr>
                    </a:p>
                  </a:txBody>
                  <a:tcPr/>
                </a:tc>
                <a:tc vMerge="1">
                  <a:txBody>
                    <a:bodyPr/>
                    <a:lstStyle/>
                    <a:p>
                      <a:endParaRPr lang="en-GB"/>
                    </a:p>
                  </a:txBody>
                  <a:tcPr/>
                </a:tc>
                <a:extLst>
                  <a:ext uri="{0D108BD9-81ED-4DB2-BD59-A6C34878D82A}">
                    <a16:rowId xmlns:a16="http://schemas.microsoft.com/office/drawing/2014/main" val="1388819508"/>
                  </a:ext>
                </a:extLst>
              </a:tr>
              <a:tr h="0">
                <a:tc vMerge="1">
                  <a:txBody>
                    <a:bodyPr/>
                    <a:lstStyle/>
                    <a:p>
                      <a:endParaRPr lang="en-GB"/>
                    </a:p>
                  </a:txBody>
                  <a:tcPr/>
                </a:tc>
                <a:tc vMerge="1">
                  <a:txBody>
                    <a:bodyPr/>
                    <a:lstStyle/>
                    <a:p>
                      <a:endParaRPr lang="en-GB"/>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u="none" dirty="0" smtClean="0"/>
                        <a:t>Other Recommended Reads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424151001"/>
                  </a:ext>
                </a:extLst>
              </a:tr>
              <a:tr h="287633">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smtClean="0">
                          <a:latin typeface="Comic Sans MS" panose="030F0702030302020204" pitchFamily="66" charset="0"/>
                        </a:rPr>
                        <a:t>Artefacts - </a:t>
                      </a:r>
                      <a:r>
                        <a:rPr lang="en-GB" sz="1200" b="0" i="0" kern="1200" dirty="0" smtClean="0">
                          <a:solidFill>
                            <a:schemeClr val="tx1"/>
                          </a:solidFill>
                          <a:effectLst/>
                          <a:latin typeface="Comic Sans MS" panose="030F0702030302020204" pitchFamily="66" charset="0"/>
                          <a:ea typeface="+mn-ea"/>
                          <a:cs typeface="+mn-cs"/>
                        </a:rPr>
                        <a:t>an object made by a human being, typically one of cultural or historical interest.</a:t>
                      </a:r>
                      <a:endParaRPr lang="en-GB" sz="1200" b="1" i="0" dirty="0" smtClean="0">
                        <a:latin typeface="Comic Sans MS" panose="030F0702030302020204" pitchFamily="66" charset="0"/>
                      </a:endParaRPr>
                    </a:p>
                  </a:txBody>
                  <a:tcPr>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50147782"/>
                  </a:ext>
                </a:extLst>
              </a:tr>
              <a:tr h="149569">
                <a:tc vMerge="1">
                  <a:txBody>
                    <a:bodyPr/>
                    <a:lstStyle/>
                    <a:p>
                      <a:endParaRPr lang="en-GB"/>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tx1"/>
                          </a:solidFill>
                          <a:effectLst/>
                          <a:latin typeface="Comic Sans MS" panose="030F0702030302020204" pitchFamily="66" charset="0"/>
                          <a:ea typeface="+mn-ea"/>
                          <a:cs typeface="+mn-cs"/>
                        </a:rPr>
                        <a:t>Toys in the past were usually</a:t>
                      </a:r>
                      <a:r>
                        <a:rPr lang="en-GB" sz="1400" kern="1200" baseline="0" dirty="0" smtClean="0">
                          <a:solidFill>
                            <a:schemeClr val="tx1"/>
                          </a:solidFill>
                          <a:effectLst/>
                          <a:latin typeface="Comic Sans MS" panose="030F0702030302020204" pitchFamily="66" charset="0"/>
                          <a:ea typeface="+mn-ea"/>
                          <a:cs typeface="+mn-cs"/>
                        </a:rPr>
                        <a:t> </a:t>
                      </a:r>
                      <a:r>
                        <a:rPr lang="en-GB" sz="1400" kern="1200" dirty="0" smtClean="0">
                          <a:solidFill>
                            <a:schemeClr val="tx1"/>
                          </a:solidFill>
                          <a:effectLst/>
                          <a:latin typeface="Comic Sans MS" panose="030F0702030302020204" pitchFamily="66" charset="0"/>
                          <a:ea typeface="+mn-ea"/>
                          <a:cs typeface="+mn-cs"/>
                        </a:rPr>
                        <a:t>made from wood,</a:t>
                      </a:r>
                      <a:r>
                        <a:rPr lang="en-GB" sz="1400" kern="1200" baseline="0" dirty="0" smtClean="0">
                          <a:solidFill>
                            <a:schemeClr val="tx1"/>
                          </a:solidFill>
                          <a:effectLst/>
                          <a:latin typeface="Comic Sans MS" panose="030F0702030302020204" pitchFamily="66" charset="0"/>
                          <a:ea typeface="+mn-ea"/>
                          <a:cs typeface="+mn-cs"/>
                        </a:rPr>
                        <a:t> </a:t>
                      </a:r>
                      <a:r>
                        <a:rPr lang="en-GB" sz="1400" kern="1200" dirty="0" smtClean="0">
                          <a:solidFill>
                            <a:schemeClr val="tx1"/>
                          </a:solidFill>
                          <a:effectLst/>
                          <a:latin typeface="Comic Sans MS" panose="030F0702030302020204" pitchFamily="66" charset="0"/>
                          <a:ea typeface="+mn-ea"/>
                          <a:cs typeface="+mn-cs"/>
                        </a:rPr>
                        <a:t>metal, glass and fabric. Toys made</a:t>
                      </a:r>
                      <a:r>
                        <a:rPr lang="en-GB" sz="1400" kern="1200" baseline="0" dirty="0" smtClean="0">
                          <a:solidFill>
                            <a:schemeClr val="tx1"/>
                          </a:solidFill>
                          <a:effectLst/>
                          <a:latin typeface="Comic Sans MS" panose="030F0702030302020204" pitchFamily="66" charset="0"/>
                          <a:ea typeface="+mn-ea"/>
                          <a:cs typeface="+mn-cs"/>
                        </a:rPr>
                        <a:t> in the present are often made from plastic or they are electrical and need batteries.</a:t>
                      </a:r>
                      <a:endParaRPr lang="en-US" sz="800" b="0" dirty="0" smtClean="0">
                        <a:latin typeface="Comic Sans MS" panose="030F0702030302020204" pitchFamily="66" charset="0"/>
                      </a:endParaRPr>
                    </a:p>
                  </a:txBody>
                  <a:tcPr/>
                </a:tc>
                <a:tc vMerge="1">
                  <a:txBody>
                    <a:bodyPr/>
                    <a:lstStyle/>
                    <a:p>
                      <a:endParaRPr lang="en-GB"/>
                    </a:p>
                  </a:txBody>
                  <a:tcPr/>
                </a:tc>
                <a:extLst>
                  <a:ext uri="{0D108BD9-81ED-4DB2-BD59-A6C34878D82A}">
                    <a16:rowId xmlns:a16="http://schemas.microsoft.com/office/drawing/2014/main" val="4273288082"/>
                  </a:ext>
                </a:extLst>
              </a:tr>
              <a:tr h="368171">
                <a:tc vMerge="1">
                  <a:txBody>
                    <a:bodyPr/>
                    <a:lstStyle/>
                    <a:p>
                      <a:endParaRPr lang="en-GB"/>
                    </a:p>
                  </a:txBody>
                  <a:tcPr/>
                </a:tc>
                <a:tc vMerge="1">
                  <a:txBody>
                    <a:bodyPr/>
                    <a:lstStyle/>
                    <a:p>
                      <a:endParaRPr lang="en-GB"/>
                    </a:p>
                  </a:txBody>
                  <a:tcPr/>
                </a:tc>
                <a:tc rowSpan="4">
                  <a:txBody>
                    <a:bodyPr/>
                    <a:lstStyle/>
                    <a:p>
                      <a:pPr algn="ctr"/>
                      <a:endParaRPr lang="en-GB" sz="1600" u="none" dirty="0" smtClean="0"/>
                    </a:p>
                    <a:p>
                      <a:pPr algn="ctr"/>
                      <a:endParaRPr lang="en-GB" sz="1600" u="none" dirty="0" smtClean="0"/>
                    </a:p>
                    <a:p>
                      <a:pPr algn="ctr"/>
                      <a:endParaRPr lang="en-GB" sz="1600" u="none" dirty="0" smtClean="0"/>
                    </a:p>
                    <a:p>
                      <a:pPr algn="ctr"/>
                      <a:endParaRPr lang="en-GB" sz="1600" u="non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9197253"/>
                  </a:ext>
                </a:extLst>
              </a:tr>
              <a:tr h="373923">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smtClean="0">
                          <a:latin typeface="Comic Sans MS" panose="030F0702030302020204" pitchFamily="66" charset="0"/>
                        </a:rPr>
                        <a:t>Creation - </a:t>
                      </a:r>
                      <a:r>
                        <a:rPr lang="en-GB" sz="1200" b="0" i="0" kern="1200" dirty="0" smtClean="0">
                          <a:solidFill>
                            <a:schemeClr val="tx1"/>
                          </a:solidFill>
                          <a:effectLst/>
                          <a:latin typeface="Comic Sans MS" panose="030F0702030302020204" pitchFamily="66" charset="0"/>
                          <a:ea typeface="+mn-ea"/>
                          <a:cs typeface="+mn-cs"/>
                        </a:rPr>
                        <a:t>the action or process of bringing something into existence.</a:t>
                      </a:r>
                      <a:endParaRPr lang="en-GB" sz="1200" b="1" i="0" dirty="0" smtClean="0">
                        <a:latin typeface="Comic Sans MS" panose="030F0702030302020204" pitchFamily="66" charset="0"/>
                      </a:endParaRPr>
                    </a:p>
                  </a:txBody>
                  <a:tcPr>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436234601"/>
                  </a:ext>
                </a:extLst>
              </a:tr>
              <a:tr h="431450">
                <a:tc vMerge="1">
                  <a:txBody>
                    <a:bodyPr/>
                    <a:lstStyle/>
                    <a:p>
                      <a:endParaRPr lang="en-GB"/>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baseline="0" dirty="0" smtClean="0">
                          <a:latin typeface="Comic Sans MS" panose="030F0702030302020204" pitchFamily="66" charset="0"/>
                        </a:rPr>
                        <a:t>Toys have changed over time. There are many differences between toys of the past and present including: the materials used, how they are played with and rules for how toys need to be made.</a:t>
                      </a:r>
                      <a:endParaRPr lang="en-US" sz="1400" b="0" dirty="0" smtClean="0">
                        <a:latin typeface="Comic Sans MS" panose="030F0702030302020204" pitchFamily="66" charset="0"/>
                      </a:endParaRPr>
                    </a:p>
                  </a:txBody>
                  <a:tcPr/>
                </a:tc>
                <a:tc vMerge="1">
                  <a:txBody>
                    <a:bodyPr/>
                    <a:lstStyle/>
                    <a:p>
                      <a:endParaRPr lang="en-GB"/>
                    </a:p>
                  </a:txBody>
                  <a:tcPr/>
                </a:tc>
                <a:extLst>
                  <a:ext uri="{0D108BD9-81ED-4DB2-BD59-A6C34878D82A}">
                    <a16:rowId xmlns:a16="http://schemas.microsoft.com/office/drawing/2014/main" val="2132395750"/>
                  </a:ext>
                </a:extLst>
              </a:tr>
              <a:tr h="460213">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smtClean="0">
                          <a:latin typeface="Comic Sans MS" panose="030F0702030302020204" pitchFamily="66" charset="0"/>
                        </a:rPr>
                        <a:t>Modern - </a:t>
                      </a:r>
                      <a:r>
                        <a:rPr lang="en-GB" sz="1200" b="0" i="0" kern="1200" dirty="0" smtClean="0">
                          <a:solidFill>
                            <a:schemeClr val="tx1"/>
                          </a:solidFill>
                          <a:effectLst/>
                          <a:latin typeface="Comic Sans MS" panose="030F0702030302020204" pitchFamily="66" charset="0"/>
                          <a:ea typeface="+mn-ea"/>
                          <a:cs typeface="+mn-cs"/>
                        </a:rPr>
                        <a:t>relating to the present or recent times as opposed to the remote past.</a:t>
                      </a:r>
                      <a:endParaRPr lang="en-GB" sz="1200" b="1" i="0" dirty="0" smtClean="0">
                        <a:latin typeface="Comic Sans MS" panose="030F0702030302020204" pitchFamily="66" charset="0"/>
                      </a:endParaRPr>
                    </a:p>
                  </a:txBody>
                  <a:tcPr>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648822692"/>
                  </a:ext>
                </a:extLst>
              </a:tr>
              <a:tr h="15065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smtClean="0">
                        <a:latin typeface="Comic Sans MS" panose="030F0702030302020204" pitchFamily="66" charset="0"/>
                      </a:endParaRPr>
                    </a:p>
                  </a:txBody>
                  <a:tcPr>
                    <a:noFill/>
                  </a:tcPr>
                </a:tc>
                <a:tc rowSpan="2">
                  <a:txBody>
                    <a:bodyPr/>
                    <a:lstStyle/>
                    <a:p>
                      <a:r>
                        <a:rPr lang="en-GB" sz="1000" b="1" u="sng" dirty="0" smtClean="0">
                          <a:effectLst/>
                        </a:rPr>
                        <a:t>National Curriculum End Points</a:t>
                      </a:r>
                    </a:p>
                    <a:p>
                      <a:r>
                        <a:rPr lang="en-GB" sz="1100" kern="1200" dirty="0" smtClean="0">
                          <a:solidFill>
                            <a:schemeClr val="tx1"/>
                          </a:solidFill>
                          <a:effectLst/>
                          <a:latin typeface="+mn-lt"/>
                          <a:ea typeface="+mn-ea"/>
                          <a:cs typeface="+mn-cs"/>
                        </a:rPr>
                        <a:t>I can compare my toys with that of my grandparents using historical language; by looking at artefacts, listening to people and asking questions. </a:t>
                      </a:r>
                    </a:p>
                    <a:p>
                      <a:r>
                        <a:rPr lang="en-GB" sz="1100" kern="1200" dirty="0" smtClean="0">
                          <a:solidFill>
                            <a:schemeClr val="tx1"/>
                          </a:solidFill>
                          <a:effectLst/>
                          <a:latin typeface="+mn-lt"/>
                          <a:ea typeface="+mn-ea"/>
                          <a:cs typeface="+mn-cs"/>
                        </a:rPr>
                        <a:t>I</a:t>
                      </a:r>
                      <a:r>
                        <a:rPr lang="en-GB" sz="1100" kern="1200" baseline="0" dirty="0" smtClean="0">
                          <a:solidFill>
                            <a:schemeClr val="tx1"/>
                          </a:solidFill>
                          <a:effectLst/>
                          <a:latin typeface="+mn-lt"/>
                          <a:ea typeface="+mn-ea"/>
                          <a:cs typeface="+mn-cs"/>
                        </a:rPr>
                        <a:t> can o</a:t>
                      </a:r>
                      <a:r>
                        <a:rPr lang="en-GB" sz="1100" kern="1200" dirty="0" smtClean="0">
                          <a:solidFill>
                            <a:schemeClr val="tx1"/>
                          </a:solidFill>
                          <a:effectLst/>
                          <a:latin typeface="+mn-lt"/>
                          <a:ea typeface="+mn-ea"/>
                          <a:cs typeface="+mn-cs"/>
                        </a:rPr>
                        <a:t>rder events and objects, using a timeline to show understanding of past and present.</a:t>
                      </a:r>
                    </a:p>
                  </a:txBody>
                  <a:tcPr>
                    <a:solidFill>
                      <a:srgbClr val="CC99FF"/>
                    </a:solidFill>
                  </a:tcPr>
                </a:tc>
                <a:tc rowSpan="4">
                  <a:txBody>
                    <a:bodyPr/>
                    <a:lstStyle/>
                    <a:p>
                      <a:endParaRPr lang="en-GB" dirty="0" smtClean="0"/>
                    </a:p>
                    <a:p>
                      <a:endParaRPr lang="en-GB" dirty="0" smtClean="0"/>
                    </a:p>
                    <a:p>
                      <a:endParaRPr lang="en-GB" sz="1600" dirty="0" smtClean="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99209406"/>
                  </a:ext>
                </a:extLst>
              </a:tr>
              <a:tr h="7122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smtClean="0">
                          <a:latin typeface="Comic Sans MS" panose="030F0702030302020204" pitchFamily="66" charset="0"/>
                        </a:rPr>
                        <a:t>Inventions - </a:t>
                      </a:r>
                      <a:r>
                        <a:rPr lang="en-GB" sz="1200" b="0" i="0" kern="1200" dirty="0" smtClean="0">
                          <a:solidFill>
                            <a:schemeClr val="tx1"/>
                          </a:solidFill>
                          <a:effectLst/>
                          <a:latin typeface="Comic Sans MS" panose="030F0702030302020204" pitchFamily="66" charset="0"/>
                          <a:ea typeface="+mn-ea"/>
                          <a:cs typeface="+mn-cs"/>
                        </a:rPr>
                        <a:t>the action of inventing something, typically a process or device</a:t>
                      </a:r>
                      <a:endParaRPr lang="en-GB" sz="1200" b="1" i="0" dirty="0" smtClean="0">
                        <a:latin typeface="Comic Sans MS" panose="030F0702030302020204" pitchFamily="66" charset="0"/>
                      </a:endParaRPr>
                    </a:p>
                  </a:txBody>
                  <a:tcPr>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442229945"/>
                  </a:ext>
                </a:extLst>
              </a:tr>
              <a:tr h="5944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smtClean="0">
                          <a:latin typeface="Comic Sans MS" panose="030F0702030302020204" pitchFamily="66" charset="0"/>
                        </a:rPr>
                        <a:t>Materials - </a:t>
                      </a:r>
                      <a:r>
                        <a:rPr lang="en-GB" sz="1200" b="0" i="0" kern="1200" dirty="0" smtClean="0">
                          <a:solidFill>
                            <a:schemeClr val="tx1"/>
                          </a:solidFill>
                          <a:effectLst/>
                          <a:latin typeface="Comic Sans MS" panose="030F0702030302020204" pitchFamily="66" charset="0"/>
                          <a:ea typeface="+mn-ea"/>
                          <a:cs typeface="+mn-cs"/>
                        </a:rPr>
                        <a:t>the matter from which a thing is or can be made.</a:t>
                      </a:r>
                      <a:endParaRPr lang="en-GB" sz="1200" b="1" i="0" dirty="0" smtClean="0">
                        <a:latin typeface="Comic Sans MS" panose="030F0702030302020204" pitchFamily="66" charset="0"/>
                      </a:endParaRPr>
                    </a:p>
                  </a:txBody>
                  <a:tcPr>
                    <a:lnR w="12700" cap="flat" cmpd="sng" algn="ctr">
                      <a:solidFill>
                        <a:schemeClr val="tx1"/>
                      </a:solidFill>
                      <a:prstDash val="solid"/>
                      <a:round/>
                      <a:headEnd type="none" w="med" len="med"/>
                      <a:tailEnd type="none" w="med" len="med"/>
                    </a:lnR>
                    <a:noFill/>
                  </a:tcPr>
                </a:tc>
                <a:tc rowSpan="2">
                  <a:txBody>
                    <a:bodyPr/>
                    <a:lstStyle/>
                    <a:p>
                      <a:endParaRPr lang="en-GB" dirty="0" smtClean="0"/>
                    </a:p>
                  </a:txBody>
                  <a:tcPr>
                    <a:lnL w="12700" cap="flat" cmpd="sng" algn="ctr">
                      <a:solidFill>
                        <a:schemeClr val="tx1"/>
                      </a:solidFill>
                      <a:prstDash val="solid"/>
                      <a:round/>
                      <a:headEnd type="none" w="med" len="med"/>
                      <a:tailEnd type="none" w="med" len="med"/>
                    </a:lnL>
                  </a:tcPr>
                </a:tc>
                <a:tc vMerge="1">
                  <a:txBody>
                    <a:bodyPr/>
                    <a:lstStyle/>
                    <a:p>
                      <a:endParaRPr lang="en-GB"/>
                    </a:p>
                  </a:txBody>
                  <a:tcPr/>
                </a:tc>
                <a:extLst>
                  <a:ext uri="{0D108BD9-81ED-4DB2-BD59-A6C34878D82A}">
                    <a16:rowId xmlns:a16="http://schemas.microsoft.com/office/drawing/2014/main" val="423210282"/>
                  </a:ext>
                </a:extLst>
              </a:tr>
              <a:tr h="8053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i="0" dirty="0" smtClean="0">
                        <a:latin typeface="Comic Sans MS" panose="030F0702030302020204" pitchFamily="66" charset="0"/>
                      </a:endParaRPr>
                    </a:p>
                  </a:txBody>
                  <a:tcPr>
                    <a:lnR w="12700" cap="flat" cmpd="sng" algn="ctr">
                      <a:solidFill>
                        <a:schemeClr val="tx1"/>
                      </a:solidFill>
                      <a:prstDash val="solid"/>
                      <a:round/>
                      <a:headEnd type="none" w="med" len="med"/>
                      <a:tailEnd type="none" w="med" len="med"/>
                    </a:lnR>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236017908"/>
                  </a:ext>
                </a:extLst>
              </a:tr>
            </a:tbl>
          </a:graphicData>
        </a:graphic>
      </p:graphicFrame>
      <p:pic>
        <p:nvPicPr>
          <p:cNvPr id="11" name="Picture 10"/>
          <p:cNvPicPr/>
          <p:nvPr/>
        </p:nvPicPr>
        <p:blipFill>
          <a:blip r:embed="rId2"/>
          <a:stretch>
            <a:fillRect/>
          </a:stretch>
        </p:blipFill>
        <p:spPr>
          <a:xfrm>
            <a:off x="8663939" y="984249"/>
            <a:ext cx="1470072" cy="1497694"/>
          </a:xfrm>
          <a:prstGeom prst="rect">
            <a:avLst/>
          </a:prstGeom>
        </p:spPr>
      </p:pic>
      <p:pic>
        <p:nvPicPr>
          <p:cNvPr id="3" name="Picture 2"/>
          <p:cNvPicPr>
            <a:picLocks noChangeAspect="1"/>
          </p:cNvPicPr>
          <p:nvPr/>
        </p:nvPicPr>
        <p:blipFill>
          <a:blip r:embed="rId3"/>
          <a:stretch>
            <a:fillRect/>
          </a:stretch>
        </p:blipFill>
        <p:spPr>
          <a:xfrm>
            <a:off x="8666310" y="4977220"/>
            <a:ext cx="3312329" cy="1880780"/>
          </a:xfrm>
          <a:prstGeom prst="rect">
            <a:avLst/>
          </a:prstGeom>
        </p:spPr>
      </p:pic>
      <p:pic>
        <p:nvPicPr>
          <p:cNvPr id="6" name="Picture 5"/>
          <p:cNvPicPr>
            <a:picLocks noChangeAspect="1"/>
          </p:cNvPicPr>
          <p:nvPr/>
        </p:nvPicPr>
        <p:blipFill>
          <a:blip r:embed="rId4"/>
          <a:stretch>
            <a:fillRect/>
          </a:stretch>
        </p:blipFill>
        <p:spPr>
          <a:xfrm>
            <a:off x="5760719" y="5853016"/>
            <a:ext cx="918618" cy="1004984"/>
          </a:xfrm>
          <a:prstGeom prst="rect">
            <a:avLst/>
          </a:prstGeom>
        </p:spPr>
      </p:pic>
      <p:pic>
        <p:nvPicPr>
          <p:cNvPr id="16" name="Picture 15"/>
          <p:cNvPicPr/>
          <p:nvPr/>
        </p:nvPicPr>
        <p:blipFill>
          <a:blip r:embed="rId5"/>
          <a:stretch>
            <a:fillRect/>
          </a:stretch>
        </p:blipFill>
        <p:spPr>
          <a:xfrm>
            <a:off x="10322474" y="984249"/>
            <a:ext cx="1465806" cy="1438913"/>
          </a:xfrm>
          <a:prstGeom prst="rect">
            <a:avLst/>
          </a:prstGeom>
        </p:spPr>
      </p:pic>
      <p:pic>
        <p:nvPicPr>
          <p:cNvPr id="7" name="Picture 6"/>
          <p:cNvPicPr>
            <a:picLocks noChangeAspect="1"/>
          </p:cNvPicPr>
          <p:nvPr/>
        </p:nvPicPr>
        <p:blipFill>
          <a:blip r:embed="rId6"/>
          <a:stretch>
            <a:fillRect/>
          </a:stretch>
        </p:blipFill>
        <p:spPr>
          <a:xfrm>
            <a:off x="8789375" y="3083571"/>
            <a:ext cx="1219200" cy="1619250"/>
          </a:xfrm>
          <a:prstGeom prst="rect">
            <a:avLst/>
          </a:prstGeom>
        </p:spPr>
      </p:pic>
      <p:pic>
        <p:nvPicPr>
          <p:cNvPr id="9" name="Picture 8"/>
          <p:cNvPicPr>
            <a:picLocks noChangeAspect="1"/>
          </p:cNvPicPr>
          <p:nvPr/>
        </p:nvPicPr>
        <p:blipFill>
          <a:blip r:embed="rId7"/>
          <a:stretch>
            <a:fillRect/>
          </a:stretch>
        </p:blipFill>
        <p:spPr>
          <a:xfrm>
            <a:off x="10147074" y="3071733"/>
            <a:ext cx="1562100" cy="1733550"/>
          </a:xfrm>
          <a:prstGeom prst="rect">
            <a:avLst/>
          </a:prstGeom>
        </p:spPr>
      </p:pic>
    </p:spTree>
    <p:extLst>
      <p:ext uri="{BB962C8B-B14F-4D97-AF65-F5344CB8AC3E}">
        <p14:creationId xmlns:p14="http://schemas.microsoft.com/office/powerpoint/2010/main" val="595661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05956763"/>
              </p:ext>
            </p:extLst>
          </p:nvPr>
        </p:nvGraphicFramePr>
        <p:xfrm>
          <a:off x="222068" y="1"/>
          <a:ext cx="11756571" cy="6910175"/>
        </p:xfrm>
        <a:graphic>
          <a:graphicData uri="http://schemas.openxmlformats.org/drawingml/2006/table">
            <a:tbl>
              <a:tblPr firstRow="1" bandRow="1">
                <a:tableStyleId>{5940675A-B579-460E-94D1-54222C63F5DA}</a:tableStyleId>
              </a:tblPr>
              <a:tblGrid>
                <a:gridCol w="3881894">
                  <a:extLst>
                    <a:ext uri="{9D8B030D-6E8A-4147-A177-3AD203B41FA5}">
                      <a16:colId xmlns:a16="http://schemas.microsoft.com/office/drawing/2014/main" val="3070121179"/>
                    </a:ext>
                  </a:extLst>
                </a:gridCol>
                <a:gridCol w="4493058">
                  <a:extLst>
                    <a:ext uri="{9D8B030D-6E8A-4147-A177-3AD203B41FA5}">
                      <a16:colId xmlns:a16="http://schemas.microsoft.com/office/drawing/2014/main" val="3607904477"/>
                    </a:ext>
                  </a:extLst>
                </a:gridCol>
                <a:gridCol w="3381619">
                  <a:extLst>
                    <a:ext uri="{9D8B030D-6E8A-4147-A177-3AD203B41FA5}">
                      <a16:colId xmlns:a16="http://schemas.microsoft.com/office/drawing/2014/main" val="127833153"/>
                    </a:ext>
                  </a:extLst>
                </a:gridCol>
              </a:tblGrid>
              <a:tr h="345160">
                <a:tc gridSpan="3">
                  <a:txBody>
                    <a:bodyPr/>
                    <a:lstStyle/>
                    <a:p>
                      <a:pPr algn="ctr"/>
                      <a:r>
                        <a:rPr lang="en-GB" sz="1800" dirty="0" smtClean="0"/>
                        <a:t>YEAR</a:t>
                      </a:r>
                      <a:r>
                        <a:rPr lang="en-GB" sz="1800" baseline="0" dirty="0" smtClean="0"/>
                        <a:t> 1 HISTORY – </a:t>
                      </a:r>
                      <a:r>
                        <a:rPr lang="en-GB" sz="1800" baseline="0" dirty="0" smtClean="0"/>
                        <a:t>Cornish events – Summer 1</a:t>
                      </a:r>
                      <a:endParaRPr lang="en-GB" sz="1800" dirty="0"/>
                    </a:p>
                  </a:txBody>
                  <a:tcPr>
                    <a:solidFill>
                      <a:srgbClr val="CC99FF"/>
                    </a:solidFill>
                  </a:tcPr>
                </a:tc>
                <a:tc hMerge="1">
                  <a:txBody>
                    <a:bodyPr/>
                    <a:lstStyle/>
                    <a:p>
                      <a:endParaRPr lang="en-GB"/>
                    </a:p>
                  </a:txBody>
                  <a:tcPr/>
                </a:tc>
                <a:tc hMerge="1">
                  <a:txBody>
                    <a:bodyPr/>
                    <a:lstStyle/>
                    <a:p>
                      <a:pPr algn="ctr"/>
                      <a:endParaRPr lang="en-GB" sz="1600" dirty="0"/>
                    </a:p>
                  </a:txBody>
                  <a:tcPr>
                    <a:solidFill>
                      <a:srgbClr val="CC00FF"/>
                    </a:solidFill>
                  </a:tcPr>
                </a:tc>
                <a:extLst>
                  <a:ext uri="{0D108BD9-81ED-4DB2-BD59-A6C34878D82A}">
                    <a16:rowId xmlns:a16="http://schemas.microsoft.com/office/drawing/2014/main" val="3443119984"/>
                  </a:ext>
                </a:extLst>
              </a:tr>
              <a:tr h="521448">
                <a:tc>
                  <a:txBody>
                    <a:bodyPr/>
                    <a:lstStyle/>
                    <a:p>
                      <a:pPr algn="ctr"/>
                      <a:r>
                        <a:rPr lang="en-GB" sz="1600" dirty="0" smtClean="0"/>
                        <a:t>Tier 3 Vocabulary</a:t>
                      </a:r>
                      <a:endParaRPr lang="en-GB" sz="1600" dirty="0"/>
                    </a:p>
                  </a:txBody>
                  <a:tcPr>
                    <a:solidFill>
                      <a:srgbClr val="FFCCFF"/>
                    </a:solidFill>
                  </a:tcPr>
                </a:tc>
                <a:tc>
                  <a:txBody>
                    <a:bodyPr/>
                    <a:lstStyle/>
                    <a:p>
                      <a:pPr algn="ctr"/>
                      <a:r>
                        <a:rPr lang="en-GB" sz="1600" dirty="0" smtClean="0"/>
                        <a:t>Knowledge Facts</a:t>
                      </a:r>
                      <a:endParaRPr lang="en-GB" sz="1600" dirty="0"/>
                    </a:p>
                  </a:txBody>
                  <a:tcPr>
                    <a:solidFill>
                      <a:srgbClr val="FFCCFF"/>
                    </a:solidFill>
                  </a:tcPr>
                </a:tc>
                <a:tc>
                  <a:txBody>
                    <a:bodyPr/>
                    <a:lstStyle/>
                    <a:p>
                      <a:pPr algn="ctr"/>
                      <a:r>
                        <a:rPr lang="en-GB" sz="1600" dirty="0" smtClean="0"/>
                        <a:t>Book Curriculum</a:t>
                      </a:r>
                      <a:endParaRPr lang="en-GB" sz="1600" dirty="0"/>
                    </a:p>
                  </a:txBody>
                  <a:tcPr>
                    <a:solidFill>
                      <a:srgbClr val="FFCCFF"/>
                    </a:solidFill>
                  </a:tcPr>
                </a:tc>
                <a:extLst>
                  <a:ext uri="{0D108BD9-81ED-4DB2-BD59-A6C34878D82A}">
                    <a16:rowId xmlns:a16="http://schemas.microsoft.com/office/drawing/2014/main" val="3958210420"/>
                  </a:ext>
                </a:extLst>
              </a:tr>
              <a:tr h="60403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smtClean="0">
                          <a:latin typeface="Comic Sans MS" panose="030F0702030302020204" pitchFamily="66" charset="0"/>
                        </a:rPr>
                        <a:t>Event - </a:t>
                      </a:r>
                      <a:r>
                        <a:rPr lang="en-GB" sz="1200" b="0" i="0" kern="1200" dirty="0" smtClean="0">
                          <a:solidFill>
                            <a:schemeClr val="tx1"/>
                          </a:solidFill>
                          <a:effectLst/>
                          <a:latin typeface="Comic Sans MS" panose="030F0702030302020204" pitchFamily="66" charset="0"/>
                          <a:ea typeface="+mn-ea"/>
                          <a:cs typeface="+mn-cs"/>
                        </a:rPr>
                        <a:t>An event is usually an important happening or has</a:t>
                      </a:r>
                      <a:r>
                        <a:rPr lang="en-GB" sz="1200" b="0" i="0" kern="1200" baseline="0" dirty="0" smtClean="0">
                          <a:solidFill>
                            <a:schemeClr val="tx1"/>
                          </a:solidFill>
                          <a:effectLst/>
                          <a:latin typeface="Comic Sans MS" panose="030F0702030302020204" pitchFamily="66" charset="0"/>
                          <a:ea typeface="+mn-ea"/>
                          <a:cs typeface="+mn-cs"/>
                        </a:rPr>
                        <a:t> happened,</a:t>
                      </a:r>
                      <a:endParaRPr lang="en-GB" sz="1200" b="1" i="0" dirty="0" smtClean="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smtClean="0">
                        <a:latin typeface="Comic Sans MS" panose="030F0702030302020204" pitchFamily="66"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smtClean="0">
                          <a:latin typeface="Comic Sans MS" panose="030F0702030302020204" pitchFamily="66" charset="0"/>
                        </a:rPr>
                        <a:t>Cornwall has lots of things that</a:t>
                      </a:r>
                      <a:r>
                        <a:rPr lang="en-US" sz="1400" b="0" baseline="0" dirty="0" smtClean="0">
                          <a:latin typeface="Comic Sans MS" panose="030F0702030302020204" pitchFamily="66" charset="0"/>
                        </a:rPr>
                        <a:t> are special to different people. They include; pasties, Cornish flag, beaches and coastlines. </a:t>
                      </a:r>
                      <a:endParaRPr lang="en-US" sz="1400" b="0" dirty="0" smtClean="0">
                        <a:latin typeface="Comic Sans MS" panose="030F0702030302020204" pitchFamily="66" charset="0"/>
                      </a:endParaRPr>
                    </a:p>
                  </a:txBody>
                  <a:tcPr/>
                </a:tc>
                <a:tc rowSpan="4">
                  <a:txBody>
                    <a:bodyPr/>
                    <a:lstStyle/>
                    <a:p>
                      <a:endParaRPr lang="en-GB" sz="1600" dirty="0" smtClean="0"/>
                    </a:p>
                    <a:p>
                      <a:endParaRPr lang="en-GB" sz="1600" dirty="0" smtClean="0"/>
                    </a:p>
                    <a:p>
                      <a:endParaRPr lang="en-GB" sz="1600" dirty="0" smtClean="0"/>
                    </a:p>
                    <a:p>
                      <a:endParaRPr lang="en-GB" sz="1600" dirty="0" smtClean="0"/>
                    </a:p>
                    <a:p>
                      <a:r>
                        <a:rPr lang="en-GB" sz="1600" dirty="0" smtClean="0"/>
                        <a:t> </a:t>
                      </a:r>
                      <a:r>
                        <a:rPr lang="en-GB" dirty="0" smtClean="0"/>
                        <a:t>                          </a:t>
                      </a:r>
                      <a:endParaRPr lang="en-GB"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4759365"/>
                  </a:ext>
                </a:extLst>
              </a:tr>
              <a:tr h="201343">
                <a:tc vMerge="1">
                  <a:txBody>
                    <a:bodyPr/>
                    <a:lstStyle/>
                    <a:p>
                      <a:endParaRPr lang="en-GB"/>
                    </a:p>
                  </a:txBody>
                  <a:tcPr/>
                </a:tc>
                <a:tc rowSpan="2">
                  <a:txBody>
                    <a:bodyPr/>
                    <a:lstStyle/>
                    <a:p>
                      <a:r>
                        <a:rPr lang="en-GB" sz="1400" strike="noStrike" dirty="0" smtClean="0">
                          <a:latin typeface="Comic Sans MS" panose="030F0702030302020204" pitchFamily="66" charset="0"/>
                        </a:rPr>
                        <a:t>St </a:t>
                      </a:r>
                      <a:r>
                        <a:rPr lang="en-GB" sz="1400" strike="noStrike" smtClean="0">
                          <a:latin typeface="Comic Sans MS" panose="030F0702030302020204" pitchFamily="66" charset="0"/>
                        </a:rPr>
                        <a:t>Piran </a:t>
                      </a:r>
                      <a:r>
                        <a:rPr lang="en-GB" sz="1400" strike="noStrike" dirty="0" smtClean="0">
                          <a:latin typeface="Comic Sans MS" panose="030F0702030302020204" pitchFamily="66" charset="0"/>
                        </a:rPr>
                        <a:t>is the Patron Saint</a:t>
                      </a:r>
                      <a:r>
                        <a:rPr lang="en-GB" sz="1400" strike="noStrike" baseline="0" dirty="0" smtClean="0">
                          <a:latin typeface="Comic Sans MS" panose="030F0702030302020204" pitchFamily="66" charset="0"/>
                        </a:rPr>
                        <a:t> of Cornwall and is celebrated on 5</a:t>
                      </a:r>
                      <a:r>
                        <a:rPr lang="en-GB" sz="1400" strike="noStrike" baseline="30000" dirty="0" smtClean="0">
                          <a:latin typeface="Comic Sans MS" panose="030F0702030302020204" pitchFamily="66" charset="0"/>
                        </a:rPr>
                        <a:t>th</a:t>
                      </a:r>
                      <a:r>
                        <a:rPr lang="en-GB" sz="1400" strike="noStrike" baseline="0" dirty="0" smtClean="0">
                          <a:latin typeface="Comic Sans MS" panose="030F0702030302020204" pitchFamily="66" charset="0"/>
                        </a:rPr>
                        <a:t> March every year. </a:t>
                      </a:r>
                      <a:endParaRPr lang="en-GB" sz="1400" strike="noStrike" dirty="0">
                        <a:latin typeface="Comic Sans MS" panose="030F0702030302020204" pitchFamily="66" charset="0"/>
                      </a:endParaRPr>
                    </a:p>
                  </a:txBody>
                  <a:tcPr/>
                </a:tc>
                <a:tc vMerge="1">
                  <a:txBody>
                    <a:bodyPr/>
                    <a:lstStyle/>
                    <a:p>
                      <a:endParaRPr lang="en-GB"/>
                    </a:p>
                  </a:txBody>
                  <a:tcPr/>
                </a:tc>
                <a:extLst>
                  <a:ext uri="{0D108BD9-81ED-4DB2-BD59-A6C34878D82A}">
                    <a16:rowId xmlns:a16="http://schemas.microsoft.com/office/drawing/2014/main" val="3976700330"/>
                  </a:ext>
                </a:extLst>
              </a:tr>
              <a:tr h="402687">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smtClean="0">
                          <a:latin typeface="Comic Sans MS" panose="030F0702030302020204" pitchFamily="66" charset="0"/>
                        </a:rPr>
                        <a:t>Inventor - </a:t>
                      </a:r>
                      <a:r>
                        <a:rPr lang="en-GB" sz="1200" b="0" i="0" kern="1200" dirty="0" smtClean="0">
                          <a:solidFill>
                            <a:schemeClr val="tx1"/>
                          </a:solidFill>
                          <a:effectLst/>
                          <a:latin typeface="Comic Sans MS" panose="030F0702030302020204" pitchFamily="66" charset="0"/>
                          <a:ea typeface="+mn-ea"/>
                          <a:cs typeface="+mn-cs"/>
                        </a:rPr>
                        <a:t>a person who makes new inventions, devices that perform some kind of function.</a:t>
                      </a:r>
                      <a:endParaRPr lang="en-GB" sz="1000" b="0" i="0" dirty="0" smtClean="0">
                        <a:latin typeface="Comic Sans MS" panose="030F0702030302020204" pitchFamily="66" charset="0"/>
                      </a:endParaRPr>
                    </a:p>
                  </a:txBody>
                  <a:tcPr>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514614608"/>
                  </a:ext>
                </a:extLst>
              </a:tr>
              <a:tr h="382552">
                <a:tc vMerge="1">
                  <a:txBody>
                    <a:bodyPr/>
                    <a:lstStyle/>
                    <a:p>
                      <a:endParaRPr lang="en-GB" dirty="0"/>
                    </a:p>
                  </a:txBody>
                  <a:tcPr/>
                </a:tc>
                <a:tc rowSpan="3">
                  <a:txBody>
                    <a:bodyPr/>
                    <a:lstStyle/>
                    <a:p>
                      <a:r>
                        <a:rPr lang="en-GB" sz="1400" dirty="0" smtClean="0">
                          <a:latin typeface="Comic Sans MS" panose="030F0702030302020204" pitchFamily="66" charset="0"/>
                        </a:rPr>
                        <a:t>Flora Day is in Helston every year to celebrate the start</a:t>
                      </a:r>
                      <a:r>
                        <a:rPr lang="en-GB" sz="1400" baseline="0" dirty="0" smtClean="0">
                          <a:latin typeface="Comic Sans MS" panose="030F0702030302020204" pitchFamily="66" charset="0"/>
                        </a:rPr>
                        <a:t> of Spring.</a:t>
                      </a:r>
                      <a:endParaRPr lang="en-GB" sz="1400" dirty="0">
                        <a:latin typeface="Comic Sans MS" panose="030F0702030302020204" pitchFamily="66" charset="0"/>
                      </a:endParaRPr>
                    </a:p>
                  </a:txBody>
                  <a:tcPr/>
                </a:tc>
                <a:tc vMerge="1">
                  <a:txBody>
                    <a:bodyPr/>
                    <a:lstStyle/>
                    <a:p>
                      <a:endParaRPr lang="en-GB"/>
                    </a:p>
                  </a:txBody>
                  <a:tcPr/>
                </a:tc>
                <a:extLst>
                  <a:ext uri="{0D108BD9-81ED-4DB2-BD59-A6C34878D82A}">
                    <a16:rowId xmlns:a16="http://schemas.microsoft.com/office/drawing/2014/main" val="1388819508"/>
                  </a:ext>
                </a:extLst>
              </a:tr>
              <a:tr h="0">
                <a:tc vMerge="1">
                  <a:txBody>
                    <a:bodyPr/>
                    <a:lstStyle/>
                    <a:p>
                      <a:endParaRPr lang="en-GB"/>
                    </a:p>
                  </a:txBody>
                  <a:tcPr/>
                </a:tc>
                <a:tc vMerge="1">
                  <a:txBody>
                    <a:bodyPr/>
                    <a:lstStyle/>
                    <a:p>
                      <a:endParaRPr lang="en-GB"/>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u="none" dirty="0" smtClean="0"/>
                        <a:t>Other Recommended Reads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424151001"/>
                  </a:ext>
                </a:extLst>
              </a:tr>
              <a:tr h="287776">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smtClean="0">
                          <a:latin typeface="Comic Sans MS" panose="030F0702030302020204" pitchFamily="66" charset="0"/>
                        </a:rPr>
                        <a:t>Locality - </a:t>
                      </a:r>
                      <a:r>
                        <a:rPr lang="en-GB" sz="1400" b="0" i="0" kern="1200" dirty="0" smtClean="0">
                          <a:solidFill>
                            <a:schemeClr val="tx1"/>
                          </a:solidFill>
                          <a:effectLst/>
                          <a:latin typeface="Comic Sans MS" panose="030F0702030302020204" pitchFamily="66" charset="0"/>
                          <a:ea typeface="+mn-ea"/>
                          <a:cs typeface="+mn-cs"/>
                        </a:rPr>
                        <a:t>a place and its surroundings.</a:t>
                      </a:r>
                      <a:endParaRPr lang="en-GB" sz="1050" b="0" i="0" dirty="0" smtClean="0">
                        <a:latin typeface="Comic Sans MS" panose="030F0702030302020204" pitchFamily="66" charset="0"/>
                      </a:endParaRPr>
                    </a:p>
                  </a:txBody>
                  <a:tcPr>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50147782"/>
                  </a:ext>
                </a:extLst>
              </a:tr>
              <a:tr h="368171">
                <a:tc vMerge="1">
                  <a:txBody>
                    <a:bodyPr/>
                    <a:lstStyle/>
                    <a:p>
                      <a:endParaRPr lang="en-GB"/>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smtClean="0">
                          <a:latin typeface="Comic Sans MS" panose="030F0702030302020204" pitchFamily="66" charset="0"/>
                        </a:rPr>
                        <a:t>Trevithick</a:t>
                      </a:r>
                      <a:r>
                        <a:rPr lang="en-US" sz="1400" b="0" baseline="0" dirty="0" smtClean="0">
                          <a:latin typeface="Comic Sans MS" panose="030F0702030302020204" pitchFamily="66" charset="0"/>
                        </a:rPr>
                        <a:t> day is named after Richard Trevithick. </a:t>
                      </a:r>
                      <a:r>
                        <a:rPr lang="en-US" sz="1400" b="0" dirty="0" smtClean="0">
                          <a:latin typeface="Comic Sans MS" panose="030F0702030302020204" pitchFamily="66" charset="0"/>
                        </a:rPr>
                        <a:t>Richard Trevithick was the first person to invent a steam engine. He is from </a:t>
                      </a:r>
                      <a:r>
                        <a:rPr lang="en-US" sz="1400" b="0" dirty="0" err="1" smtClean="0">
                          <a:latin typeface="Comic Sans MS" panose="030F0702030302020204" pitchFamily="66" charset="0"/>
                        </a:rPr>
                        <a:t>Illogan</a:t>
                      </a:r>
                      <a:r>
                        <a:rPr lang="en-US" sz="1400" b="0" dirty="0" smtClean="0">
                          <a:latin typeface="Comic Sans MS" panose="030F0702030302020204" pitchFamily="66" charset="0"/>
                        </a:rPr>
                        <a:t>.</a:t>
                      </a:r>
                      <a:endParaRPr lang="en-US" sz="1400" b="0" dirty="0" smtClean="0">
                        <a:latin typeface="Comic Sans MS" panose="030F0702030302020204" pitchFamily="66" charset="0"/>
                      </a:endParaRPr>
                    </a:p>
                  </a:txBody>
                  <a:tcPr/>
                </a:tc>
                <a:tc rowSpan="4">
                  <a:txBody>
                    <a:bodyPr/>
                    <a:lstStyle/>
                    <a:p>
                      <a:pPr algn="ctr"/>
                      <a:endParaRPr lang="en-GB" sz="1600" u="none" dirty="0" smtClean="0"/>
                    </a:p>
                    <a:p>
                      <a:pPr algn="ctr"/>
                      <a:endParaRPr lang="en-GB" sz="1600" u="none" dirty="0" smtClean="0"/>
                    </a:p>
                    <a:p>
                      <a:pPr algn="ctr"/>
                      <a:endParaRPr lang="en-GB" sz="1600" u="none" dirty="0" smtClean="0"/>
                    </a:p>
                    <a:p>
                      <a:pPr algn="ctr"/>
                      <a:endParaRPr lang="en-GB" sz="1600" b="1" u="non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9197253"/>
                  </a:ext>
                </a:extLst>
              </a:tr>
              <a:tr h="261208">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smtClean="0">
                          <a:latin typeface="Comic Sans MS" panose="030F0702030302020204" pitchFamily="66" charset="0"/>
                        </a:rPr>
                        <a:t>Celebrate - </a:t>
                      </a:r>
                      <a:r>
                        <a:rPr lang="en-GB" sz="1400" b="0" i="0" kern="1200" dirty="0" smtClean="0">
                          <a:solidFill>
                            <a:schemeClr val="tx1"/>
                          </a:solidFill>
                          <a:effectLst/>
                          <a:latin typeface="Comic Sans MS" panose="030F0702030302020204" pitchFamily="66" charset="0"/>
                          <a:ea typeface="+mn-ea"/>
                          <a:cs typeface="+mn-cs"/>
                        </a:rPr>
                        <a:t>to make special or honour with gifts, parties, or activities. </a:t>
                      </a:r>
                      <a:endParaRPr lang="en-GB" sz="1050" b="0" i="0" dirty="0" smtClean="0">
                        <a:latin typeface="Comic Sans MS" panose="030F0702030302020204" pitchFamily="66" charset="0"/>
                      </a:endParaRPr>
                    </a:p>
                  </a:txBody>
                  <a:tcPr>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436234601"/>
                  </a:ext>
                </a:extLst>
              </a:tr>
              <a:tr h="431450">
                <a:tc vMerge="1">
                  <a:txBody>
                    <a:bodyPr/>
                    <a:lstStyle/>
                    <a:p>
                      <a:endParaRPr lang="en-GB"/>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baseline="0" dirty="0" smtClean="0">
                          <a:latin typeface="Comic Sans MS" panose="030F0702030302020204" pitchFamily="66" charset="0"/>
                        </a:rPr>
                        <a:t>Murdoch day was named after William Murdoch. William </a:t>
                      </a:r>
                      <a:r>
                        <a:rPr lang="en-GB" sz="1400" b="0" i="0" kern="1200" dirty="0" smtClean="0">
                          <a:solidFill>
                            <a:schemeClr val="tx1"/>
                          </a:solidFill>
                          <a:effectLst/>
                          <a:latin typeface="Comic Sans MS" panose="030F0702030302020204" pitchFamily="66" charset="0"/>
                          <a:ea typeface="+mn-ea"/>
                          <a:cs typeface="+mn-cs"/>
                        </a:rPr>
                        <a:t>improved the efficiency of steam engines in Cornwall’s tin mines. He was also a pioneer of gas lighting.</a:t>
                      </a:r>
                      <a:endParaRPr lang="en-US" sz="1100" b="0" dirty="0" smtClean="0">
                        <a:latin typeface="Comic Sans MS" panose="030F0702030302020204" pitchFamily="66" charset="0"/>
                      </a:endParaRPr>
                    </a:p>
                  </a:txBody>
                  <a:tcPr/>
                </a:tc>
                <a:tc vMerge="1">
                  <a:txBody>
                    <a:bodyPr/>
                    <a:lstStyle/>
                    <a:p>
                      <a:endParaRPr lang="en-GB"/>
                    </a:p>
                  </a:txBody>
                  <a:tcPr/>
                </a:tc>
                <a:extLst>
                  <a:ext uri="{0D108BD9-81ED-4DB2-BD59-A6C34878D82A}">
                    <a16:rowId xmlns:a16="http://schemas.microsoft.com/office/drawing/2014/main" val="2132395750"/>
                  </a:ext>
                </a:extLst>
              </a:tr>
              <a:tr h="460213">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smtClean="0">
                          <a:latin typeface="Comic Sans MS" panose="030F0702030302020204" pitchFamily="66" charset="0"/>
                        </a:rPr>
                        <a:t>Invent - </a:t>
                      </a:r>
                      <a:r>
                        <a:rPr lang="en-GB" sz="1400" b="0" i="0" kern="1200" dirty="0" smtClean="0">
                          <a:solidFill>
                            <a:schemeClr val="tx1"/>
                          </a:solidFill>
                          <a:effectLst/>
                          <a:latin typeface="Comic Sans MS" panose="030F0702030302020204" pitchFamily="66" charset="0"/>
                          <a:ea typeface="+mn-ea"/>
                          <a:cs typeface="+mn-cs"/>
                        </a:rPr>
                        <a:t>to think of, come up with, or create something new.</a:t>
                      </a:r>
                      <a:endParaRPr lang="en-GB" sz="1050" b="0" i="0" dirty="0" smtClean="0">
                        <a:latin typeface="Comic Sans MS" panose="030F0702030302020204" pitchFamily="66" charset="0"/>
                      </a:endParaRPr>
                    </a:p>
                  </a:txBody>
                  <a:tcPr>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648822692"/>
                  </a:ext>
                </a:extLst>
              </a:tr>
              <a:tr h="15065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smtClean="0">
                        <a:latin typeface="Comic Sans MS" panose="030F0702030302020204" pitchFamily="66" charset="0"/>
                      </a:endParaRPr>
                    </a:p>
                  </a:txBody>
                  <a:tcPr>
                    <a:noFill/>
                  </a:tcPr>
                </a:tc>
                <a:tc rowSpan="2">
                  <a:txBody>
                    <a:bodyPr/>
                    <a:lstStyle/>
                    <a:p>
                      <a:r>
                        <a:rPr lang="en-GB" sz="1000" b="1" u="sng" dirty="0" smtClean="0">
                          <a:effectLst/>
                        </a:rPr>
                        <a:t>National Curriculum End Points</a:t>
                      </a:r>
                    </a:p>
                    <a:p>
                      <a:r>
                        <a:rPr lang="en-GB" sz="1400" b="0" i="0" u="none" strike="noStrike" kern="1200" dirty="0" smtClean="0">
                          <a:solidFill>
                            <a:schemeClr val="tx1"/>
                          </a:solidFill>
                          <a:effectLst/>
                          <a:latin typeface="Comic Sans MS" panose="030F0702030302020204" pitchFamily="66" charset="0"/>
                          <a:ea typeface="+mn-ea"/>
                          <a:cs typeface="+mn-cs"/>
                        </a:rPr>
                        <a:t>To</a:t>
                      </a:r>
                      <a:r>
                        <a:rPr lang="en-GB" sz="1400" b="0" i="0" u="none" strike="noStrike" kern="1200" baseline="0" dirty="0" smtClean="0">
                          <a:solidFill>
                            <a:schemeClr val="tx1"/>
                          </a:solidFill>
                          <a:effectLst/>
                          <a:latin typeface="Comic Sans MS" panose="030F0702030302020204" pitchFamily="66" charset="0"/>
                          <a:ea typeface="+mn-ea"/>
                          <a:cs typeface="+mn-cs"/>
                        </a:rPr>
                        <a:t> recognise s</a:t>
                      </a:r>
                      <a:r>
                        <a:rPr lang="en-GB" sz="1400" b="0" i="0" u="none" strike="noStrike" kern="1200" dirty="0" smtClean="0">
                          <a:solidFill>
                            <a:schemeClr val="tx1"/>
                          </a:solidFill>
                          <a:effectLst/>
                          <a:latin typeface="Comic Sans MS" panose="030F0702030302020204" pitchFamily="66" charset="0"/>
                          <a:ea typeface="+mn-ea"/>
                          <a:cs typeface="+mn-cs"/>
                        </a:rPr>
                        <a:t>ignificant historical events, people and places in their own locality: </a:t>
                      </a:r>
                      <a:r>
                        <a:rPr lang="en-GB" sz="1800" b="0" i="0" u="none" strike="noStrike" kern="1200" dirty="0" smtClean="0">
                          <a:solidFill>
                            <a:schemeClr val="tx1"/>
                          </a:solidFill>
                          <a:effectLst/>
                          <a:latin typeface="+mn-lt"/>
                          <a:ea typeface="+mn-ea"/>
                          <a:cs typeface="+mn-cs"/>
                        </a:rPr>
                        <a:t> </a:t>
                      </a:r>
                      <a:endParaRPr lang="en-GB" sz="1100" kern="1200" dirty="0" smtClean="0">
                        <a:solidFill>
                          <a:schemeClr val="tx1"/>
                        </a:solidFill>
                        <a:effectLst/>
                        <a:latin typeface="+mn-lt"/>
                        <a:ea typeface="+mn-ea"/>
                        <a:cs typeface="+mn-cs"/>
                      </a:endParaRPr>
                    </a:p>
                  </a:txBody>
                  <a:tcPr>
                    <a:solidFill>
                      <a:srgbClr val="CC99FF"/>
                    </a:solidFill>
                  </a:tcPr>
                </a:tc>
                <a:tc rowSpan="4">
                  <a:txBody>
                    <a:bodyPr/>
                    <a:lstStyle/>
                    <a:p>
                      <a:endParaRPr lang="en-GB" dirty="0" smtClean="0"/>
                    </a:p>
                    <a:p>
                      <a:endParaRPr lang="en-GB" dirty="0" smtClean="0"/>
                    </a:p>
                    <a:p>
                      <a:endParaRPr lang="en-GB" sz="1600" dirty="0" smtClean="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99209406"/>
                  </a:ext>
                </a:extLst>
              </a:tr>
              <a:tr h="7122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smtClean="0">
                          <a:latin typeface="Comic Sans MS" panose="030F0702030302020204" pitchFamily="66" charset="0"/>
                        </a:rPr>
                        <a:t>Pioneer -</a:t>
                      </a:r>
                      <a:r>
                        <a:rPr lang="en-GB" sz="1200" b="1" i="0" baseline="0" dirty="0" smtClean="0">
                          <a:latin typeface="Comic Sans MS" panose="030F0702030302020204" pitchFamily="66" charset="0"/>
                        </a:rPr>
                        <a:t> </a:t>
                      </a:r>
                      <a:r>
                        <a:rPr lang="en-GB" sz="1400" b="0" i="0" kern="1200" dirty="0" smtClean="0">
                          <a:solidFill>
                            <a:schemeClr val="tx1"/>
                          </a:solidFill>
                          <a:effectLst/>
                          <a:latin typeface="Comic Sans MS" panose="030F0702030302020204" pitchFamily="66" charset="0"/>
                          <a:ea typeface="+mn-ea"/>
                          <a:cs typeface="+mn-cs"/>
                        </a:rPr>
                        <a:t>a person who begins or helps develop something new</a:t>
                      </a:r>
                      <a:endParaRPr lang="en-GB" sz="1050" b="1" i="0" dirty="0" smtClean="0">
                        <a:latin typeface="Comic Sans MS" panose="030F0702030302020204" pitchFamily="66" charset="0"/>
                      </a:endParaRPr>
                    </a:p>
                  </a:txBody>
                  <a:tcPr>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442229945"/>
                  </a:ext>
                </a:extLst>
              </a:tr>
              <a:tr h="5944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smtClean="0">
                        <a:latin typeface="Comic Sans MS" panose="030F0702030302020204" pitchFamily="66" charset="0"/>
                      </a:endParaRPr>
                    </a:p>
                  </a:txBody>
                  <a:tcPr>
                    <a:lnR w="12700" cap="flat" cmpd="sng" algn="ctr">
                      <a:solidFill>
                        <a:schemeClr val="tx1"/>
                      </a:solidFill>
                      <a:prstDash val="solid"/>
                      <a:round/>
                      <a:headEnd type="none" w="med" len="med"/>
                      <a:tailEnd type="none" w="med" len="med"/>
                    </a:lnR>
                    <a:noFill/>
                  </a:tcPr>
                </a:tc>
                <a:tc rowSpan="2">
                  <a:txBody>
                    <a:bodyPr/>
                    <a:lstStyle/>
                    <a:p>
                      <a:endParaRPr lang="en-GB" dirty="0" smtClean="0"/>
                    </a:p>
                  </a:txBody>
                  <a:tcPr>
                    <a:lnL w="12700" cap="flat" cmpd="sng" algn="ctr">
                      <a:solidFill>
                        <a:schemeClr val="tx1"/>
                      </a:solidFill>
                      <a:prstDash val="solid"/>
                      <a:round/>
                      <a:headEnd type="none" w="med" len="med"/>
                      <a:tailEnd type="none" w="med" len="med"/>
                    </a:lnL>
                  </a:tcPr>
                </a:tc>
                <a:tc vMerge="1">
                  <a:txBody>
                    <a:bodyPr/>
                    <a:lstStyle/>
                    <a:p>
                      <a:endParaRPr lang="en-GB"/>
                    </a:p>
                  </a:txBody>
                  <a:tcPr/>
                </a:tc>
                <a:extLst>
                  <a:ext uri="{0D108BD9-81ED-4DB2-BD59-A6C34878D82A}">
                    <a16:rowId xmlns:a16="http://schemas.microsoft.com/office/drawing/2014/main" val="423210282"/>
                  </a:ext>
                </a:extLst>
              </a:tr>
              <a:tr h="8053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i="0" dirty="0" smtClean="0">
                        <a:latin typeface="Comic Sans MS" panose="030F0702030302020204" pitchFamily="66" charset="0"/>
                      </a:endParaRPr>
                    </a:p>
                  </a:txBody>
                  <a:tcPr>
                    <a:lnR w="12700" cap="flat" cmpd="sng" algn="ctr">
                      <a:solidFill>
                        <a:schemeClr val="tx1"/>
                      </a:solidFill>
                      <a:prstDash val="solid"/>
                      <a:round/>
                      <a:headEnd type="none" w="med" len="med"/>
                      <a:tailEnd type="none" w="med" len="med"/>
                    </a:lnR>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236017908"/>
                  </a:ext>
                </a:extLst>
              </a:tr>
            </a:tbl>
          </a:graphicData>
        </a:graphic>
      </p:graphicFrame>
      <p:pic>
        <p:nvPicPr>
          <p:cNvPr id="2" name="Picture 1"/>
          <p:cNvPicPr>
            <a:picLocks noChangeAspect="1"/>
          </p:cNvPicPr>
          <p:nvPr/>
        </p:nvPicPr>
        <p:blipFill>
          <a:blip r:embed="rId2"/>
          <a:stretch>
            <a:fillRect/>
          </a:stretch>
        </p:blipFill>
        <p:spPr>
          <a:xfrm>
            <a:off x="8943975" y="981075"/>
            <a:ext cx="1100138" cy="1493044"/>
          </a:xfrm>
          <a:prstGeom prst="rect">
            <a:avLst/>
          </a:prstGeom>
        </p:spPr>
      </p:pic>
      <p:pic>
        <p:nvPicPr>
          <p:cNvPr id="5" name="Picture 4"/>
          <p:cNvPicPr>
            <a:picLocks noChangeAspect="1"/>
          </p:cNvPicPr>
          <p:nvPr/>
        </p:nvPicPr>
        <p:blipFill>
          <a:blip r:embed="rId3"/>
          <a:stretch>
            <a:fillRect/>
          </a:stretch>
        </p:blipFill>
        <p:spPr>
          <a:xfrm>
            <a:off x="10153650" y="981075"/>
            <a:ext cx="1279752" cy="1493044"/>
          </a:xfrm>
          <a:prstGeom prst="rect">
            <a:avLst/>
          </a:prstGeom>
        </p:spPr>
      </p:pic>
      <p:pic>
        <p:nvPicPr>
          <p:cNvPr id="10" name="Picture 9"/>
          <p:cNvPicPr>
            <a:picLocks noChangeAspect="1"/>
          </p:cNvPicPr>
          <p:nvPr/>
        </p:nvPicPr>
        <p:blipFill>
          <a:blip r:embed="rId4"/>
          <a:stretch>
            <a:fillRect/>
          </a:stretch>
        </p:blipFill>
        <p:spPr>
          <a:xfrm>
            <a:off x="8872537" y="3052210"/>
            <a:ext cx="1250157" cy="1522300"/>
          </a:xfrm>
          <a:prstGeom prst="rect">
            <a:avLst/>
          </a:prstGeom>
        </p:spPr>
      </p:pic>
      <p:pic>
        <p:nvPicPr>
          <p:cNvPr id="12" name="Picture 11"/>
          <p:cNvPicPr>
            <a:picLocks noChangeAspect="1"/>
          </p:cNvPicPr>
          <p:nvPr/>
        </p:nvPicPr>
        <p:blipFill>
          <a:blip r:embed="rId5"/>
          <a:stretch>
            <a:fillRect/>
          </a:stretch>
        </p:blipFill>
        <p:spPr>
          <a:xfrm>
            <a:off x="10381125" y="3052211"/>
            <a:ext cx="1370961" cy="1522300"/>
          </a:xfrm>
          <a:prstGeom prst="rect">
            <a:avLst/>
          </a:prstGeom>
        </p:spPr>
      </p:pic>
      <p:pic>
        <p:nvPicPr>
          <p:cNvPr id="13" name="Picture 12"/>
          <p:cNvPicPr>
            <a:picLocks noChangeAspect="1"/>
          </p:cNvPicPr>
          <p:nvPr/>
        </p:nvPicPr>
        <p:blipFill>
          <a:blip r:embed="rId6"/>
          <a:stretch>
            <a:fillRect/>
          </a:stretch>
        </p:blipFill>
        <p:spPr>
          <a:xfrm>
            <a:off x="8943975" y="4691064"/>
            <a:ext cx="916946" cy="1090611"/>
          </a:xfrm>
          <a:prstGeom prst="rect">
            <a:avLst/>
          </a:prstGeom>
        </p:spPr>
      </p:pic>
      <p:pic>
        <p:nvPicPr>
          <p:cNvPr id="14" name="Picture 13"/>
          <p:cNvPicPr>
            <a:picLocks noChangeAspect="1"/>
          </p:cNvPicPr>
          <p:nvPr/>
        </p:nvPicPr>
        <p:blipFill>
          <a:blip r:embed="rId7"/>
          <a:stretch>
            <a:fillRect/>
          </a:stretch>
        </p:blipFill>
        <p:spPr>
          <a:xfrm>
            <a:off x="10525274" y="4638888"/>
            <a:ext cx="987965" cy="1090611"/>
          </a:xfrm>
          <a:prstGeom prst="rect">
            <a:avLst/>
          </a:prstGeom>
        </p:spPr>
      </p:pic>
      <p:pic>
        <p:nvPicPr>
          <p:cNvPr id="15" name="Picture 14"/>
          <p:cNvPicPr>
            <a:picLocks noChangeAspect="1"/>
          </p:cNvPicPr>
          <p:nvPr/>
        </p:nvPicPr>
        <p:blipFill rotWithShape="1">
          <a:blip r:embed="rId8"/>
          <a:srcRect t="16829" b="15929"/>
          <a:stretch/>
        </p:blipFill>
        <p:spPr>
          <a:xfrm>
            <a:off x="5281059" y="5533379"/>
            <a:ext cx="2343560" cy="1324621"/>
          </a:xfrm>
          <a:prstGeom prst="rect">
            <a:avLst/>
          </a:prstGeom>
        </p:spPr>
      </p:pic>
      <p:pic>
        <p:nvPicPr>
          <p:cNvPr id="17" name="Picture 16"/>
          <p:cNvPicPr>
            <a:picLocks noChangeAspect="1"/>
          </p:cNvPicPr>
          <p:nvPr/>
        </p:nvPicPr>
        <p:blipFill>
          <a:blip r:embed="rId9"/>
          <a:stretch>
            <a:fillRect/>
          </a:stretch>
        </p:blipFill>
        <p:spPr>
          <a:xfrm>
            <a:off x="10153650" y="5781675"/>
            <a:ext cx="1744165" cy="1076325"/>
          </a:xfrm>
          <a:prstGeom prst="rect">
            <a:avLst/>
          </a:prstGeom>
        </p:spPr>
      </p:pic>
      <p:pic>
        <p:nvPicPr>
          <p:cNvPr id="18" name="Picture 17"/>
          <p:cNvPicPr>
            <a:picLocks noChangeAspect="1"/>
          </p:cNvPicPr>
          <p:nvPr/>
        </p:nvPicPr>
        <p:blipFill>
          <a:blip r:embed="rId10"/>
          <a:stretch>
            <a:fillRect/>
          </a:stretch>
        </p:blipFill>
        <p:spPr>
          <a:xfrm>
            <a:off x="8729584" y="5947499"/>
            <a:ext cx="1277702" cy="843180"/>
          </a:xfrm>
          <a:prstGeom prst="rect">
            <a:avLst/>
          </a:prstGeom>
        </p:spPr>
      </p:pic>
    </p:spTree>
    <p:extLst>
      <p:ext uri="{BB962C8B-B14F-4D97-AF65-F5344CB8AC3E}">
        <p14:creationId xmlns:p14="http://schemas.microsoft.com/office/powerpoint/2010/main" val="1180449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1195</TotalTime>
  <Words>834</Words>
  <Application>Microsoft Office PowerPoint</Application>
  <PresentationFormat>Widescreen</PresentationFormat>
  <Paragraphs>94</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Berlin Sans FB</vt:lpstr>
      <vt:lpstr>Calibri</vt:lpstr>
      <vt:lpstr>Calibri Light</vt:lpstr>
      <vt:lpstr>Comic Sans MS</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Tamsin Pulley</dc:creator>
  <cp:lastModifiedBy>Lauren Kenchington</cp:lastModifiedBy>
  <cp:revision>86</cp:revision>
  <dcterms:created xsi:type="dcterms:W3CDTF">2021-11-30T20:23:03Z</dcterms:created>
  <dcterms:modified xsi:type="dcterms:W3CDTF">2022-03-30T15:00:00Z</dcterms:modified>
</cp:coreProperties>
</file>